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88" r:id="rId9"/>
    <p:sldId id="289" r:id="rId10"/>
    <p:sldId id="287" r:id="rId11"/>
    <p:sldId id="291" r:id="rId12"/>
    <p:sldId id="292" r:id="rId13"/>
    <p:sldId id="295" r:id="rId14"/>
    <p:sldId id="294" r:id="rId15"/>
    <p:sldId id="290" r:id="rId16"/>
    <p:sldId id="296" r:id="rId17"/>
    <p:sldId id="298" r:id="rId18"/>
    <p:sldId id="300" r:id="rId19"/>
    <p:sldId id="299" r:id="rId20"/>
    <p:sldId id="297" r:id="rId21"/>
    <p:sldId id="293" r:id="rId22"/>
    <p:sldId id="263" r:id="rId23"/>
    <p:sldId id="304" r:id="rId24"/>
    <p:sldId id="305" r:id="rId25"/>
    <p:sldId id="303" r:id="rId26"/>
    <p:sldId id="301" r:id="rId27"/>
    <p:sldId id="264" r:id="rId28"/>
    <p:sldId id="302" r:id="rId29"/>
    <p:sldId id="265" r:id="rId30"/>
    <p:sldId id="307" r:id="rId31"/>
    <p:sldId id="308" r:id="rId32"/>
    <p:sldId id="309" r:id="rId33"/>
    <p:sldId id="30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10/14/2018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iblia.com/bible/esv/Heb%2012.1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effectLst>
                  <a:outerShdw blurRad="38100" dist="38100" dir="2700000" algn="tl">
                    <a:srgbClr val="000000">
                      <a:alpha val="43137"/>
                    </a:srgbClr>
                  </a:outerShdw>
                </a:effectLst>
              </a:rPr>
              <a:t>Inner Healing</a:t>
            </a:r>
            <a:endParaRPr lang="en-US" b="1"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b="1" dirty="0" smtClean="0">
                <a:effectLst>
                  <a:outerShdw blurRad="38100" dist="38100" dir="2700000" algn="tl">
                    <a:srgbClr val="000000">
                      <a:alpha val="43137"/>
                    </a:srgbClr>
                  </a:outerShdw>
                </a:effectLst>
              </a:rPr>
              <a:t>Bishop Ronald K. Powell</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128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Hard to feel loved:</a:t>
            </a:r>
            <a:r>
              <a:rPr lang="en-US" sz="2800" dirty="0"/>
              <a:t> </a:t>
            </a:r>
            <a:endParaRPr lang="en-US" sz="2800" dirty="0" smtClean="0"/>
          </a:p>
          <a:p>
            <a:r>
              <a:rPr lang="en-US" sz="2800" dirty="0" smtClean="0"/>
              <a:t>It </a:t>
            </a:r>
            <a:r>
              <a:rPr lang="en-US" sz="2800" dirty="0"/>
              <a:t>is hard to clearly see and realize the love of others and God in your life. </a:t>
            </a:r>
            <a:endParaRPr lang="en-US" sz="2800" dirty="0" smtClean="0"/>
          </a:p>
          <a:p>
            <a:r>
              <a:rPr lang="en-US" sz="2800" dirty="0" smtClean="0"/>
              <a:t>You </a:t>
            </a:r>
            <a:r>
              <a:rPr lang="en-US" sz="2800" dirty="0"/>
              <a:t>may be surrounded by people who love you, but it can be difficult to fully feel and receive that love. There seems to be a wall up that blocks the flow of love into your life.</a:t>
            </a:r>
          </a:p>
          <a:p>
            <a:endParaRPr lang="en-US" dirty="0"/>
          </a:p>
        </p:txBody>
      </p:sp>
    </p:spTree>
    <p:extLst>
      <p:ext uri="{BB962C8B-B14F-4D97-AF65-F5344CB8AC3E}">
        <p14:creationId xmlns:p14="http://schemas.microsoft.com/office/powerpoint/2010/main" val="373000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normAutofit/>
          </a:bodyPr>
          <a:lstStyle/>
          <a:p>
            <a:r>
              <a:rPr lang="en-US" sz="2800" b="1" dirty="0"/>
              <a:t>Hard to feel loved:</a:t>
            </a:r>
            <a:r>
              <a:rPr lang="en-US" sz="2800" dirty="0"/>
              <a:t> </a:t>
            </a:r>
            <a:endParaRPr lang="en-US" sz="2800" dirty="0" smtClean="0"/>
          </a:p>
          <a:p>
            <a:r>
              <a:rPr lang="en-US" sz="2800" dirty="0" smtClean="0"/>
              <a:t>It </a:t>
            </a:r>
            <a:r>
              <a:rPr lang="en-US" sz="2800" dirty="0"/>
              <a:t>is hard to clearly see and realize the love of others and God in your life. </a:t>
            </a:r>
            <a:endParaRPr lang="en-US" sz="2800" dirty="0" smtClean="0"/>
          </a:p>
          <a:p>
            <a:r>
              <a:rPr lang="en-US" sz="2800" dirty="0" smtClean="0"/>
              <a:t>You </a:t>
            </a:r>
            <a:r>
              <a:rPr lang="en-US" sz="2800" dirty="0"/>
              <a:t>may be surrounded by people who love you, but it can be difficult to fully feel and receive that love. </a:t>
            </a:r>
            <a:endParaRPr lang="en-US" sz="2800" dirty="0" smtClean="0"/>
          </a:p>
          <a:p>
            <a:r>
              <a:rPr lang="en-US" sz="2800" dirty="0" smtClean="0"/>
              <a:t>There </a:t>
            </a:r>
            <a:r>
              <a:rPr lang="en-US" sz="2800" dirty="0"/>
              <a:t>seems to be a wall up that blocks the flow of love into your life.</a:t>
            </a:r>
          </a:p>
        </p:txBody>
      </p:sp>
    </p:spTree>
    <p:extLst>
      <p:ext uri="{BB962C8B-B14F-4D97-AF65-F5344CB8AC3E}">
        <p14:creationId xmlns:p14="http://schemas.microsoft.com/office/powerpoint/2010/main" val="1182338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Lashing out:</a:t>
            </a:r>
            <a:r>
              <a:rPr lang="en-US" sz="2800" dirty="0"/>
              <a:t> </a:t>
            </a:r>
            <a:endParaRPr lang="en-US" sz="2800" dirty="0" smtClean="0"/>
          </a:p>
          <a:p>
            <a:r>
              <a:rPr lang="en-US" sz="2800" dirty="0" smtClean="0"/>
              <a:t>When </a:t>
            </a:r>
            <a:r>
              <a:rPr lang="en-US" sz="2800" dirty="0"/>
              <a:t>there's an inner wound that has festered, it becomes easy to lash out or have sudden outbursts of anger, hate, resentment, etc. </a:t>
            </a:r>
            <a:endParaRPr lang="en-US" sz="2800" dirty="0" smtClean="0"/>
          </a:p>
          <a:p>
            <a:r>
              <a:rPr lang="en-US" sz="2800" dirty="0" smtClean="0"/>
              <a:t>You </a:t>
            </a:r>
            <a:r>
              <a:rPr lang="en-US" sz="2800" dirty="0"/>
              <a:t>may find it easy to lash out at people who love you, and have done you no harm.</a:t>
            </a:r>
          </a:p>
          <a:p>
            <a:endParaRPr lang="en-US" dirty="0"/>
          </a:p>
        </p:txBody>
      </p:sp>
    </p:spTree>
    <p:extLst>
      <p:ext uri="{BB962C8B-B14F-4D97-AF65-F5344CB8AC3E}">
        <p14:creationId xmlns:p14="http://schemas.microsoft.com/office/powerpoint/2010/main" val="2009854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normAutofit fontScale="92500" lnSpcReduction="20000"/>
          </a:bodyPr>
          <a:lstStyle/>
          <a:p>
            <a:r>
              <a:rPr lang="en-US" sz="2800" b="1" dirty="0"/>
              <a:t>Feelings of anger towards God:</a:t>
            </a:r>
            <a:r>
              <a:rPr lang="en-US" sz="2800" dirty="0"/>
              <a:t> </a:t>
            </a:r>
            <a:endParaRPr lang="en-US" sz="2800" dirty="0" smtClean="0"/>
          </a:p>
          <a:p>
            <a:r>
              <a:rPr lang="en-US" sz="2800" dirty="0" smtClean="0"/>
              <a:t>When </a:t>
            </a:r>
            <a:r>
              <a:rPr lang="en-US" sz="2800" dirty="0"/>
              <a:t>a person has been wounded, it becomes easy to blame God for their troubles and hardships. </a:t>
            </a:r>
            <a:endParaRPr lang="en-US" sz="2800" dirty="0" smtClean="0"/>
          </a:p>
          <a:p>
            <a:r>
              <a:rPr lang="en-US" sz="2800" dirty="0" smtClean="0"/>
              <a:t>This </a:t>
            </a:r>
            <a:r>
              <a:rPr lang="en-US" sz="2800" dirty="0"/>
              <a:t>is the last thing that you want to do when seeking to be healed, because it virtually puts a wall in your mind that can block the healing power of the Holy Spirit to operate. </a:t>
            </a:r>
            <a:endParaRPr lang="en-US" sz="2800" dirty="0" smtClean="0"/>
          </a:p>
          <a:p>
            <a:r>
              <a:rPr lang="en-US" sz="2800" dirty="0" smtClean="0"/>
              <a:t>Although </a:t>
            </a:r>
            <a:r>
              <a:rPr lang="en-US" sz="2800" dirty="0"/>
              <a:t>He desires to heal your wound, He will not override your freewill, and if you hold hate in your heart against Him, it can block His efforts to heal your wounds.</a:t>
            </a:r>
          </a:p>
          <a:p>
            <a:endParaRPr lang="en-US" dirty="0"/>
          </a:p>
        </p:txBody>
      </p:sp>
    </p:spTree>
    <p:extLst>
      <p:ext uri="{BB962C8B-B14F-4D97-AF65-F5344CB8AC3E}">
        <p14:creationId xmlns:p14="http://schemas.microsoft.com/office/powerpoint/2010/main" val="2090528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Self-hate:</a:t>
            </a:r>
            <a:r>
              <a:rPr lang="en-US" sz="2800" dirty="0"/>
              <a:t> </a:t>
            </a:r>
            <a:endParaRPr lang="en-US" sz="2800" dirty="0" smtClean="0"/>
          </a:p>
          <a:p>
            <a:r>
              <a:rPr lang="en-US" sz="2800" dirty="0" smtClean="0"/>
              <a:t>Many </a:t>
            </a:r>
            <a:r>
              <a:rPr lang="en-US" sz="2800" dirty="0"/>
              <a:t>times when a person is hurt from past abuse, they will begin to think that perhaps what happened to them, was deserved because of something they did or the way that they were. </a:t>
            </a:r>
            <a:endParaRPr lang="en-US" sz="2800" dirty="0" smtClean="0"/>
          </a:p>
          <a:p>
            <a:r>
              <a:rPr lang="en-US" sz="2800" u="sng" dirty="0" smtClean="0"/>
              <a:t>This </a:t>
            </a:r>
            <a:r>
              <a:rPr lang="en-US" sz="2800" u="sng" dirty="0"/>
              <a:t>is not true</a:t>
            </a:r>
            <a:r>
              <a:rPr lang="en-US" sz="2800" dirty="0"/>
              <a:t>. Abuse is never acceptable, even if a child was being out of order. </a:t>
            </a:r>
            <a:endParaRPr lang="en-US" sz="2800" dirty="0" smtClean="0"/>
          </a:p>
          <a:p>
            <a:r>
              <a:rPr lang="en-US" sz="2800" dirty="0" smtClean="0"/>
              <a:t>Parental </a:t>
            </a:r>
            <a:r>
              <a:rPr lang="en-US" sz="2800" dirty="0"/>
              <a:t>love disciplines and corrects, but never abuses.</a:t>
            </a:r>
          </a:p>
          <a:p>
            <a:endParaRPr lang="en-US" dirty="0"/>
          </a:p>
        </p:txBody>
      </p:sp>
    </p:spTree>
    <p:extLst>
      <p:ext uri="{BB962C8B-B14F-4D97-AF65-F5344CB8AC3E}">
        <p14:creationId xmlns:p14="http://schemas.microsoft.com/office/powerpoint/2010/main" val="932482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Easily frustrated:</a:t>
            </a:r>
            <a:r>
              <a:rPr lang="en-US" sz="2800" dirty="0"/>
              <a:t> </a:t>
            </a:r>
            <a:endParaRPr lang="en-US" sz="2800" dirty="0" smtClean="0"/>
          </a:p>
          <a:p>
            <a:r>
              <a:rPr lang="en-US" sz="2800" dirty="0" smtClean="0"/>
              <a:t>Because </a:t>
            </a:r>
            <a:r>
              <a:rPr lang="en-US" sz="2800" dirty="0"/>
              <a:t>an inner turmoil that an inner wound causes, it is easy to become easily frustrated with everyday chores and </a:t>
            </a:r>
            <a:r>
              <a:rPr lang="en-US" sz="2800" dirty="0" smtClean="0"/>
              <a:t>responsibilities</a:t>
            </a:r>
            <a:r>
              <a:rPr lang="en-US" sz="2800" dirty="0"/>
              <a:t>.</a:t>
            </a:r>
          </a:p>
          <a:p>
            <a:endParaRPr lang="en-US" dirty="0"/>
          </a:p>
        </p:txBody>
      </p:sp>
    </p:spTree>
    <p:extLst>
      <p:ext uri="{BB962C8B-B14F-4D97-AF65-F5344CB8AC3E}">
        <p14:creationId xmlns:p14="http://schemas.microsoft.com/office/powerpoint/2010/main" val="984690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Escapism:</a:t>
            </a:r>
            <a:r>
              <a:rPr lang="en-US" sz="2800" dirty="0"/>
              <a:t> </a:t>
            </a:r>
            <a:endParaRPr lang="en-US" sz="2800" dirty="0" smtClean="0"/>
          </a:p>
          <a:p>
            <a:r>
              <a:rPr lang="en-US" sz="2800" dirty="0" smtClean="0"/>
              <a:t>As </a:t>
            </a:r>
            <a:r>
              <a:rPr lang="en-US" sz="2800" dirty="0"/>
              <a:t>a result of inner turmoil, it is easy to desire to escape or suppress reality. This can be in the form of overeating, drinking, smoking, porn, spending binges, etc. When a person indulges in escapism, addictions can form, and open the door to spirits of addiction, which makes the addictions virtually impossible to break.</a:t>
            </a:r>
          </a:p>
          <a:p>
            <a:endParaRPr lang="en-US" dirty="0"/>
          </a:p>
        </p:txBody>
      </p:sp>
    </p:spTree>
    <p:extLst>
      <p:ext uri="{BB962C8B-B14F-4D97-AF65-F5344CB8AC3E}">
        <p14:creationId xmlns:p14="http://schemas.microsoft.com/office/powerpoint/2010/main" val="322855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Cutting: </a:t>
            </a:r>
            <a:endParaRPr lang="en-US" sz="2800" b="1" dirty="0" smtClean="0"/>
          </a:p>
          <a:p>
            <a:r>
              <a:rPr lang="en-US" sz="2800" b="1" dirty="0" smtClean="0"/>
              <a:t>A </a:t>
            </a:r>
            <a:r>
              <a:rPr lang="en-US" sz="2800" b="1" dirty="0"/>
              <a:t>person who is a cutter usually has an alter inside the person who is holding much pain, and needs to release the pain or it honestly feels that it deserves the pain (self-hate/religious bondage).</a:t>
            </a:r>
          </a:p>
          <a:p>
            <a:endParaRPr lang="en-US" dirty="0"/>
          </a:p>
        </p:txBody>
      </p:sp>
    </p:spTree>
    <p:extLst>
      <p:ext uri="{BB962C8B-B14F-4D97-AF65-F5344CB8AC3E}">
        <p14:creationId xmlns:p14="http://schemas.microsoft.com/office/powerpoint/2010/main" val="997421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Retaliation urges:</a:t>
            </a:r>
            <a:r>
              <a:rPr lang="en-US" sz="2800" dirty="0"/>
              <a:t> </a:t>
            </a:r>
            <a:endParaRPr lang="en-US" sz="2800" dirty="0" smtClean="0"/>
          </a:p>
          <a:p>
            <a:r>
              <a:rPr lang="en-US" sz="2800" dirty="0" smtClean="0"/>
              <a:t>Because </a:t>
            </a:r>
            <a:r>
              <a:rPr lang="en-US" sz="2800" dirty="0"/>
              <a:t>of built-up hate and anger as a result of unforgiveness, somebody who has a festering inner wound will find it easy to retaliate or snap back at those who offend them or step on their toes.</a:t>
            </a:r>
          </a:p>
          <a:p>
            <a:endParaRPr lang="en-US" dirty="0"/>
          </a:p>
        </p:txBody>
      </p:sp>
    </p:spTree>
    <p:extLst>
      <p:ext uri="{BB962C8B-B14F-4D97-AF65-F5344CB8AC3E}">
        <p14:creationId xmlns:p14="http://schemas.microsoft.com/office/powerpoint/2010/main" val="254372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Irresponsible behavior:</a:t>
            </a:r>
            <a:r>
              <a:rPr lang="en-US" sz="2800" dirty="0"/>
              <a:t> </a:t>
            </a:r>
            <a:endParaRPr lang="en-US" sz="2800" dirty="0" smtClean="0"/>
          </a:p>
          <a:p>
            <a:r>
              <a:rPr lang="en-US" sz="2800" dirty="0" smtClean="0"/>
              <a:t>Inner </a:t>
            </a:r>
            <a:r>
              <a:rPr lang="en-US" sz="2800" dirty="0"/>
              <a:t>pain has a way of consuming a person's mind, and eventually this can take on a careless approach to life. </a:t>
            </a:r>
            <a:endParaRPr lang="en-US" sz="2800" dirty="0" smtClean="0"/>
          </a:p>
          <a:p>
            <a:r>
              <a:rPr lang="en-US" sz="2800" dirty="0" smtClean="0"/>
              <a:t>It </a:t>
            </a:r>
            <a:r>
              <a:rPr lang="en-US" sz="2800" dirty="0"/>
              <a:t>is hard to feel good about yourself if you have an inner wound, and if you don't feel good about yourself, it will begin to show in your lifestyle.</a:t>
            </a:r>
          </a:p>
          <a:p>
            <a:endParaRPr lang="en-US" dirty="0"/>
          </a:p>
        </p:txBody>
      </p:sp>
    </p:spTree>
    <p:extLst>
      <p:ext uri="{BB962C8B-B14F-4D97-AF65-F5344CB8AC3E}">
        <p14:creationId xmlns:p14="http://schemas.microsoft.com/office/powerpoint/2010/main" val="182857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Satan’s Plot </a:t>
            </a:r>
            <a:r>
              <a:rPr lang="en-US" sz="100" dirty="0" smtClean="0"/>
              <a:t>–</a:t>
            </a:r>
            <a:r>
              <a:rPr lang="en-US" dirty="0" smtClean="0"/>
              <a:t> Contrasted -</a:t>
            </a:r>
            <a:endParaRPr lang="en-US" dirty="0"/>
          </a:p>
        </p:txBody>
      </p:sp>
      <p:sp>
        <p:nvSpPr>
          <p:cNvPr id="3" name="Content Placeholder 2"/>
          <p:cNvSpPr>
            <a:spLocks noGrp="1"/>
          </p:cNvSpPr>
          <p:nvPr>
            <p:ph idx="1"/>
          </p:nvPr>
        </p:nvSpPr>
        <p:spPr>
          <a:xfrm>
            <a:off x="685801" y="2065867"/>
            <a:ext cx="10131425" cy="3649133"/>
          </a:xfrm>
        </p:spPr>
        <p:txBody>
          <a:bodyPr>
            <a:normAutofit/>
          </a:bodyPr>
          <a:lstStyle/>
          <a:p>
            <a:pPr marL="0" indent="0">
              <a:buNone/>
            </a:pPr>
            <a:r>
              <a:rPr lang="en-US" sz="2800" b="1" dirty="0"/>
              <a:t>John 10:10 New King James Version (NKJV)</a:t>
            </a:r>
          </a:p>
          <a:p>
            <a:r>
              <a:rPr lang="en-US" sz="2800" baseline="30000" dirty="0"/>
              <a:t>10 </a:t>
            </a:r>
            <a:r>
              <a:rPr lang="en-US" sz="2800" u="sng" dirty="0"/>
              <a:t>The thief does not come</a:t>
            </a:r>
            <a:r>
              <a:rPr lang="en-US" sz="2800" dirty="0"/>
              <a:t> </a:t>
            </a:r>
            <a:r>
              <a:rPr lang="en-US" sz="4000" b="1" dirty="0"/>
              <a:t>except</a:t>
            </a:r>
            <a:r>
              <a:rPr lang="en-US" sz="2800" dirty="0"/>
              <a:t> to steal, and to kill, and to destroy. </a:t>
            </a:r>
            <a:endParaRPr lang="en-US" sz="2800" dirty="0" smtClean="0"/>
          </a:p>
          <a:p>
            <a:r>
              <a:rPr lang="en-US" sz="2800" u="sng" dirty="0" smtClean="0"/>
              <a:t>I </a:t>
            </a:r>
            <a:r>
              <a:rPr lang="en-US" sz="2800" u="sng" dirty="0"/>
              <a:t>have come</a:t>
            </a:r>
            <a:r>
              <a:rPr lang="en-US" sz="2800" dirty="0"/>
              <a:t> </a:t>
            </a:r>
            <a:r>
              <a:rPr lang="en-US" sz="4000" b="1" dirty="0"/>
              <a:t>that they may have life</a:t>
            </a:r>
            <a:r>
              <a:rPr lang="en-US" sz="2800" dirty="0"/>
              <a:t>, and that they may have </a:t>
            </a:r>
            <a:r>
              <a:rPr lang="en-US" sz="2800" i="1" dirty="0"/>
              <a:t>it</a:t>
            </a:r>
            <a:r>
              <a:rPr lang="en-US" sz="2800" dirty="0"/>
              <a:t> more abundantly.</a:t>
            </a:r>
          </a:p>
          <a:p>
            <a:endParaRPr lang="en-US" sz="2800" dirty="0"/>
          </a:p>
        </p:txBody>
      </p:sp>
    </p:spTree>
    <p:extLst>
      <p:ext uri="{BB962C8B-B14F-4D97-AF65-F5344CB8AC3E}">
        <p14:creationId xmlns:p14="http://schemas.microsoft.com/office/powerpoint/2010/main" val="288074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Irrational expectations of others:</a:t>
            </a:r>
            <a:r>
              <a:rPr lang="en-US" sz="2800" dirty="0"/>
              <a:t> </a:t>
            </a:r>
            <a:endParaRPr lang="en-US" sz="2800" dirty="0" smtClean="0"/>
          </a:p>
          <a:p>
            <a:r>
              <a:rPr lang="en-US" sz="2800" dirty="0" smtClean="0"/>
              <a:t>Somebody </a:t>
            </a:r>
            <a:r>
              <a:rPr lang="en-US" sz="2800" dirty="0"/>
              <a:t>who has been wounded may set high expectations for those around them. </a:t>
            </a:r>
            <a:endParaRPr lang="en-US" sz="2800" dirty="0" smtClean="0"/>
          </a:p>
          <a:p>
            <a:r>
              <a:rPr lang="en-US" sz="2800" dirty="0" smtClean="0"/>
              <a:t>They </a:t>
            </a:r>
            <a:r>
              <a:rPr lang="en-US" sz="2800" dirty="0"/>
              <a:t>feel that others ought to hold up to unrealistic standards, and are very intolerable to any mistakes made. </a:t>
            </a:r>
            <a:endParaRPr lang="en-US" sz="2800" dirty="0" smtClean="0"/>
          </a:p>
          <a:p>
            <a:r>
              <a:rPr lang="en-US" sz="2800" dirty="0" smtClean="0"/>
              <a:t>They </a:t>
            </a:r>
            <a:r>
              <a:rPr lang="en-US" sz="2800" dirty="0"/>
              <a:t>find it hard to forbear (put up with) one another as the Bible commands of us (see Colossians 3:13).</a:t>
            </a:r>
          </a:p>
          <a:p>
            <a:endParaRPr lang="en-US" dirty="0"/>
          </a:p>
        </p:txBody>
      </p:sp>
    </p:spTree>
    <p:extLst>
      <p:ext uri="{BB962C8B-B14F-4D97-AF65-F5344CB8AC3E}">
        <p14:creationId xmlns:p14="http://schemas.microsoft.com/office/powerpoint/2010/main" val="3730621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Colossians 3:13 New King James Version (NKJV)</a:t>
            </a:r>
            <a:endParaRPr lang="en-US" b="1" dirty="0"/>
          </a:p>
        </p:txBody>
      </p:sp>
      <p:sp>
        <p:nvSpPr>
          <p:cNvPr id="3" name="Content Placeholder 2"/>
          <p:cNvSpPr>
            <a:spLocks noGrp="1"/>
          </p:cNvSpPr>
          <p:nvPr>
            <p:ph idx="1"/>
          </p:nvPr>
        </p:nvSpPr>
        <p:spPr/>
        <p:txBody>
          <a:bodyPr/>
          <a:lstStyle/>
          <a:p>
            <a:r>
              <a:rPr lang="en-US" sz="2800" baseline="30000" dirty="0" smtClean="0"/>
              <a:t>13</a:t>
            </a:r>
            <a:r>
              <a:rPr lang="en-US" sz="2800" baseline="30000" dirty="0"/>
              <a:t> </a:t>
            </a:r>
            <a:r>
              <a:rPr lang="en-US" sz="2800" dirty="0"/>
              <a:t>bearing with one another, and forgiving one another, if anyone has a complaint against another; even as Christ forgave you, so you also </a:t>
            </a:r>
            <a:r>
              <a:rPr lang="en-US" sz="2800" i="1" dirty="0"/>
              <a:t>must do.</a:t>
            </a:r>
            <a:r>
              <a:rPr lang="en-US" sz="2800" dirty="0"/>
              <a:t> </a:t>
            </a:r>
          </a:p>
          <a:p>
            <a:endParaRPr lang="en-US" dirty="0"/>
          </a:p>
        </p:txBody>
      </p:sp>
    </p:spTree>
    <p:extLst>
      <p:ext uri="{BB962C8B-B14F-4D97-AF65-F5344CB8AC3E}">
        <p14:creationId xmlns:p14="http://schemas.microsoft.com/office/powerpoint/2010/main" val="1606446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Perfectionism:</a:t>
            </a:r>
            <a:r>
              <a:rPr lang="en-US" sz="2800" dirty="0"/>
              <a:t> </a:t>
            </a:r>
            <a:endParaRPr lang="en-US" sz="2800" dirty="0" smtClean="0"/>
          </a:p>
          <a:p>
            <a:r>
              <a:rPr lang="en-US" sz="2800" dirty="0" smtClean="0"/>
              <a:t>A </a:t>
            </a:r>
            <a:r>
              <a:rPr lang="en-US" sz="2800" dirty="0"/>
              <a:t>person who has an emotional wound may also be performance driven. </a:t>
            </a:r>
            <a:endParaRPr lang="en-US" sz="2800" dirty="0" smtClean="0"/>
          </a:p>
          <a:p>
            <a:r>
              <a:rPr lang="en-US" sz="2800" dirty="0" smtClean="0"/>
              <a:t>Perhaps </a:t>
            </a:r>
            <a:r>
              <a:rPr lang="en-US" sz="2800" dirty="0"/>
              <a:t>they felt like no matter what they did, they could never please a parent or authority figure, and later on in life, that rejection wound causes the person to be a performer to the point where they are never satisfied and burned out by their efforts.</a:t>
            </a:r>
          </a:p>
          <a:p>
            <a:endParaRPr lang="en-US" dirty="0"/>
          </a:p>
        </p:txBody>
      </p:sp>
    </p:spTree>
    <p:extLst>
      <p:ext uri="{BB962C8B-B14F-4D97-AF65-F5344CB8AC3E}">
        <p14:creationId xmlns:p14="http://schemas.microsoft.com/office/powerpoint/2010/main" val="4110744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Feelings of hopelessness:</a:t>
            </a:r>
            <a:r>
              <a:rPr lang="en-US" sz="2800" dirty="0"/>
              <a:t> </a:t>
            </a:r>
            <a:endParaRPr lang="en-US" sz="2800" dirty="0" smtClean="0"/>
          </a:p>
          <a:p>
            <a:r>
              <a:rPr lang="en-US" sz="2800" dirty="0" smtClean="0"/>
              <a:t>I </a:t>
            </a:r>
            <a:r>
              <a:rPr lang="en-US" sz="2800" dirty="0"/>
              <a:t>believe this is also a common result of unresolved inner wounds</a:t>
            </a:r>
            <a:r>
              <a:rPr lang="en-US" sz="2800" dirty="0" smtClean="0"/>
              <a:t>.</a:t>
            </a:r>
          </a:p>
          <a:p>
            <a:r>
              <a:rPr lang="en-US" sz="2800" dirty="0" smtClean="0"/>
              <a:t>Since </a:t>
            </a:r>
            <a:r>
              <a:rPr lang="en-US" sz="2800" dirty="0"/>
              <a:t>the love of God is blocked in your life, it becomes hard to see why He would love or care for you, and therefore you become an easy target for feelings of hopelessness.</a:t>
            </a:r>
          </a:p>
          <a:p>
            <a:endParaRPr lang="en-US" dirty="0"/>
          </a:p>
        </p:txBody>
      </p:sp>
    </p:spTree>
    <p:extLst>
      <p:ext uri="{BB962C8B-B14F-4D97-AF65-F5344CB8AC3E}">
        <p14:creationId xmlns:p14="http://schemas.microsoft.com/office/powerpoint/2010/main" val="3720688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normAutofit lnSpcReduction="10000"/>
          </a:bodyPr>
          <a:lstStyle/>
          <a:p>
            <a:r>
              <a:rPr lang="en-US" sz="2800" b="1" dirty="0"/>
              <a:t>Drivenness:</a:t>
            </a:r>
            <a:r>
              <a:rPr lang="en-US" sz="2800" dirty="0"/>
              <a:t> </a:t>
            </a:r>
            <a:endParaRPr lang="en-US" sz="2800" dirty="0" smtClean="0"/>
          </a:p>
          <a:p>
            <a:r>
              <a:rPr lang="en-US" sz="2800" dirty="0" smtClean="0"/>
              <a:t>When </a:t>
            </a:r>
            <a:r>
              <a:rPr lang="en-US" sz="2800" dirty="0"/>
              <a:t>you suffer from an emotional wound, it can create a sense of void in your life's meaning, thus driving you to find meaning and purpose and happiness. </a:t>
            </a:r>
            <a:endParaRPr lang="en-US" sz="2800" dirty="0" smtClean="0"/>
          </a:p>
          <a:p>
            <a:r>
              <a:rPr lang="en-US" sz="2800" dirty="0" smtClean="0"/>
              <a:t>This </a:t>
            </a:r>
            <a:r>
              <a:rPr lang="en-US" sz="2800" dirty="0"/>
              <a:t>could be in the form of college degrees, careers, financial success, etc. Instead of appreciating the person who God has made (YOU!), you find yourself chasing what you think will bring true happiness and purpose to your life.</a:t>
            </a:r>
          </a:p>
          <a:p>
            <a:endParaRPr lang="en-US" dirty="0"/>
          </a:p>
        </p:txBody>
      </p:sp>
    </p:spTree>
    <p:extLst>
      <p:ext uri="{BB962C8B-B14F-4D97-AF65-F5344CB8AC3E}">
        <p14:creationId xmlns:p14="http://schemas.microsoft.com/office/powerpoint/2010/main" val="805566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Obsessive Compulsive Disorder or OCD:</a:t>
            </a:r>
            <a:r>
              <a:rPr lang="en-US" sz="2800" dirty="0"/>
              <a:t> </a:t>
            </a:r>
            <a:endParaRPr lang="en-US" sz="2800" dirty="0" smtClean="0"/>
          </a:p>
          <a:p>
            <a:r>
              <a:rPr lang="en-US" sz="2800" dirty="0" smtClean="0"/>
              <a:t>It </a:t>
            </a:r>
            <a:r>
              <a:rPr lang="en-US" sz="2800" dirty="0"/>
              <a:t>is my belief that Obsessive Compulsive Disorder (OCD) often involves emotional wounds that were never fully healed. </a:t>
            </a:r>
            <a:endParaRPr lang="en-US" sz="2800" dirty="0" smtClean="0"/>
          </a:p>
          <a:p>
            <a:r>
              <a:rPr lang="en-US" sz="2800" dirty="0" smtClean="0"/>
              <a:t>This </a:t>
            </a:r>
            <a:r>
              <a:rPr lang="en-US" sz="2800" dirty="0"/>
              <a:t>is especially true with people who have bondages to self-hate, self-resentment, self-unforgiveness, etc.</a:t>
            </a:r>
          </a:p>
          <a:p>
            <a:endParaRPr lang="en-US" dirty="0"/>
          </a:p>
        </p:txBody>
      </p:sp>
    </p:spTree>
    <p:extLst>
      <p:ext uri="{BB962C8B-B14F-4D97-AF65-F5344CB8AC3E}">
        <p14:creationId xmlns:p14="http://schemas.microsoft.com/office/powerpoint/2010/main" val="1211730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normAutofit lnSpcReduction="10000"/>
          </a:bodyPr>
          <a:lstStyle/>
          <a:p>
            <a:r>
              <a:rPr lang="en-US" sz="2800" b="1" dirty="0"/>
              <a:t>Hostility towards God, self, and others:</a:t>
            </a:r>
            <a:r>
              <a:rPr lang="en-US" sz="2800" dirty="0"/>
              <a:t> </a:t>
            </a:r>
            <a:endParaRPr lang="en-US" sz="2800" dirty="0" smtClean="0"/>
          </a:p>
          <a:p>
            <a:r>
              <a:rPr lang="en-US" sz="2800" dirty="0" smtClean="0"/>
              <a:t>Because </a:t>
            </a:r>
            <a:r>
              <a:rPr lang="en-US" sz="2800" dirty="0"/>
              <a:t>of bound up emotions, a person can tend to feel hostile towards God, other people in their life, or even themselves. This is usually rooted in a form of bitterness against God for not preventing something from happening to you, bitterness against somebody who has wronged or harmed you emotionally, or bitterness against yourself for failures that you've fallen into yourself.</a:t>
            </a:r>
          </a:p>
          <a:p>
            <a:endParaRPr lang="en-US" dirty="0"/>
          </a:p>
        </p:txBody>
      </p:sp>
    </p:spTree>
    <p:extLst>
      <p:ext uri="{BB962C8B-B14F-4D97-AF65-F5344CB8AC3E}">
        <p14:creationId xmlns:p14="http://schemas.microsoft.com/office/powerpoint/2010/main" val="420241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 honest with yourself!</a:t>
            </a:r>
            <a:endParaRPr lang="en-US" dirty="0"/>
          </a:p>
        </p:txBody>
      </p:sp>
      <p:sp>
        <p:nvSpPr>
          <p:cNvPr id="3" name="Content Placeholder 2"/>
          <p:cNvSpPr>
            <a:spLocks noGrp="1"/>
          </p:cNvSpPr>
          <p:nvPr>
            <p:ph idx="1"/>
          </p:nvPr>
        </p:nvSpPr>
        <p:spPr>
          <a:xfrm>
            <a:off x="685801" y="1772156"/>
            <a:ext cx="10131425" cy="4272593"/>
          </a:xfrm>
        </p:spPr>
        <p:txBody>
          <a:bodyPr>
            <a:normAutofit fontScale="70000" lnSpcReduction="20000"/>
          </a:bodyPr>
          <a:lstStyle/>
          <a:p>
            <a:r>
              <a:rPr lang="en-US" sz="3300" dirty="0"/>
              <a:t>If you had a headache, would you go to the doctor and tell him, "There's something wrong with me, but I don't want to think about it long enough to figure out what it is! </a:t>
            </a:r>
            <a:endParaRPr lang="en-US" sz="3300" dirty="0" smtClean="0"/>
          </a:p>
          <a:p>
            <a:r>
              <a:rPr lang="en-US" sz="3300" dirty="0" smtClean="0"/>
              <a:t>I </a:t>
            </a:r>
            <a:r>
              <a:rPr lang="en-US" sz="3300" dirty="0"/>
              <a:t>don't know what's wrong with me! I don't know if it's a headache, a stomachache, a runny nose, or an ingrown toenail!" </a:t>
            </a:r>
            <a:endParaRPr lang="en-US" sz="3300" dirty="0" smtClean="0"/>
          </a:p>
          <a:p>
            <a:r>
              <a:rPr lang="en-US" sz="3300" dirty="0" smtClean="0"/>
              <a:t>You </a:t>
            </a:r>
            <a:r>
              <a:rPr lang="en-US" sz="3300" dirty="0"/>
              <a:t>would never do that when seeking physical healing, would you? Then why do we so often do this very thing when we are seeking inner healing? </a:t>
            </a:r>
            <a:endParaRPr lang="en-US" sz="3300" dirty="0" smtClean="0"/>
          </a:p>
          <a:p>
            <a:r>
              <a:rPr lang="en-US" sz="3300" dirty="0" smtClean="0"/>
              <a:t>We </a:t>
            </a:r>
            <a:r>
              <a:rPr lang="en-US" sz="3300" dirty="0"/>
              <a:t>know that there's a problem, a wound, but we don't want to even peek into our pasts to figure out what is really wrong! If you're going to receive healing for an emotional wound, you need to first be honest with yourself and what has happened. </a:t>
            </a:r>
            <a:endParaRPr lang="en-US" sz="3300" dirty="0" smtClean="0"/>
          </a:p>
          <a:p>
            <a:r>
              <a:rPr lang="en-US" sz="3300" dirty="0" smtClean="0"/>
              <a:t>Let's </a:t>
            </a:r>
            <a:r>
              <a:rPr lang="en-US" sz="3300" dirty="0"/>
              <a:t>get started by answering some basic questions:</a:t>
            </a:r>
          </a:p>
          <a:p>
            <a:endParaRPr lang="en-US" dirty="0"/>
          </a:p>
        </p:txBody>
      </p:sp>
    </p:spTree>
    <p:extLst>
      <p:ext uri="{BB962C8B-B14F-4D97-AF65-F5344CB8AC3E}">
        <p14:creationId xmlns:p14="http://schemas.microsoft.com/office/powerpoint/2010/main" val="955384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yourself</a:t>
            </a:r>
            <a:endParaRPr lang="en-US" dirty="0"/>
          </a:p>
        </p:txBody>
      </p:sp>
      <p:sp>
        <p:nvSpPr>
          <p:cNvPr id="3" name="Content Placeholder 2"/>
          <p:cNvSpPr>
            <a:spLocks noGrp="1"/>
          </p:cNvSpPr>
          <p:nvPr>
            <p:ph idx="1"/>
          </p:nvPr>
        </p:nvSpPr>
        <p:spPr/>
        <p:txBody>
          <a:bodyPr/>
          <a:lstStyle/>
          <a:p>
            <a:r>
              <a:rPr lang="en-US" sz="2800" b="1" dirty="0"/>
              <a:t>Who is it that you hate or blame?</a:t>
            </a:r>
            <a:r>
              <a:rPr lang="en-US" sz="2800" dirty="0"/>
              <a:t> </a:t>
            </a:r>
            <a:endParaRPr lang="en-US" sz="2800" dirty="0" smtClean="0"/>
          </a:p>
          <a:p>
            <a:r>
              <a:rPr lang="en-US" sz="2800" dirty="0" smtClean="0"/>
              <a:t>Be </a:t>
            </a:r>
            <a:r>
              <a:rPr lang="en-US" sz="2800" dirty="0"/>
              <a:t>honest with yourself; there's somebody in your past that you, or an alter within you, is holding something against. </a:t>
            </a:r>
            <a:endParaRPr lang="en-US" sz="2800" dirty="0" smtClean="0"/>
          </a:p>
          <a:p>
            <a:r>
              <a:rPr lang="en-US" sz="2800" dirty="0" smtClean="0"/>
              <a:t>Be </a:t>
            </a:r>
            <a:r>
              <a:rPr lang="en-US" sz="2800" dirty="0"/>
              <a:t>specific, and go back as far as you can. If you can figure out when this wound began, and who is responsible, it is the first step to receiving healing for the wound.</a:t>
            </a:r>
          </a:p>
          <a:p>
            <a:endParaRPr lang="en-US" dirty="0"/>
          </a:p>
        </p:txBody>
      </p:sp>
    </p:spTree>
    <p:extLst>
      <p:ext uri="{BB962C8B-B14F-4D97-AF65-F5344CB8AC3E}">
        <p14:creationId xmlns:p14="http://schemas.microsoft.com/office/powerpoint/2010/main" val="1365269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yourself</a:t>
            </a:r>
          </a:p>
        </p:txBody>
      </p:sp>
      <p:sp>
        <p:nvSpPr>
          <p:cNvPr id="3" name="Content Placeholder 2"/>
          <p:cNvSpPr>
            <a:spLocks noGrp="1"/>
          </p:cNvSpPr>
          <p:nvPr>
            <p:ph idx="1"/>
          </p:nvPr>
        </p:nvSpPr>
        <p:spPr>
          <a:xfrm>
            <a:off x="685801" y="1610315"/>
            <a:ext cx="10131425" cy="4515356"/>
          </a:xfrm>
        </p:spPr>
        <p:txBody>
          <a:bodyPr>
            <a:normAutofit fontScale="92500" lnSpcReduction="10000"/>
          </a:bodyPr>
          <a:lstStyle/>
          <a:p>
            <a:r>
              <a:rPr lang="en-US" sz="2800" b="1" dirty="0"/>
              <a:t>What did they do to you?</a:t>
            </a:r>
            <a:r>
              <a:rPr lang="en-US" sz="2800" dirty="0"/>
              <a:t> </a:t>
            </a:r>
            <a:endParaRPr lang="en-US" sz="2800" dirty="0" smtClean="0"/>
          </a:p>
          <a:p>
            <a:r>
              <a:rPr lang="en-US" sz="2800" dirty="0" smtClean="0"/>
              <a:t>Make </a:t>
            </a:r>
            <a:r>
              <a:rPr lang="en-US" sz="2800" dirty="0"/>
              <a:t>a list of everything that was done to you, which you still hold against them in your heart. </a:t>
            </a:r>
            <a:endParaRPr lang="en-US" sz="2800" dirty="0" smtClean="0"/>
          </a:p>
          <a:p>
            <a:r>
              <a:rPr lang="en-US" sz="2800" dirty="0" smtClean="0"/>
              <a:t>What </a:t>
            </a:r>
            <a:r>
              <a:rPr lang="en-US" sz="2800" dirty="0"/>
              <a:t>might be a list of things which you still hold onto in your heart? </a:t>
            </a:r>
            <a:endParaRPr lang="en-US" sz="2800" dirty="0" smtClean="0"/>
          </a:p>
          <a:p>
            <a:r>
              <a:rPr lang="en-US" sz="2800" dirty="0" smtClean="0"/>
              <a:t>What </a:t>
            </a:r>
            <a:r>
              <a:rPr lang="en-US" sz="2800" dirty="0"/>
              <a:t>things can't you seem to easily forget? I'm not referring to a list of people whom you haven't forgiven, but rather a list of people/events where you just cannot seem to release it from your heart.</a:t>
            </a:r>
          </a:p>
          <a:p>
            <a:r>
              <a:rPr lang="en-US" sz="2800" dirty="0"/>
              <a:t>Don't try to cover up their mistake and say that it was alright. If they did you wrong, then there's no getting around that. Being honest about what was done to you is very important.</a:t>
            </a:r>
          </a:p>
          <a:p>
            <a:endParaRPr lang="en-US" dirty="0"/>
          </a:p>
        </p:txBody>
      </p:sp>
    </p:spTree>
    <p:extLst>
      <p:ext uri="{BB962C8B-B14F-4D97-AF65-F5344CB8AC3E}">
        <p14:creationId xmlns:p14="http://schemas.microsoft.com/office/powerpoint/2010/main" val="408630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Mortal Wounds</a:t>
            </a:r>
            <a:endParaRPr lang="en-US" dirty="0"/>
          </a:p>
        </p:txBody>
      </p:sp>
      <p:sp>
        <p:nvSpPr>
          <p:cNvPr id="3" name="Content Placeholder 2"/>
          <p:cNvSpPr>
            <a:spLocks noGrp="1"/>
          </p:cNvSpPr>
          <p:nvPr>
            <p:ph idx="1"/>
          </p:nvPr>
        </p:nvSpPr>
        <p:spPr/>
        <p:txBody>
          <a:bodyPr/>
          <a:lstStyle/>
          <a:p>
            <a:r>
              <a:rPr lang="en-US" sz="2800" b="1" dirty="0"/>
              <a:t>Identifying </a:t>
            </a:r>
            <a:r>
              <a:rPr lang="en-US" sz="2800" b="1" dirty="0" smtClean="0"/>
              <a:t>emotional/mortal </a:t>
            </a:r>
            <a:r>
              <a:rPr lang="en-US" sz="2800" b="1" dirty="0"/>
              <a:t>wounds</a:t>
            </a:r>
            <a:endParaRPr lang="en-US" sz="2800" dirty="0"/>
          </a:p>
          <a:p>
            <a:r>
              <a:rPr lang="en-US" sz="2800" dirty="0"/>
              <a:t>The first thing we need to do is identify the problem, and realize the need for inner healing. </a:t>
            </a:r>
            <a:endParaRPr lang="en-US" sz="2800" dirty="0" smtClean="0"/>
          </a:p>
          <a:p>
            <a:r>
              <a:rPr lang="en-US" sz="2800" dirty="0" smtClean="0"/>
              <a:t>Today we discuss </a:t>
            </a:r>
            <a:r>
              <a:rPr lang="en-US" sz="2800" dirty="0"/>
              <a:t>a common list of common symptoms to look </a:t>
            </a:r>
            <a:r>
              <a:rPr lang="en-US" sz="2800" dirty="0" smtClean="0"/>
              <a:t>for </a:t>
            </a:r>
            <a:r>
              <a:rPr lang="en-US" sz="2800" dirty="0"/>
              <a:t>somebody who has an emotional wound:</a:t>
            </a:r>
          </a:p>
          <a:p>
            <a:endParaRPr lang="en-US" dirty="0"/>
          </a:p>
        </p:txBody>
      </p:sp>
    </p:spTree>
    <p:extLst>
      <p:ext uri="{BB962C8B-B14F-4D97-AF65-F5344CB8AC3E}">
        <p14:creationId xmlns:p14="http://schemas.microsoft.com/office/powerpoint/2010/main" val="3328460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yourself</a:t>
            </a:r>
          </a:p>
        </p:txBody>
      </p:sp>
      <p:sp>
        <p:nvSpPr>
          <p:cNvPr id="3" name="Content Placeholder 2"/>
          <p:cNvSpPr>
            <a:spLocks noGrp="1"/>
          </p:cNvSpPr>
          <p:nvPr>
            <p:ph idx="1"/>
          </p:nvPr>
        </p:nvSpPr>
        <p:spPr/>
        <p:txBody>
          <a:bodyPr/>
          <a:lstStyle/>
          <a:p>
            <a:r>
              <a:rPr lang="en-US" sz="2800" dirty="0"/>
              <a:t>What things have you done, that you deeply regret? </a:t>
            </a:r>
            <a:endParaRPr lang="en-US" sz="2800" dirty="0" smtClean="0"/>
          </a:p>
          <a:p>
            <a:r>
              <a:rPr lang="en-US" sz="2800" dirty="0" smtClean="0"/>
              <a:t>Make </a:t>
            </a:r>
            <a:r>
              <a:rPr lang="en-US" sz="2800" dirty="0"/>
              <a:t>a list of things that you still, to this day, regret doing. </a:t>
            </a:r>
            <a:endParaRPr lang="en-US" sz="2800" dirty="0" smtClean="0"/>
          </a:p>
          <a:p>
            <a:r>
              <a:rPr lang="en-US" sz="2800" dirty="0" smtClean="0"/>
              <a:t>If </a:t>
            </a:r>
            <a:r>
              <a:rPr lang="en-US" sz="2800" dirty="0"/>
              <a:t>you have any feelings of self-hate, self-unforgiveness, etc., then you need to be honest and figure out why you hate yourself.</a:t>
            </a:r>
          </a:p>
          <a:p>
            <a:endParaRPr lang="en-US" dirty="0"/>
          </a:p>
        </p:txBody>
      </p:sp>
    </p:spTree>
    <p:extLst>
      <p:ext uri="{BB962C8B-B14F-4D97-AF65-F5344CB8AC3E}">
        <p14:creationId xmlns:p14="http://schemas.microsoft.com/office/powerpoint/2010/main" val="3381433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yourself</a:t>
            </a:r>
          </a:p>
        </p:txBody>
      </p:sp>
      <p:sp>
        <p:nvSpPr>
          <p:cNvPr id="3" name="Content Placeholder 2"/>
          <p:cNvSpPr>
            <a:spLocks noGrp="1"/>
          </p:cNvSpPr>
          <p:nvPr>
            <p:ph idx="1"/>
          </p:nvPr>
        </p:nvSpPr>
        <p:spPr/>
        <p:txBody>
          <a:bodyPr/>
          <a:lstStyle/>
          <a:p>
            <a:r>
              <a:rPr lang="en-US" sz="2800" b="1" dirty="0"/>
              <a:t>Is there anything in your past that you feel excessively embarrassed or ashamed of?</a:t>
            </a:r>
            <a:r>
              <a:rPr lang="en-US" sz="2800" dirty="0"/>
              <a:t> </a:t>
            </a:r>
            <a:endParaRPr lang="en-US" sz="2800" dirty="0" smtClean="0"/>
          </a:p>
          <a:p>
            <a:r>
              <a:rPr lang="en-US" sz="2800" dirty="0" smtClean="0"/>
              <a:t>This </a:t>
            </a:r>
            <a:r>
              <a:rPr lang="en-US" sz="2800" dirty="0"/>
              <a:t>is a common cause for self-hate. </a:t>
            </a:r>
            <a:endParaRPr lang="en-US" sz="2800" dirty="0" smtClean="0"/>
          </a:p>
          <a:p>
            <a:r>
              <a:rPr lang="en-US" sz="2800" dirty="0" smtClean="0"/>
              <a:t>If </a:t>
            </a:r>
            <a:r>
              <a:rPr lang="en-US" sz="2800" dirty="0"/>
              <a:t>there are things which you still haven't forgiven yourself of, then now is a good time to make a list of those things, so that you can effectively forgive and release the hate held secretly within your heart against yourself.</a:t>
            </a:r>
          </a:p>
          <a:p>
            <a:endParaRPr lang="en-US" dirty="0"/>
          </a:p>
        </p:txBody>
      </p:sp>
    </p:spTree>
    <p:extLst>
      <p:ext uri="{BB962C8B-B14F-4D97-AF65-F5344CB8AC3E}">
        <p14:creationId xmlns:p14="http://schemas.microsoft.com/office/powerpoint/2010/main" val="2771743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a:xfrm>
            <a:off x="685801" y="1844985"/>
            <a:ext cx="10131425" cy="4523448"/>
          </a:xfrm>
        </p:spPr>
        <p:txBody>
          <a:bodyPr>
            <a:normAutofit lnSpcReduction="10000"/>
          </a:bodyPr>
          <a:lstStyle/>
          <a:p>
            <a:r>
              <a:rPr lang="en-US" sz="2800" dirty="0"/>
              <a:t>It is vital that we get right down to the roots, and lay out the specific reasons why there are wounds that have not yet healed. </a:t>
            </a:r>
            <a:endParaRPr lang="en-US" sz="2800" dirty="0" smtClean="0"/>
          </a:p>
          <a:p>
            <a:r>
              <a:rPr lang="en-US" sz="2800" dirty="0" smtClean="0"/>
              <a:t>Spiritual </a:t>
            </a:r>
            <a:r>
              <a:rPr lang="en-US" sz="2800" dirty="0"/>
              <a:t>infections, like natural infections, will fester and grow worse when in the dark; it is important to bring the issues to the light, so they can no longer fester, but receive the healing light of Christ into those areas of the mind and emotions. </a:t>
            </a:r>
            <a:endParaRPr lang="en-US" sz="2800" dirty="0" smtClean="0"/>
          </a:p>
          <a:p>
            <a:r>
              <a:rPr lang="en-US" sz="2800" u="sng" dirty="0" smtClean="0"/>
              <a:t>If </a:t>
            </a:r>
            <a:r>
              <a:rPr lang="en-US" sz="2800" u="sng" dirty="0"/>
              <a:t>you cannot be honest with yourself, and bring these things out into the light, then you're only hindering the healing power of the Holy Spirit</a:t>
            </a:r>
            <a:r>
              <a:rPr lang="en-US" sz="2800" dirty="0"/>
              <a:t> from ministering to those wounds and bringing about healing in your mind and emotions.</a:t>
            </a:r>
          </a:p>
          <a:p>
            <a:endParaRPr lang="en-US" dirty="0"/>
          </a:p>
        </p:txBody>
      </p:sp>
    </p:spTree>
    <p:extLst>
      <p:ext uri="{BB962C8B-B14F-4D97-AF65-F5344CB8AC3E}">
        <p14:creationId xmlns:p14="http://schemas.microsoft.com/office/powerpoint/2010/main" val="3993924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idx="1"/>
          </p:nvPr>
        </p:nvSpPr>
        <p:spPr/>
        <p:txBody>
          <a:bodyPr/>
          <a:lstStyle/>
          <a:p>
            <a:r>
              <a:rPr lang="en-US" sz="3200" b="1" dirty="0"/>
              <a:t>Keys to inner healing</a:t>
            </a:r>
            <a:endParaRPr lang="en-US" sz="3200" dirty="0"/>
          </a:p>
          <a:p>
            <a:endParaRPr lang="en-US" dirty="0"/>
          </a:p>
        </p:txBody>
      </p:sp>
    </p:spTree>
    <p:extLst>
      <p:ext uri="{BB962C8B-B14F-4D97-AF65-F5344CB8AC3E}">
        <p14:creationId xmlns:p14="http://schemas.microsoft.com/office/powerpoint/2010/main" val="2389788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Bitterness</a:t>
            </a:r>
          </a:p>
        </p:txBody>
      </p:sp>
      <p:sp>
        <p:nvSpPr>
          <p:cNvPr id="3" name="Content Placeholder 2"/>
          <p:cNvSpPr>
            <a:spLocks noGrp="1"/>
          </p:cNvSpPr>
          <p:nvPr>
            <p:ph idx="1"/>
          </p:nvPr>
        </p:nvSpPr>
        <p:spPr/>
        <p:txBody>
          <a:bodyPr>
            <a:normAutofit/>
          </a:bodyPr>
          <a:lstStyle/>
          <a:p>
            <a:r>
              <a:rPr lang="en-US" sz="2800" dirty="0"/>
              <a:t>Bitterness is what can happen when </a:t>
            </a:r>
            <a:r>
              <a:rPr lang="en-US" sz="2800" u="sng" dirty="0"/>
              <a:t>we choose to dwell on our wounds</a:t>
            </a:r>
            <a:r>
              <a:rPr lang="en-US" sz="2800" dirty="0"/>
              <a:t>. </a:t>
            </a:r>
            <a:endParaRPr lang="en-US" sz="2800" dirty="0" smtClean="0"/>
          </a:p>
          <a:p>
            <a:r>
              <a:rPr lang="en-US" sz="2800" dirty="0" smtClean="0"/>
              <a:t>Maybe </a:t>
            </a:r>
            <a:r>
              <a:rPr lang="en-US" sz="2800" dirty="0"/>
              <a:t>we get into the habit of picturing the one who wounded us and imagining all sorts of bad things we would enjoy seeing come upon that person as payback. </a:t>
            </a:r>
            <a:endParaRPr lang="en-US" sz="2800" dirty="0" smtClean="0"/>
          </a:p>
          <a:p>
            <a:r>
              <a:rPr lang="en-US" sz="2800" dirty="0" smtClean="0"/>
              <a:t>Bitterness </a:t>
            </a:r>
            <a:r>
              <a:rPr lang="en-US" sz="2800" dirty="0"/>
              <a:t>can even lead to a desire for personal revenge.</a:t>
            </a:r>
          </a:p>
        </p:txBody>
      </p:sp>
    </p:spTree>
    <p:extLst>
      <p:ext uri="{BB962C8B-B14F-4D97-AF65-F5344CB8AC3E}">
        <p14:creationId xmlns:p14="http://schemas.microsoft.com/office/powerpoint/2010/main" val="1861068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Bitterness gets roots</a:t>
            </a:r>
            <a:endParaRPr lang="en-US" dirty="0"/>
          </a:p>
        </p:txBody>
      </p:sp>
      <p:sp>
        <p:nvSpPr>
          <p:cNvPr id="3" name="Content Placeholder 2"/>
          <p:cNvSpPr>
            <a:spLocks noGrp="1"/>
          </p:cNvSpPr>
          <p:nvPr>
            <p:ph idx="1"/>
          </p:nvPr>
        </p:nvSpPr>
        <p:spPr/>
        <p:txBody>
          <a:bodyPr>
            <a:normAutofit/>
          </a:bodyPr>
          <a:lstStyle/>
          <a:p>
            <a:r>
              <a:rPr lang="en-US" sz="2800" dirty="0" smtClean="0"/>
              <a:t>Bitterness effects how we see and interpret things around us. It is a filter that changes our world!</a:t>
            </a:r>
          </a:p>
          <a:p>
            <a:r>
              <a:rPr lang="en-US" sz="2800" dirty="0"/>
              <a:t>“Bitterness” is usually associated with anger and grudges. </a:t>
            </a:r>
            <a:endParaRPr lang="en-US" sz="2800" dirty="0" smtClean="0"/>
          </a:p>
          <a:p>
            <a:r>
              <a:rPr lang="en-US" sz="2800" dirty="0" smtClean="0"/>
              <a:t>But </a:t>
            </a:r>
            <a:r>
              <a:rPr lang="en-US" sz="2800" dirty="0"/>
              <a:t>is this what it means in </a:t>
            </a:r>
            <a:r>
              <a:rPr lang="en-US" sz="2800" dirty="0">
                <a:hlinkClick r:id="rId2"/>
              </a:rPr>
              <a:t>Hebrews 12:15</a:t>
            </a:r>
            <a:r>
              <a:rPr lang="en-US" sz="2800" dirty="0"/>
              <a:t>? “See to it that no one comes short of the grace of God; that no </a:t>
            </a:r>
            <a:r>
              <a:rPr lang="en-US" sz="2800" i="1" dirty="0"/>
              <a:t>root of bitterness</a:t>
            </a:r>
            <a:r>
              <a:rPr lang="en-US" sz="2800" dirty="0"/>
              <a:t>, springing up, causes trouble, </a:t>
            </a:r>
            <a:r>
              <a:rPr lang="en-US" sz="2800" u="sng" dirty="0"/>
              <a:t>and by it many be defiled</a:t>
            </a:r>
            <a:r>
              <a:rPr lang="en-US" sz="2800" dirty="0" smtClean="0"/>
              <a:t>”.</a:t>
            </a:r>
          </a:p>
          <a:p>
            <a:endParaRPr lang="en-US" sz="2800" dirty="0"/>
          </a:p>
        </p:txBody>
      </p:sp>
    </p:spTree>
    <p:extLst>
      <p:ext uri="{BB962C8B-B14F-4D97-AF65-F5344CB8AC3E}">
        <p14:creationId xmlns:p14="http://schemas.microsoft.com/office/powerpoint/2010/main" val="57299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85000" lnSpcReduction="10000"/>
          </a:bodyPr>
          <a:lstStyle/>
          <a:p>
            <a:r>
              <a:rPr lang="en-US" sz="2800" b="1" dirty="0"/>
              <a:t>Inner rawness:</a:t>
            </a:r>
            <a:r>
              <a:rPr lang="en-US" sz="2800" dirty="0"/>
              <a:t> </a:t>
            </a:r>
            <a:endParaRPr lang="en-US" sz="2800" dirty="0" smtClean="0"/>
          </a:p>
          <a:p>
            <a:r>
              <a:rPr lang="en-US" sz="2800" dirty="0" smtClean="0"/>
              <a:t>There's </a:t>
            </a:r>
            <a:r>
              <a:rPr lang="en-US" sz="2800" dirty="0"/>
              <a:t>often a sense of inner rawness and hurt that doesn't seem to go away.</a:t>
            </a:r>
          </a:p>
          <a:p>
            <a:r>
              <a:rPr lang="en-US" sz="2800" b="1" dirty="0"/>
              <a:t>Irritability:</a:t>
            </a:r>
            <a:r>
              <a:rPr lang="en-US" sz="2800" dirty="0"/>
              <a:t> </a:t>
            </a:r>
            <a:endParaRPr lang="en-US" sz="2800" dirty="0" smtClean="0"/>
          </a:p>
          <a:p>
            <a:r>
              <a:rPr lang="en-US" sz="2800" dirty="0" smtClean="0"/>
              <a:t>It's </a:t>
            </a:r>
            <a:r>
              <a:rPr lang="en-US" sz="2800" dirty="0"/>
              <a:t>easy to become irritable with others, even if they aren't doing anything wrong!</a:t>
            </a:r>
          </a:p>
          <a:p>
            <a:r>
              <a:rPr lang="en-US" sz="2800" b="1" dirty="0"/>
              <a:t>Little or no tolerance:</a:t>
            </a:r>
            <a:r>
              <a:rPr lang="en-US" sz="2800" dirty="0"/>
              <a:t> </a:t>
            </a:r>
            <a:endParaRPr lang="en-US" sz="2800" dirty="0" smtClean="0"/>
          </a:p>
          <a:p>
            <a:r>
              <a:rPr lang="en-US" sz="2800" dirty="0" smtClean="0"/>
              <a:t>There </a:t>
            </a:r>
            <a:r>
              <a:rPr lang="en-US" sz="2800" dirty="0"/>
              <a:t>is a low tolerance issue with others, where you expect and demand from them.</a:t>
            </a:r>
          </a:p>
          <a:p>
            <a:endParaRPr lang="en-US" dirty="0"/>
          </a:p>
        </p:txBody>
      </p:sp>
    </p:spTree>
    <p:extLst>
      <p:ext uri="{BB962C8B-B14F-4D97-AF65-F5344CB8AC3E}">
        <p14:creationId xmlns:p14="http://schemas.microsoft.com/office/powerpoint/2010/main" val="1032025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Feelings always rising up:</a:t>
            </a:r>
            <a:r>
              <a:rPr lang="en-US" sz="2800" dirty="0"/>
              <a:t> </a:t>
            </a:r>
            <a:endParaRPr lang="en-US" sz="2800" dirty="0" smtClean="0"/>
          </a:p>
          <a:p>
            <a:r>
              <a:rPr lang="en-US" sz="2800" dirty="0" smtClean="0"/>
              <a:t>Feelings </a:t>
            </a:r>
            <a:r>
              <a:rPr lang="en-US" sz="2800" dirty="0"/>
              <a:t>of anger, hate, resentment, etc. seem to "rise up" within you at the slightest offense from others.</a:t>
            </a:r>
          </a:p>
          <a:p>
            <a:endParaRPr lang="en-US" dirty="0"/>
          </a:p>
        </p:txBody>
      </p:sp>
    </p:spTree>
    <p:extLst>
      <p:ext uri="{BB962C8B-B14F-4D97-AF65-F5344CB8AC3E}">
        <p14:creationId xmlns:p14="http://schemas.microsoft.com/office/powerpoint/2010/main" val="3669704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Overly sensitive about an event in your past:</a:t>
            </a:r>
            <a:r>
              <a:rPr lang="en-US" sz="2800" dirty="0"/>
              <a:t> </a:t>
            </a:r>
            <a:endParaRPr lang="en-US" sz="2800" dirty="0" smtClean="0"/>
          </a:p>
          <a:p>
            <a:r>
              <a:rPr lang="en-US" sz="2800" dirty="0" smtClean="0"/>
              <a:t>If </a:t>
            </a:r>
            <a:r>
              <a:rPr lang="en-US" sz="2800" dirty="0"/>
              <a:t>there are events in your past which cause you to become very sensitive or angry, or even cause you to lash out, then it is likely revealing a deep emotional wound tied in with that event or memory.</a:t>
            </a:r>
          </a:p>
          <a:p>
            <a:endParaRPr lang="en-US" dirty="0"/>
          </a:p>
        </p:txBody>
      </p:sp>
    </p:spTree>
    <p:extLst>
      <p:ext uri="{BB962C8B-B14F-4D97-AF65-F5344CB8AC3E}">
        <p14:creationId xmlns:p14="http://schemas.microsoft.com/office/powerpoint/2010/main" val="1637653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lstStyle/>
          <a:p>
            <a:r>
              <a:rPr lang="en-US" sz="2800" b="1" dirty="0"/>
              <a:t>Hard to forgive:</a:t>
            </a:r>
            <a:r>
              <a:rPr lang="en-US" sz="2800" dirty="0"/>
              <a:t> </a:t>
            </a:r>
            <a:endParaRPr lang="en-US" sz="2800" dirty="0" smtClean="0"/>
          </a:p>
          <a:p>
            <a:r>
              <a:rPr lang="en-US" sz="2800" dirty="0" smtClean="0"/>
              <a:t>It </a:t>
            </a:r>
            <a:r>
              <a:rPr lang="en-US" sz="2800" dirty="0"/>
              <a:t>becomes very difficult, if not impossible to love and therefore forgive others. </a:t>
            </a:r>
            <a:endParaRPr lang="en-US" sz="2800" dirty="0" smtClean="0"/>
          </a:p>
          <a:p>
            <a:r>
              <a:rPr lang="en-US" sz="2800" dirty="0" smtClean="0"/>
              <a:t>It </a:t>
            </a:r>
            <a:r>
              <a:rPr lang="en-US" sz="2800" dirty="0"/>
              <a:t>can also be hard to forgive and love yourself. </a:t>
            </a:r>
            <a:endParaRPr lang="en-US" sz="2800" dirty="0" smtClean="0"/>
          </a:p>
          <a:p>
            <a:r>
              <a:rPr lang="en-US" sz="2800" dirty="0" smtClean="0"/>
              <a:t>It </a:t>
            </a:r>
            <a:r>
              <a:rPr lang="en-US" sz="2800" dirty="0"/>
              <a:t>can even be hard to forgive and love God, even though He has done nothing wrong against you</a:t>
            </a:r>
            <a:r>
              <a:rPr lang="en-US" sz="2800" dirty="0" smtClean="0"/>
              <a:t>! (Looking to Blame)</a:t>
            </a:r>
            <a:endParaRPr lang="en-US" sz="2800" dirty="0"/>
          </a:p>
          <a:p>
            <a:endParaRPr lang="en-US" dirty="0"/>
          </a:p>
        </p:txBody>
      </p:sp>
    </p:spTree>
    <p:extLst>
      <p:ext uri="{BB962C8B-B14F-4D97-AF65-F5344CB8AC3E}">
        <p14:creationId xmlns:p14="http://schemas.microsoft.com/office/powerpoint/2010/main" val="4055431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118</TotalTime>
  <Words>2036</Words>
  <Application>Microsoft Office PowerPoint</Application>
  <PresentationFormat>Widescreen</PresentationFormat>
  <Paragraphs>131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Celestial</vt:lpstr>
      <vt:lpstr>Inner Healing</vt:lpstr>
      <vt:lpstr>Satan’s Plot – Contrasted -</vt:lpstr>
      <vt:lpstr>Mortal Wounds</vt:lpstr>
      <vt:lpstr>Bitterness</vt:lpstr>
      <vt:lpstr>When Bitterness gets roots</vt:lpstr>
      <vt:lpstr>Symptoms:</vt:lpstr>
      <vt:lpstr>Symptoms:</vt:lpstr>
      <vt:lpstr>Symptoms:</vt:lpstr>
      <vt:lpstr>Symptoms:</vt:lpstr>
      <vt:lpstr>Symptoms:</vt:lpstr>
      <vt:lpstr>Symptoms:</vt:lpstr>
      <vt:lpstr>Symptoms:</vt:lpstr>
      <vt:lpstr>Symptoms:</vt:lpstr>
      <vt:lpstr>Symptoms:</vt:lpstr>
      <vt:lpstr>Symptoms:</vt:lpstr>
      <vt:lpstr>Symptoms:</vt:lpstr>
      <vt:lpstr>Symptoms:</vt:lpstr>
      <vt:lpstr>Symptoms:</vt:lpstr>
      <vt:lpstr>Symptoms:</vt:lpstr>
      <vt:lpstr>Symptoms:</vt:lpstr>
      <vt:lpstr>Colossians 3:13 New King James Version (NKJV)</vt:lpstr>
      <vt:lpstr>Symptoms:</vt:lpstr>
      <vt:lpstr>Symptoms:</vt:lpstr>
      <vt:lpstr>Symptoms:</vt:lpstr>
      <vt:lpstr>Symptoms:</vt:lpstr>
      <vt:lpstr>Symptoms:</vt:lpstr>
      <vt:lpstr>Be honest with yourself!</vt:lpstr>
      <vt:lpstr>Questions For yourself</vt:lpstr>
      <vt:lpstr>Questions For yourself</vt:lpstr>
      <vt:lpstr>Questions For yourself</vt:lpstr>
      <vt:lpstr>Questions For yourself</vt:lpstr>
      <vt:lpstr>Closing</vt:lpstr>
      <vt:lpstr>Next week</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Inner Healing</dc:title>
  <dc:creator>Ronald Powell</dc:creator>
  <cp:lastModifiedBy>Ronald Powell</cp:lastModifiedBy>
  <cp:revision>11</cp:revision>
  <dcterms:created xsi:type="dcterms:W3CDTF">2018-10-14T11:55:23Z</dcterms:created>
  <dcterms:modified xsi:type="dcterms:W3CDTF">2018-10-14T13:53:47Z</dcterms:modified>
</cp:coreProperties>
</file>