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80" r:id="rId4"/>
    <p:sldId id="281" r:id="rId5"/>
    <p:sldId id="282" r:id="rId6"/>
    <p:sldId id="286" r:id="rId7"/>
    <p:sldId id="283" r:id="rId8"/>
    <p:sldId id="284" r:id="rId9"/>
    <p:sldId id="285" r:id="rId10"/>
    <p:sldId id="287" r:id="rId11"/>
    <p:sldId id="288" r:id="rId12"/>
    <p:sldId id="294" r:id="rId13"/>
    <p:sldId id="295" r:id="rId14"/>
    <p:sldId id="289" r:id="rId15"/>
    <p:sldId id="290" r:id="rId16"/>
    <p:sldId id="296" r:id="rId17"/>
    <p:sldId id="291" r:id="rId18"/>
    <p:sldId id="292" r:id="rId19"/>
    <p:sldId id="293" r:id="rId20"/>
    <p:sldId id="297" r:id="rId21"/>
    <p:sldId id="298" r:id="rId22"/>
    <p:sldId id="299" r:id="rId23"/>
    <p:sldId id="300" r:id="rId24"/>
    <p:sldId id="301" r:id="rId25"/>
    <p:sldId id="302" r:id="rId26"/>
    <p:sldId id="304" r:id="rId27"/>
    <p:sldId id="279" r:id="rId28"/>
    <p:sldId id="303" r:id="rId29"/>
    <p:sldId id="305" r:id="rId30"/>
    <p:sldId id="306" r:id="rId3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168BD"/>
    <a:srgbClr val="0449BA"/>
    <a:srgbClr val="0597B9"/>
    <a:srgbClr val="9403BB"/>
    <a:srgbClr val="2901BD"/>
    <a:srgbClr val="0349BB"/>
    <a:srgbClr val="07B7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6" autoAdjust="0"/>
    <p:restoredTop sz="95596" autoAdjust="0"/>
  </p:normalViewPr>
  <p:slideViewPr>
    <p:cSldViewPr>
      <p:cViewPr>
        <p:scale>
          <a:sx n="69" d="100"/>
          <a:sy n="69" d="100"/>
        </p:scale>
        <p:origin x="78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76DDF74-6614-483B-B2D3-73E2C652623D}" type="slidenum">
              <a:rPr lang="en-US" altLang="en-US"/>
              <a:pPr/>
              <a:t>‹#›</a:t>
            </a:fld>
            <a:endParaRPr lang="en-US" altLang="en-US"/>
          </a:p>
        </p:txBody>
      </p:sp>
    </p:spTree>
    <p:extLst>
      <p:ext uri="{BB962C8B-B14F-4D97-AF65-F5344CB8AC3E}">
        <p14:creationId xmlns:p14="http://schemas.microsoft.com/office/powerpoint/2010/main" val="13678183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F8EB99DF-CDA3-4AE0-96CD-B96741D6CEED}" type="slidenum">
              <a:rPr lang="en-US" altLang="en-US" sz="1200"/>
              <a:pPr eaLnBrk="1" hangingPunct="1"/>
              <a:t>1</a:t>
            </a:fld>
            <a:endParaRPr lang="en-US" altLang="en-US" sz="120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307883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2B5CE187-D0A9-471E-A222-61050CED2812}" type="slidenum">
              <a:rPr lang="en-US" altLang="en-US" sz="1200"/>
              <a:pPr eaLnBrk="1" hangingPunct="1"/>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177028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C8A7B3-ADFF-48D1-AA26-1DB503D92046}" type="slidenum">
              <a:rPr lang="en-US" altLang="en-US" sz="1200"/>
              <a:pPr eaLnBrk="1" hangingPunct="1"/>
              <a:t>26</a:t>
            </a:fld>
            <a:endParaRPr lang="en-US"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2960482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C8A7B3-ADFF-48D1-AA26-1DB503D92046}" type="slidenum">
              <a:rPr lang="en-US" altLang="en-US" sz="1200"/>
              <a:pPr eaLnBrk="1" hangingPunct="1"/>
              <a:t>27</a:t>
            </a:fld>
            <a:endParaRPr lang="en-US"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3129908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C8A7B3-ADFF-48D1-AA26-1DB503D92046}" type="slidenum">
              <a:rPr lang="en-US" altLang="en-US" sz="1200"/>
              <a:pPr eaLnBrk="1" hangingPunct="1"/>
              <a:t>28</a:t>
            </a:fld>
            <a:endParaRPr lang="en-US"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2452536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76C8A7B3-ADFF-48D1-AA26-1DB503D92046}" type="slidenum">
              <a:rPr lang="en-US" altLang="en-US" sz="1200"/>
              <a:pPr eaLnBrk="1" hangingPunct="1"/>
              <a:t>29</a:t>
            </a:fld>
            <a:endParaRPr lang="en-US" altLang="en-US" sz="120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ru-RU" altLang="en-US" smtClean="0">
              <a:latin typeface="Arial" panose="020B0604020202020204" pitchFamily="34" charset="0"/>
            </a:endParaRPr>
          </a:p>
        </p:txBody>
      </p:sp>
    </p:spTree>
    <p:extLst>
      <p:ext uri="{BB962C8B-B14F-4D97-AF65-F5344CB8AC3E}">
        <p14:creationId xmlns:p14="http://schemas.microsoft.com/office/powerpoint/2010/main" val="1682697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noProof="0" smtClean="0"/>
              <a:t>Click to edit Master title style</a:t>
            </a:r>
            <a:endParaRPr lang="en-US"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noProof="0" smtClean="0"/>
              <a:t>Click to edit Master subtitle style</a:t>
            </a:r>
            <a:endParaRPr lang="en-US" noProof="0" smtClean="0"/>
          </a:p>
        </p:txBody>
      </p:sp>
    </p:spTree>
    <p:extLst>
      <p:ext uri="{BB962C8B-B14F-4D97-AF65-F5344CB8AC3E}">
        <p14:creationId xmlns:p14="http://schemas.microsoft.com/office/powerpoint/2010/main" val="374487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40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420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888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6663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417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850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527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389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632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4042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609600" y="623888"/>
            <a:ext cx="6553200" cy="7620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r>
              <a:rPr lang="en-US" sz="4400" b="1" dirty="0"/>
              <a:t>Righteous Choices</a:t>
            </a:r>
            <a:endParaRPr lang="en-US" sz="4400" dirty="0"/>
          </a:p>
        </p:txBody>
      </p:sp>
      <p:sp>
        <p:nvSpPr>
          <p:cNvPr id="2051" name="Rectangle 8"/>
          <p:cNvSpPr>
            <a:spLocks noGrp="1" noChangeArrowheads="1"/>
          </p:cNvSpPr>
          <p:nvPr>
            <p:ph type="subTitle" idx="1"/>
          </p:nvPr>
        </p:nvSpPr>
        <p:spPr>
          <a:xfrm>
            <a:off x="628650" y="1295400"/>
            <a:ext cx="3714750" cy="533400"/>
          </a:xfrm>
          <a:extLst>
            <a:ext uri="{AF507438-7753-43E0-B8FC-AC1667EBCBE1}">
              <a14:hiddenEffects xmlns:a14="http://schemas.microsoft.com/office/drawing/2010/main">
                <a:effectLst>
                  <a:outerShdw dist="17961" dir="2700000" algn="ctr" rotWithShape="0">
                    <a:srgbClr val="000000"/>
                  </a:outerShdw>
                </a:effectLst>
              </a14:hiddenEffects>
            </a:ext>
          </a:extLst>
        </p:spPr>
        <p:txBody>
          <a:bodyPr/>
          <a:lstStyle/>
          <a:p>
            <a:pPr algn="l" eaLnBrk="1" hangingPunct="1"/>
            <a:r>
              <a:rPr lang="en-US" altLang="en-US" dirty="0" smtClean="0"/>
              <a:t>Bishop Ronald K. Powell</a:t>
            </a:r>
            <a:endParaRPr lang="ru-RU"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sz="4000" dirty="0"/>
              <a:t>Are you learning from past choices?</a:t>
            </a:r>
            <a:endParaRPr lang="en-US" sz="4000" dirty="0"/>
          </a:p>
        </p:txBody>
      </p:sp>
      <p:sp>
        <p:nvSpPr>
          <p:cNvPr id="3" name="Content Placeholder 2"/>
          <p:cNvSpPr>
            <a:spLocks noGrp="1"/>
          </p:cNvSpPr>
          <p:nvPr>
            <p:ph idx="1"/>
          </p:nvPr>
        </p:nvSpPr>
        <p:spPr>
          <a:xfrm>
            <a:off x="914400" y="2438400"/>
            <a:ext cx="7467600" cy="4191000"/>
          </a:xfrm>
        </p:spPr>
        <p:txBody>
          <a:bodyPr/>
          <a:lstStyle/>
          <a:p>
            <a:r>
              <a:rPr lang="en-US" b="1" dirty="0" smtClean="0"/>
              <a:t>Proverbs 26:11 Amplified Bible (AMP)</a:t>
            </a:r>
          </a:p>
          <a:p>
            <a:r>
              <a:rPr lang="en-US" baseline="30000" dirty="0" smtClean="0"/>
              <a:t>11 </a:t>
            </a:r>
            <a:r>
              <a:rPr lang="en-US" dirty="0" smtClean="0"/>
              <a:t>Like a dog that returns to his vomit</a:t>
            </a:r>
            <a:br>
              <a:rPr lang="en-US" dirty="0" smtClean="0"/>
            </a:br>
            <a:r>
              <a:rPr lang="en-US" dirty="0" smtClean="0"/>
              <a:t>Is </a:t>
            </a:r>
            <a:r>
              <a:rPr lang="en-US" u="sng" dirty="0" smtClean="0"/>
              <a:t>a fool who repeats his foolishness</a:t>
            </a:r>
            <a:r>
              <a:rPr lang="en-US" dirty="0" smtClean="0"/>
              <a:t>.</a:t>
            </a:r>
          </a:p>
          <a:p>
            <a:endParaRPr lang="en-US" dirty="0"/>
          </a:p>
        </p:txBody>
      </p:sp>
    </p:spTree>
    <p:extLst>
      <p:ext uri="{BB962C8B-B14F-4D97-AF65-F5344CB8AC3E}">
        <p14:creationId xmlns:p14="http://schemas.microsoft.com/office/powerpoint/2010/main" val="602224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17638"/>
            <a:ext cx="7696200" cy="715962"/>
          </a:xfrm>
        </p:spPr>
        <p:txBody>
          <a:bodyPr/>
          <a:lstStyle/>
          <a:p>
            <a:r>
              <a:rPr lang="en-US" sz="4000" dirty="0" smtClean="0"/>
              <a:t>-</a:t>
            </a:r>
            <a:r>
              <a:rPr lang="en-US" sz="4000" dirty="0"/>
              <a:t>Forethought prior to your decisions?</a:t>
            </a:r>
            <a:endParaRPr lang="en-US" sz="4000" dirty="0"/>
          </a:p>
        </p:txBody>
      </p:sp>
      <p:sp>
        <p:nvSpPr>
          <p:cNvPr id="3" name="Content Placeholder 2"/>
          <p:cNvSpPr>
            <a:spLocks noGrp="1"/>
          </p:cNvSpPr>
          <p:nvPr>
            <p:ph idx="1"/>
          </p:nvPr>
        </p:nvSpPr>
        <p:spPr/>
        <p:txBody>
          <a:bodyPr/>
          <a:lstStyle/>
          <a:p>
            <a:r>
              <a:rPr lang="en-US" b="1" dirty="0" smtClean="0"/>
              <a:t>Proverbs 14:15 King James Version </a:t>
            </a:r>
            <a:r>
              <a:rPr lang="en-US" baseline="30000" dirty="0" smtClean="0"/>
              <a:t>15 </a:t>
            </a:r>
            <a:r>
              <a:rPr lang="en-US" dirty="0" smtClean="0"/>
              <a:t>The </a:t>
            </a:r>
            <a:r>
              <a:rPr lang="en-US" u="sng" dirty="0" smtClean="0"/>
              <a:t>simple believeth every word</a:t>
            </a:r>
            <a:r>
              <a:rPr lang="en-US" dirty="0" smtClean="0"/>
              <a:t>: but the </a:t>
            </a:r>
            <a:r>
              <a:rPr lang="en-US" u="sng" dirty="0" smtClean="0"/>
              <a:t>prudent man </a:t>
            </a:r>
            <a:r>
              <a:rPr lang="en-US" u="sng" dirty="0" err="1" smtClean="0"/>
              <a:t>looketh</a:t>
            </a:r>
            <a:r>
              <a:rPr lang="en-US" u="sng" dirty="0" smtClean="0"/>
              <a:t> well to his going</a:t>
            </a:r>
            <a:r>
              <a:rPr lang="en-US" dirty="0" smtClean="0"/>
              <a:t>.</a:t>
            </a:r>
          </a:p>
          <a:p>
            <a:endParaRPr lang="en-US" dirty="0"/>
          </a:p>
        </p:txBody>
      </p:sp>
    </p:spTree>
    <p:extLst>
      <p:ext uri="{BB962C8B-B14F-4D97-AF65-F5344CB8AC3E}">
        <p14:creationId xmlns:p14="http://schemas.microsoft.com/office/powerpoint/2010/main" val="1438095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t>
            </a:r>
            <a:r>
              <a:rPr lang="en-US" sz="4000" dirty="0"/>
              <a:t>Forethought prior to your decisions?</a:t>
            </a:r>
            <a:endParaRPr lang="en-US" sz="4000" dirty="0"/>
          </a:p>
        </p:txBody>
      </p:sp>
      <p:sp>
        <p:nvSpPr>
          <p:cNvPr id="3" name="Content Placeholder 2"/>
          <p:cNvSpPr>
            <a:spLocks noGrp="1"/>
          </p:cNvSpPr>
          <p:nvPr>
            <p:ph idx="1"/>
          </p:nvPr>
        </p:nvSpPr>
        <p:spPr/>
        <p:txBody>
          <a:bodyPr/>
          <a:lstStyle/>
          <a:p>
            <a:r>
              <a:rPr lang="en-US" b="1" dirty="0" smtClean="0"/>
              <a:t>Proverbs 14:16 King James Version </a:t>
            </a:r>
            <a:r>
              <a:rPr lang="en-US" baseline="30000" dirty="0" smtClean="0"/>
              <a:t>16 </a:t>
            </a:r>
            <a:r>
              <a:rPr lang="en-US" dirty="0" smtClean="0"/>
              <a:t>A wise man feareth, and departeth from evil: </a:t>
            </a:r>
            <a:r>
              <a:rPr lang="en-US" u="sng" dirty="0" smtClean="0"/>
              <a:t>but the fool </a:t>
            </a:r>
            <a:r>
              <a:rPr lang="en-US" u="sng" dirty="0" err="1" smtClean="0"/>
              <a:t>rageth</a:t>
            </a:r>
            <a:r>
              <a:rPr lang="en-US" dirty="0" smtClean="0"/>
              <a:t>, and </a:t>
            </a:r>
            <a:r>
              <a:rPr lang="en-US" u="sng" dirty="0" smtClean="0"/>
              <a:t>is confident</a:t>
            </a:r>
            <a:r>
              <a:rPr lang="en-US" dirty="0" smtClean="0"/>
              <a:t>.</a:t>
            </a:r>
          </a:p>
          <a:p>
            <a:endParaRPr lang="en-US" dirty="0"/>
          </a:p>
        </p:txBody>
      </p:sp>
    </p:spTree>
    <p:extLst>
      <p:ext uri="{BB962C8B-B14F-4D97-AF65-F5344CB8AC3E}">
        <p14:creationId xmlns:p14="http://schemas.microsoft.com/office/powerpoint/2010/main" val="1199177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t>
            </a:r>
            <a:r>
              <a:rPr lang="en-US" sz="4000" dirty="0"/>
              <a:t>Forethought prior to your decisions?</a:t>
            </a:r>
            <a:endParaRPr lang="en-US" sz="4000" dirty="0"/>
          </a:p>
        </p:txBody>
      </p:sp>
      <p:sp>
        <p:nvSpPr>
          <p:cNvPr id="3" name="Content Placeholder 2"/>
          <p:cNvSpPr>
            <a:spLocks noGrp="1"/>
          </p:cNvSpPr>
          <p:nvPr>
            <p:ph idx="1"/>
          </p:nvPr>
        </p:nvSpPr>
        <p:spPr/>
        <p:txBody>
          <a:bodyPr/>
          <a:lstStyle/>
          <a:p>
            <a:r>
              <a:rPr lang="en-US" b="1" dirty="0" smtClean="0"/>
              <a:t>Proverbs 27:12 King James Version </a:t>
            </a:r>
            <a:r>
              <a:rPr lang="en-US" baseline="30000" dirty="0" smtClean="0"/>
              <a:t>12 </a:t>
            </a:r>
            <a:r>
              <a:rPr lang="en-US" u="sng" dirty="0" smtClean="0"/>
              <a:t>A prudent man </a:t>
            </a:r>
            <a:r>
              <a:rPr lang="en-US" u="sng" dirty="0" err="1" smtClean="0"/>
              <a:t>foreseeth</a:t>
            </a:r>
            <a:r>
              <a:rPr lang="en-US" u="sng" dirty="0" smtClean="0"/>
              <a:t> the evil, and </a:t>
            </a:r>
            <a:r>
              <a:rPr lang="en-US" u="sng" dirty="0" err="1" smtClean="0"/>
              <a:t>hideth</a:t>
            </a:r>
            <a:r>
              <a:rPr lang="en-US" u="sng" dirty="0" smtClean="0"/>
              <a:t> himself</a:t>
            </a:r>
            <a:r>
              <a:rPr lang="en-US" dirty="0" smtClean="0"/>
              <a:t>; but t</a:t>
            </a:r>
            <a:r>
              <a:rPr lang="en-US" u="sng" dirty="0" smtClean="0"/>
              <a:t>he simple pass on, and are punished</a:t>
            </a:r>
            <a:r>
              <a:rPr lang="en-US" dirty="0" smtClean="0"/>
              <a:t>.</a:t>
            </a:r>
          </a:p>
          <a:p>
            <a:endParaRPr lang="en-US" dirty="0"/>
          </a:p>
        </p:txBody>
      </p:sp>
    </p:spTree>
    <p:extLst>
      <p:ext uri="{BB962C8B-B14F-4D97-AF65-F5344CB8AC3E}">
        <p14:creationId xmlns:p14="http://schemas.microsoft.com/office/powerpoint/2010/main" val="4085649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BEHAVIOR (ACTIONS).</a:t>
            </a:r>
            <a:br>
              <a:rPr lang="en-US" dirty="0"/>
            </a:br>
            <a:endParaRPr lang="en-US" dirty="0"/>
          </a:p>
        </p:txBody>
      </p:sp>
      <p:sp>
        <p:nvSpPr>
          <p:cNvPr id="3" name="Content Placeholder 2"/>
          <p:cNvSpPr>
            <a:spLocks noGrp="1"/>
          </p:cNvSpPr>
          <p:nvPr>
            <p:ph idx="1"/>
          </p:nvPr>
        </p:nvSpPr>
        <p:spPr>
          <a:xfrm>
            <a:off x="914400" y="2133600"/>
            <a:ext cx="7315200" cy="4495800"/>
          </a:xfrm>
        </p:spPr>
        <p:txBody>
          <a:bodyPr/>
          <a:lstStyle/>
          <a:p>
            <a:r>
              <a:rPr lang="en-US" dirty="0"/>
              <a:t>A. “Your behavior rats you out every time.”</a:t>
            </a:r>
          </a:p>
          <a:p>
            <a:r>
              <a:rPr lang="en-US" dirty="0"/>
              <a:t>  B. Our actions must be in accordance with God’s Word, </a:t>
            </a:r>
            <a:endParaRPr lang="en-US" dirty="0"/>
          </a:p>
        </p:txBody>
      </p:sp>
    </p:spTree>
    <p:extLst>
      <p:ext uri="{BB962C8B-B14F-4D97-AF65-F5344CB8AC3E}">
        <p14:creationId xmlns:p14="http://schemas.microsoft.com/office/powerpoint/2010/main" val="1136320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Hebrews 10:26-27English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a:xfrm>
            <a:off x="914400" y="2286000"/>
            <a:ext cx="7543800" cy="4343400"/>
          </a:xfrm>
        </p:spPr>
        <p:txBody>
          <a:bodyPr/>
          <a:lstStyle/>
          <a:p>
            <a:r>
              <a:rPr lang="en-US" baseline="30000" dirty="0" smtClean="0"/>
              <a:t>26 </a:t>
            </a:r>
            <a:r>
              <a:rPr lang="en-US" dirty="0" smtClean="0"/>
              <a:t>For if we go on sinning </a:t>
            </a:r>
            <a:r>
              <a:rPr lang="en-US" u="sng" dirty="0" smtClean="0"/>
              <a:t>deliberately</a:t>
            </a:r>
            <a:r>
              <a:rPr lang="en-US" dirty="0" smtClean="0"/>
              <a:t> after receiving the knowledge of the truth, </a:t>
            </a:r>
            <a:r>
              <a:rPr lang="en-US" u="sng" dirty="0" smtClean="0"/>
              <a:t>there no longer remains a sacrifice for sins</a:t>
            </a:r>
            <a:r>
              <a:rPr lang="en-US" dirty="0" smtClean="0"/>
              <a:t>, </a:t>
            </a:r>
            <a:r>
              <a:rPr lang="en-US" baseline="30000" dirty="0" smtClean="0"/>
              <a:t>27 </a:t>
            </a:r>
            <a:r>
              <a:rPr lang="en-US" u="sng" dirty="0" smtClean="0"/>
              <a:t>but a fearful expectation of judgment</a:t>
            </a:r>
            <a:r>
              <a:rPr lang="en-US" dirty="0" smtClean="0"/>
              <a:t>, and a fury of fire that will consume the adversaries. </a:t>
            </a:r>
          </a:p>
          <a:p>
            <a:endParaRPr lang="en-US" dirty="0"/>
          </a:p>
        </p:txBody>
      </p:sp>
    </p:spTree>
    <p:extLst>
      <p:ext uri="{BB962C8B-B14F-4D97-AF65-F5344CB8AC3E}">
        <p14:creationId xmlns:p14="http://schemas.microsoft.com/office/powerpoint/2010/main" val="428110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Philippians 1:27English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t>27 </a:t>
            </a:r>
            <a:r>
              <a:rPr lang="en-US" dirty="0" smtClean="0"/>
              <a:t>Only </a:t>
            </a:r>
            <a:r>
              <a:rPr lang="en-US" u="sng" dirty="0" smtClean="0"/>
              <a:t>let your manner of life </a:t>
            </a:r>
            <a:r>
              <a:rPr lang="en-US" dirty="0" smtClean="0"/>
              <a:t>be </a:t>
            </a:r>
            <a:r>
              <a:rPr lang="en-US" u="sng" dirty="0" smtClean="0"/>
              <a:t>worthy of the gospel of Christ</a:t>
            </a:r>
            <a:r>
              <a:rPr lang="en-US" dirty="0" smtClean="0"/>
              <a:t>, so that whether I come and see you or am absent, </a:t>
            </a:r>
            <a:r>
              <a:rPr lang="en-US" u="sng" dirty="0" smtClean="0"/>
              <a:t>I may hear of you that you are standing firm in one spirit</a:t>
            </a:r>
            <a:r>
              <a:rPr lang="en-US" dirty="0" smtClean="0"/>
              <a:t>, with </a:t>
            </a:r>
            <a:r>
              <a:rPr lang="en-US" u="sng" dirty="0" smtClean="0"/>
              <a:t>one mind</a:t>
            </a:r>
            <a:r>
              <a:rPr lang="en-US" dirty="0" smtClean="0"/>
              <a:t> </a:t>
            </a:r>
            <a:r>
              <a:rPr lang="en-US" u="sng" dirty="0" smtClean="0"/>
              <a:t>striving side by side</a:t>
            </a:r>
            <a:r>
              <a:rPr lang="en-US" dirty="0" smtClean="0"/>
              <a:t> for the </a:t>
            </a:r>
            <a:r>
              <a:rPr lang="en-US" u="sng" dirty="0" smtClean="0"/>
              <a:t>faith of the gospel</a:t>
            </a:r>
            <a:r>
              <a:rPr lang="en-US" dirty="0" smtClean="0"/>
              <a:t>, </a:t>
            </a:r>
          </a:p>
          <a:p>
            <a:endParaRPr lang="en-US" dirty="0"/>
          </a:p>
        </p:txBody>
      </p:sp>
    </p:spTree>
    <p:extLst>
      <p:ext uri="{BB962C8B-B14F-4D97-AF65-F5344CB8AC3E}">
        <p14:creationId xmlns:p14="http://schemas.microsoft.com/office/powerpoint/2010/main" val="2809267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1 Timothy 4:12English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t>12 </a:t>
            </a:r>
            <a:r>
              <a:rPr lang="en-US" u="sng" dirty="0" smtClean="0"/>
              <a:t>Let no one despise you</a:t>
            </a:r>
            <a:r>
              <a:rPr lang="en-US" dirty="0" smtClean="0"/>
              <a:t> for your youth, </a:t>
            </a:r>
            <a:r>
              <a:rPr lang="en-US" u="sng" dirty="0" smtClean="0"/>
              <a:t>but set the believers an example in speech, in conduct, in love, in faith, in purity. </a:t>
            </a:r>
          </a:p>
          <a:p>
            <a:endParaRPr lang="en-US" dirty="0"/>
          </a:p>
        </p:txBody>
      </p:sp>
    </p:spTree>
    <p:extLst>
      <p:ext uri="{BB962C8B-B14F-4D97-AF65-F5344CB8AC3E}">
        <p14:creationId xmlns:p14="http://schemas.microsoft.com/office/powerpoint/2010/main" val="505992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2 Peter 3:11English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t>11 </a:t>
            </a:r>
            <a:r>
              <a:rPr lang="en-US" dirty="0" smtClean="0"/>
              <a:t>Since all these things are thus to be dissolved, </a:t>
            </a:r>
            <a:r>
              <a:rPr lang="en-US" b="1" u="sng" dirty="0" smtClean="0"/>
              <a:t>what sort of people ought you to be in lives of holiness and godliness,</a:t>
            </a:r>
            <a:r>
              <a:rPr lang="en-US" dirty="0" smtClean="0"/>
              <a:t> </a:t>
            </a:r>
          </a:p>
          <a:p>
            <a:endParaRPr lang="en-US" dirty="0"/>
          </a:p>
        </p:txBody>
      </p:sp>
    </p:spTree>
    <p:extLst>
      <p:ext uri="{BB962C8B-B14F-4D97-AF65-F5344CB8AC3E}">
        <p14:creationId xmlns:p14="http://schemas.microsoft.com/office/powerpoint/2010/main" val="1748858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1 Thessalonians 2:10English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t>10 </a:t>
            </a:r>
            <a:r>
              <a:rPr lang="en-US" b="1" u="sng" dirty="0" smtClean="0"/>
              <a:t>You are witnesses</a:t>
            </a:r>
            <a:r>
              <a:rPr lang="en-US" dirty="0" smtClean="0"/>
              <a:t>, and God also, </a:t>
            </a:r>
            <a:r>
              <a:rPr lang="en-US" u="sng" dirty="0" smtClean="0"/>
              <a:t>how holy and righteous and blameless was our conduct toward you believers</a:t>
            </a:r>
            <a:r>
              <a:rPr lang="en-US" dirty="0" smtClean="0"/>
              <a:t>. </a:t>
            </a:r>
          </a:p>
          <a:p>
            <a:endParaRPr lang="en-US" dirty="0"/>
          </a:p>
        </p:txBody>
      </p:sp>
    </p:spTree>
    <p:extLst>
      <p:ext uri="{BB962C8B-B14F-4D97-AF65-F5344CB8AC3E}">
        <p14:creationId xmlns:p14="http://schemas.microsoft.com/office/powerpoint/2010/main" val="268724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066800" y="762000"/>
            <a:ext cx="7315200" cy="715963"/>
          </a:xfrm>
          <a:extLst>
            <a:ext uri="{AF507438-7753-43E0-B8FC-AC1667EBCBE1}">
              <a14:hiddenEffects xmlns:a14="http://schemas.microsoft.com/office/drawing/2010/main">
                <a:effectLst>
                  <a:outerShdw dist="17961" dir="2700000" algn="ctr" rotWithShape="0">
                    <a:schemeClr val="tx2"/>
                  </a:outerShdw>
                </a:effectLst>
              </a14:hiddenEffects>
            </a:ext>
          </a:extLst>
        </p:spPr>
        <p:txBody>
          <a:bodyPr/>
          <a:lstStyle/>
          <a:p>
            <a:r>
              <a:rPr lang="en-US" sz="4000" dirty="0" smtClean="0"/>
              <a:t>The Old Life / The New Life</a:t>
            </a:r>
            <a:endParaRPr lang="en-US" sz="4000" dirty="0"/>
          </a:p>
        </p:txBody>
      </p:sp>
      <p:sp>
        <p:nvSpPr>
          <p:cNvPr id="3075" name="Rectangle 5"/>
          <p:cNvSpPr>
            <a:spLocks noGrp="1" noChangeArrowheads="1"/>
          </p:cNvSpPr>
          <p:nvPr>
            <p:ph type="body" idx="1"/>
          </p:nvPr>
        </p:nvSpPr>
        <p:spPr>
          <a:xfrm>
            <a:off x="1066800" y="1630363"/>
            <a:ext cx="7315200" cy="4191000"/>
          </a:xfrm>
        </p:spPr>
        <p:txBody>
          <a:bodyPr/>
          <a:lstStyle/>
          <a:p>
            <a:pPr>
              <a:lnSpc>
                <a:spcPct val="80000"/>
              </a:lnSpc>
            </a:pPr>
            <a:r>
              <a:rPr lang="en-US" b="1" u="sng" dirty="0" smtClean="0"/>
              <a:t>Bad habits must be changed with determination and God's help</a:t>
            </a:r>
            <a:r>
              <a:rPr lang="en-US" b="1" dirty="0" smtClean="0"/>
              <a:t>. </a:t>
            </a:r>
          </a:p>
          <a:p>
            <a:pPr>
              <a:lnSpc>
                <a:spcPct val="80000"/>
              </a:lnSpc>
            </a:pPr>
            <a:r>
              <a:rPr lang="en-US" b="1" i="1" dirty="0" smtClean="0"/>
              <a:t>It's in the Bible</a:t>
            </a:r>
            <a:r>
              <a:rPr lang="en-US" b="1" dirty="0" smtClean="0"/>
              <a:t>, I John 3:9, TLB. "The person who has been born into God's family </a:t>
            </a:r>
            <a:r>
              <a:rPr lang="en-US" b="1" i="1" u="sng" dirty="0" smtClean="0"/>
              <a:t>does not make a practice of sinning</a:t>
            </a:r>
            <a:r>
              <a:rPr lang="en-US" b="1" dirty="0" smtClean="0"/>
              <a:t>, because now God's life is in him; so he can't keep on sinning, for this new life has been born into him and controls him—he has been born again."</a:t>
            </a:r>
            <a:endParaRPr lang="ru-RU" altLang="en-US"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620000" cy="838200"/>
          </a:xfrm>
        </p:spPr>
        <p:txBody>
          <a:bodyPr/>
          <a:lstStyle/>
          <a:p>
            <a:r>
              <a:rPr lang="en-US" sz="4000" dirty="0"/>
              <a:t>C. Actions speak louder than words</a:t>
            </a:r>
            <a:endParaRPr lang="en-US" sz="4000" dirty="0"/>
          </a:p>
        </p:txBody>
      </p:sp>
      <p:sp>
        <p:nvSpPr>
          <p:cNvPr id="3" name="Content Placeholder 2"/>
          <p:cNvSpPr>
            <a:spLocks noGrp="1"/>
          </p:cNvSpPr>
          <p:nvPr>
            <p:ph idx="1"/>
          </p:nvPr>
        </p:nvSpPr>
        <p:spPr>
          <a:xfrm>
            <a:off x="914400" y="2438400"/>
            <a:ext cx="7772400" cy="4191000"/>
          </a:xfrm>
        </p:spPr>
        <p:txBody>
          <a:bodyPr/>
          <a:lstStyle/>
          <a:p>
            <a:r>
              <a:rPr lang="en-US" b="1" dirty="0" smtClean="0"/>
              <a:t>Matthew 7:16English Standard Version </a:t>
            </a:r>
            <a:r>
              <a:rPr lang="en-US" baseline="30000" dirty="0" smtClean="0"/>
              <a:t>16 </a:t>
            </a:r>
            <a:r>
              <a:rPr lang="en-US" u="sng" dirty="0" smtClean="0"/>
              <a:t>You will recognize them by their fruits</a:t>
            </a:r>
            <a:r>
              <a:rPr lang="en-US" dirty="0" smtClean="0"/>
              <a:t>. Are grapes gathered from thorn bushes, or figs from thistles? </a:t>
            </a:r>
          </a:p>
          <a:p>
            <a:endParaRPr lang="en-US" dirty="0"/>
          </a:p>
        </p:txBody>
      </p:sp>
    </p:spTree>
    <p:extLst>
      <p:ext uri="{BB962C8B-B14F-4D97-AF65-F5344CB8AC3E}">
        <p14:creationId xmlns:p14="http://schemas.microsoft.com/office/powerpoint/2010/main" val="661815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17638"/>
            <a:ext cx="7772400" cy="715962"/>
          </a:xfrm>
        </p:spPr>
        <p:txBody>
          <a:bodyPr/>
          <a:lstStyle/>
          <a:p>
            <a:r>
              <a:rPr lang="en-US" sz="3800" dirty="0"/>
              <a:t>III. HABIT (REPEATED ACTION):</a:t>
            </a:r>
            <a:endParaRPr lang="en-US" sz="3800" dirty="0"/>
          </a:p>
        </p:txBody>
      </p:sp>
      <p:sp>
        <p:nvSpPr>
          <p:cNvPr id="3" name="Content Placeholder 2"/>
          <p:cNvSpPr>
            <a:spLocks noGrp="1"/>
          </p:cNvSpPr>
          <p:nvPr>
            <p:ph idx="1"/>
          </p:nvPr>
        </p:nvSpPr>
        <p:spPr/>
        <p:txBody>
          <a:bodyPr/>
          <a:lstStyle/>
          <a:p>
            <a:r>
              <a:rPr lang="en-US" dirty="0"/>
              <a:t>  A. “A routine is something you do </a:t>
            </a:r>
            <a:r>
              <a:rPr lang="en-US" u="sng" dirty="0"/>
              <a:t>every day</a:t>
            </a:r>
            <a:r>
              <a:rPr lang="en-US" dirty="0"/>
              <a:t>, without fail…you do it without conscious thought.”</a:t>
            </a:r>
          </a:p>
          <a:p>
            <a:r>
              <a:rPr lang="en-US" dirty="0"/>
              <a:t>  B. Right habits will lead us to </a:t>
            </a:r>
            <a:r>
              <a:rPr lang="en-US" u="sng" dirty="0"/>
              <a:t>our spiritual goal</a:t>
            </a:r>
            <a:r>
              <a:rPr lang="en-US" dirty="0"/>
              <a:t>!</a:t>
            </a:r>
          </a:p>
          <a:p>
            <a:r>
              <a:rPr lang="en-US" dirty="0"/>
              <a:t>  C. “Your habits are learned; thus, they can be unlearned.”</a:t>
            </a:r>
          </a:p>
          <a:p>
            <a:endParaRPr lang="en-US" dirty="0"/>
          </a:p>
        </p:txBody>
      </p:sp>
    </p:spTree>
    <p:extLst>
      <p:ext uri="{BB962C8B-B14F-4D97-AF65-F5344CB8AC3E}">
        <p14:creationId xmlns:p14="http://schemas.microsoft.com/office/powerpoint/2010/main" val="1102667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a:t>
            </a:r>
            <a:r>
              <a:rPr lang="en-US" sz="4000" dirty="0"/>
              <a:t>. We are called to build good habits:</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Ephesians 5:1English Standard Version (ESV)</a:t>
            </a:r>
          </a:p>
          <a:p>
            <a:r>
              <a:rPr lang="en-US" dirty="0" smtClean="0"/>
              <a:t>5 Therefore </a:t>
            </a:r>
            <a:r>
              <a:rPr lang="en-US" b="1" u="sng" dirty="0" smtClean="0"/>
              <a:t>be imitators of God</a:t>
            </a:r>
            <a:r>
              <a:rPr lang="en-US" dirty="0" smtClean="0"/>
              <a:t>, </a:t>
            </a:r>
            <a:r>
              <a:rPr lang="en-US" b="1" u="sng" dirty="0" smtClean="0"/>
              <a:t>as beloved children. </a:t>
            </a:r>
          </a:p>
          <a:p>
            <a:endParaRPr lang="en-US" dirty="0"/>
          </a:p>
        </p:txBody>
      </p:sp>
    </p:spTree>
    <p:extLst>
      <p:ext uri="{BB962C8B-B14F-4D97-AF65-F5344CB8AC3E}">
        <p14:creationId xmlns:p14="http://schemas.microsoft.com/office/powerpoint/2010/main" val="1181651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 We are called to build good habits:</a:t>
            </a:r>
            <a:endParaRPr lang="en-US" sz="4000" dirty="0"/>
          </a:p>
        </p:txBody>
      </p:sp>
      <p:sp>
        <p:nvSpPr>
          <p:cNvPr id="3" name="Content Placeholder 2"/>
          <p:cNvSpPr>
            <a:spLocks noGrp="1"/>
          </p:cNvSpPr>
          <p:nvPr>
            <p:ph idx="1"/>
          </p:nvPr>
        </p:nvSpPr>
        <p:spPr/>
        <p:txBody>
          <a:bodyPr/>
          <a:lstStyle/>
          <a:p>
            <a:r>
              <a:rPr lang="en-US" b="1" dirty="0" smtClean="0"/>
              <a:t>Hebrews 5:14English Standard Version (ESV)</a:t>
            </a:r>
          </a:p>
          <a:p>
            <a:r>
              <a:rPr lang="en-US" baseline="30000" dirty="0" smtClean="0"/>
              <a:t>14 </a:t>
            </a:r>
            <a:r>
              <a:rPr lang="en-US" dirty="0" smtClean="0"/>
              <a:t>But </a:t>
            </a:r>
            <a:r>
              <a:rPr lang="en-US" u="sng" dirty="0" smtClean="0"/>
              <a:t>solid food is for the mature</a:t>
            </a:r>
            <a:r>
              <a:rPr lang="en-US" dirty="0" smtClean="0"/>
              <a:t>, </a:t>
            </a:r>
            <a:r>
              <a:rPr lang="en-US" u="sng" dirty="0" smtClean="0"/>
              <a:t>for those who have their </a:t>
            </a:r>
            <a:r>
              <a:rPr lang="en-US" b="1" u="sng" dirty="0" smtClean="0"/>
              <a:t>powers of discernment</a:t>
            </a:r>
            <a:r>
              <a:rPr lang="en-US" u="sng" dirty="0" smtClean="0"/>
              <a:t> </a:t>
            </a:r>
            <a:r>
              <a:rPr lang="en-US" b="1" i="1" u="sng" dirty="0" smtClean="0"/>
              <a:t>trained by constant practice</a:t>
            </a:r>
            <a:r>
              <a:rPr lang="en-US" u="sng" dirty="0" smtClean="0"/>
              <a:t> to </a:t>
            </a:r>
            <a:r>
              <a:rPr lang="en-US" b="1" i="1" u="sng" dirty="0" smtClean="0"/>
              <a:t>distinguish good from evil</a:t>
            </a:r>
            <a:r>
              <a:rPr lang="en-US" dirty="0" smtClean="0"/>
              <a:t>.</a:t>
            </a:r>
          </a:p>
          <a:p>
            <a:endParaRPr lang="en-US" dirty="0"/>
          </a:p>
        </p:txBody>
      </p:sp>
    </p:spTree>
    <p:extLst>
      <p:ext uri="{BB962C8B-B14F-4D97-AF65-F5344CB8AC3E}">
        <p14:creationId xmlns:p14="http://schemas.microsoft.com/office/powerpoint/2010/main" val="19249474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IV. </a:t>
            </a:r>
            <a:r>
              <a:rPr lang="en-US" sz="4000" dirty="0" smtClean="0"/>
              <a:t>EFFECT (over time).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“We will reap huge rewards from a series of </a:t>
            </a:r>
            <a:r>
              <a:rPr lang="en-US" dirty="0" smtClean="0"/>
              <a:t>continual small</a:t>
            </a:r>
            <a:r>
              <a:rPr lang="en-US" dirty="0"/>
              <a:t>, smart </a:t>
            </a:r>
            <a:r>
              <a:rPr lang="en-US" dirty="0" smtClean="0"/>
              <a:t>(spiritual) choices</a:t>
            </a:r>
            <a:r>
              <a:rPr lang="en-US" dirty="0"/>
              <a:t>.”</a:t>
            </a:r>
            <a:endParaRPr lang="en-US" dirty="0"/>
          </a:p>
        </p:txBody>
      </p:sp>
    </p:spTree>
    <p:extLst>
      <p:ext uri="{BB962C8B-B14F-4D97-AF65-F5344CB8AC3E}">
        <p14:creationId xmlns:p14="http://schemas.microsoft.com/office/powerpoint/2010/main" val="1833117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IV. </a:t>
            </a:r>
            <a:r>
              <a:rPr lang="en-US" sz="4000" dirty="0" smtClean="0"/>
              <a:t>EFFECT (over time).</a:t>
            </a:r>
            <a:r>
              <a:rPr lang="en-US" dirty="0"/>
              <a:t/>
            </a:r>
            <a:br>
              <a:rPr lang="en-US" dirty="0"/>
            </a:br>
            <a:endParaRPr lang="en-US" dirty="0"/>
          </a:p>
        </p:txBody>
      </p:sp>
      <p:sp>
        <p:nvSpPr>
          <p:cNvPr id="3" name="Content Placeholder 2"/>
          <p:cNvSpPr>
            <a:spLocks noGrp="1"/>
          </p:cNvSpPr>
          <p:nvPr>
            <p:ph idx="1"/>
          </p:nvPr>
        </p:nvSpPr>
        <p:spPr>
          <a:xfrm>
            <a:off x="1143000" y="2133600"/>
            <a:ext cx="7620000" cy="4419600"/>
          </a:xfrm>
        </p:spPr>
        <p:txBody>
          <a:bodyPr/>
          <a:lstStyle/>
          <a:p>
            <a:r>
              <a:rPr lang="en-US" dirty="0"/>
              <a:t>B. </a:t>
            </a:r>
            <a:r>
              <a:rPr lang="en-US" b="1" i="1" dirty="0"/>
              <a:t>We will reap </a:t>
            </a:r>
            <a:r>
              <a:rPr lang="en-US" b="1" i="1" u="sng" dirty="0"/>
              <a:t>our spiritual goal </a:t>
            </a:r>
            <a:r>
              <a:rPr lang="en-US" b="1" i="1" dirty="0"/>
              <a:t>from making Godly (smart) choices</a:t>
            </a:r>
            <a:r>
              <a:rPr lang="en-US" b="1" i="1" dirty="0" smtClean="0"/>
              <a:t>.</a:t>
            </a:r>
          </a:p>
          <a:p>
            <a:r>
              <a:rPr lang="en-US" b="1" dirty="0" smtClean="0"/>
              <a:t>1 John 3:7English Standard Version </a:t>
            </a:r>
            <a:r>
              <a:rPr lang="en-US" baseline="30000" dirty="0" smtClean="0"/>
              <a:t>7 </a:t>
            </a:r>
            <a:r>
              <a:rPr lang="en-US" dirty="0" smtClean="0"/>
              <a:t>Little children, </a:t>
            </a:r>
            <a:r>
              <a:rPr lang="en-US" b="1" u="sng" dirty="0" smtClean="0"/>
              <a:t>let no one deceive you.</a:t>
            </a:r>
            <a:r>
              <a:rPr lang="en-US" dirty="0" smtClean="0"/>
              <a:t> </a:t>
            </a:r>
            <a:r>
              <a:rPr lang="en-US" u="sng" dirty="0" smtClean="0"/>
              <a:t>Whoever practices righteousness is righteous, as he (Jesus) is righteous. </a:t>
            </a:r>
          </a:p>
          <a:p>
            <a:endParaRPr lang="en-US" dirty="0"/>
          </a:p>
        </p:txBody>
      </p:sp>
    </p:spTree>
    <p:extLst>
      <p:ext uri="{BB962C8B-B14F-4D97-AF65-F5344CB8AC3E}">
        <p14:creationId xmlns:p14="http://schemas.microsoft.com/office/powerpoint/2010/main" val="940102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85800"/>
            <a:ext cx="6934200" cy="715963"/>
          </a:xfrm>
        </p:spPr>
        <p:txBody>
          <a:bodyPr/>
          <a:lstStyle/>
          <a:p>
            <a:r>
              <a:rPr lang="en-US" sz="4000" dirty="0">
                <a:solidFill>
                  <a:schemeClr val="bg2"/>
                </a:solidFill>
              </a:rPr>
              <a:t>  C. Encouragement:</a:t>
            </a:r>
            <a:endParaRPr lang="en-US" altLang="en-US" sz="4000" dirty="0" smtClean="0">
              <a:solidFill>
                <a:schemeClr val="bg2"/>
              </a:solidFill>
            </a:endParaRPr>
          </a:p>
        </p:txBody>
      </p:sp>
      <p:sp>
        <p:nvSpPr>
          <p:cNvPr id="4099" name="Rectangle 3"/>
          <p:cNvSpPr>
            <a:spLocks noGrp="1" noChangeArrowheads="1"/>
          </p:cNvSpPr>
          <p:nvPr>
            <p:ph type="body" idx="1"/>
          </p:nvPr>
        </p:nvSpPr>
        <p:spPr>
          <a:xfrm>
            <a:off x="1981200" y="1630363"/>
            <a:ext cx="6934200" cy="4267200"/>
          </a:xfrm>
        </p:spPr>
        <p:txBody>
          <a:bodyPr/>
          <a:lstStyle/>
          <a:p>
            <a:r>
              <a:rPr lang="en-US" sz="2400" b="1" dirty="0" smtClean="0">
                <a:solidFill>
                  <a:schemeClr val="bg2"/>
                </a:solidFill>
              </a:rPr>
              <a:t>2 Timothy 4:6-8English Standard Version (ESV)</a:t>
            </a:r>
          </a:p>
          <a:p>
            <a:r>
              <a:rPr lang="en-US" sz="2400" baseline="30000" dirty="0" smtClean="0">
                <a:solidFill>
                  <a:schemeClr val="bg2"/>
                </a:solidFill>
              </a:rPr>
              <a:t>6 </a:t>
            </a:r>
            <a:r>
              <a:rPr lang="en-US" sz="2400" dirty="0" smtClean="0">
                <a:solidFill>
                  <a:schemeClr val="bg2"/>
                </a:solidFill>
              </a:rPr>
              <a:t>For I am already being poured out as a drink offering, and the time of my departure has come. </a:t>
            </a:r>
            <a:r>
              <a:rPr lang="en-US" sz="2400" baseline="30000" dirty="0" smtClean="0">
                <a:solidFill>
                  <a:schemeClr val="bg2"/>
                </a:solidFill>
              </a:rPr>
              <a:t>7 </a:t>
            </a:r>
            <a:r>
              <a:rPr lang="en-US" sz="2400" b="1" u="sng" dirty="0" smtClean="0">
                <a:solidFill>
                  <a:schemeClr val="bg2"/>
                </a:solidFill>
              </a:rPr>
              <a:t>I have fought the good fight, I have finished the race, I have kept the faith</a:t>
            </a:r>
            <a:r>
              <a:rPr lang="en-US" sz="2400" dirty="0" smtClean="0">
                <a:solidFill>
                  <a:schemeClr val="bg2"/>
                </a:solidFill>
              </a:rPr>
              <a:t>. </a:t>
            </a:r>
            <a:r>
              <a:rPr lang="en-US" sz="2400" baseline="30000" dirty="0" smtClean="0">
                <a:solidFill>
                  <a:schemeClr val="bg2"/>
                </a:solidFill>
              </a:rPr>
              <a:t>8 </a:t>
            </a:r>
            <a:r>
              <a:rPr lang="en-US" sz="2400" dirty="0" smtClean="0">
                <a:solidFill>
                  <a:schemeClr val="bg2"/>
                </a:solidFill>
              </a:rPr>
              <a:t>Henceforth there is laid up for me the crown of righteousness, which the Lord, the righteous judge, </a:t>
            </a:r>
            <a:r>
              <a:rPr lang="en-US" sz="2400" b="1" u="sng" dirty="0" smtClean="0">
                <a:solidFill>
                  <a:schemeClr val="bg2"/>
                </a:solidFill>
              </a:rPr>
              <a:t>will award to me on that day, and not only to me but also to all who have loved his appearing</a:t>
            </a:r>
            <a:r>
              <a:rPr lang="en-US" sz="2400" dirty="0" smtClean="0">
                <a:solidFill>
                  <a:schemeClr val="bg2"/>
                </a:solidFill>
              </a:rPr>
              <a:t>.</a:t>
            </a:r>
          </a:p>
          <a:p>
            <a:pPr eaLnBrk="1" hangingPunct="1">
              <a:lnSpc>
                <a:spcPct val="80000"/>
              </a:lnSpc>
            </a:pPr>
            <a:endParaRPr lang="en-US" altLang="en-US" sz="1800" dirty="0" smtClean="0">
              <a:solidFill>
                <a:srgbClr val="4D4D4D"/>
              </a:solidFill>
            </a:endParaRPr>
          </a:p>
        </p:txBody>
      </p:sp>
    </p:spTree>
    <p:extLst>
      <p:ext uri="{BB962C8B-B14F-4D97-AF65-F5344CB8AC3E}">
        <p14:creationId xmlns:p14="http://schemas.microsoft.com/office/powerpoint/2010/main" val="1113596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85800"/>
            <a:ext cx="6934200" cy="715963"/>
          </a:xfrm>
        </p:spPr>
        <p:txBody>
          <a:bodyPr/>
          <a:lstStyle/>
          <a:p>
            <a:r>
              <a:rPr lang="en-US" sz="4000" dirty="0">
                <a:solidFill>
                  <a:schemeClr val="bg2"/>
                </a:solidFill>
              </a:rPr>
              <a:t>  C. Encouragement:</a:t>
            </a:r>
            <a:endParaRPr lang="en-US" altLang="en-US" sz="4000" dirty="0" smtClean="0">
              <a:solidFill>
                <a:schemeClr val="bg2"/>
              </a:solidFill>
            </a:endParaRPr>
          </a:p>
        </p:txBody>
      </p:sp>
      <p:sp>
        <p:nvSpPr>
          <p:cNvPr id="4099" name="Rectangle 3"/>
          <p:cNvSpPr>
            <a:spLocks noGrp="1" noChangeArrowheads="1"/>
          </p:cNvSpPr>
          <p:nvPr>
            <p:ph type="body" idx="1"/>
          </p:nvPr>
        </p:nvSpPr>
        <p:spPr>
          <a:xfrm>
            <a:off x="1981200" y="1630363"/>
            <a:ext cx="6934200" cy="4267200"/>
          </a:xfrm>
        </p:spPr>
        <p:txBody>
          <a:bodyPr/>
          <a:lstStyle/>
          <a:p>
            <a:r>
              <a:rPr lang="en-US" b="1" dirty="0" smtClean="0">
                <a:solidFill>
                  <a:schemeClr val="bg2"/>
                </a:solidFill>
              </a:rPr>
              <a:t>2 Timothy 3:14English Standard Version (ESV)</a:t>
            </a:r>
          </a:p>
          <a:p>
            <a:r>
              <a:rPr lang="en-US" baseline="30000" dirty="0" smtClean="0">
                <a:solidFill>
                  <a:schemeClr val="bg2"/>
                </a:solidFill>
              </a:rPr>
              <a:t>14 </a:t>
            </a:r>
            <a:r>
              <a:rPr lang="en-US" b="1" u="sng" dirty="0" smtClean="0">
                <a:solidFill>
                  <a:schemeClr val="bg2"/>
                </a:solidFill>
              </a:rPr>
              <a:t>But as for you</a:t>
            </a:r>
            <a:r>
              <a:rPr lang="en-US" dirty="0" smtClean="0">
                <a:solidFill>
                  <a:schemeClr val="bg2"/>
                </a:solidFill>
              </a:rPr>
              <a:t>, </a:t>
            </a:r>
            <a:r>
              <a:rPr lang="en-US" b="1" u="sng" dirty="0" smtClean="0">
                <a:solidFill>
                  <a:schemeClr val="bg2"/>
                </a:solidFill>
              </a:rPr>
              <a:t>continue in what you have learned</a:t>
            </a:r>
            <a:r>
              <a:rPr lang="en-US" dirty="0" smtClean="0">
                <a:solidFill>
                  <a:schemeClr val="bg2"/>
                </a:solidFill>
              </a:rPr>
              <a:t> and </a:t>
            </a:r>
            <a:r>
              <a:rPr lang="en-US" u="sng" dirty="0" smtClean="0">
                <a:solidFill>
                  <a:schemeClr val="bg2"/>
                </a:solidFill>
              </a:rPr>
              <a:t>have firmly believed</a:t>
            </a:r>
            <a:r>
              <a:rPr lang="en-US" dirty="0" smtClean="0">
                <a:solidFill>
                  <a:schemeClr val="bg2"/>
                </a:solidFill>
              </a:rPr>
              <a:t>, knowing from whom you learned it. </a:t>
            </a:r>
          </a:p>
          <a:p>
            <a:pPr eaLnBrk="1" hangingPunct="1">
              <a:lnSpc>
                <a:spcPct val="80000"/>
              </a:lnSpc>
            </a:pPr>
            <a:endParaRPr lang="en-US" altLang="en-US" sz="1800" dirty="0" smtClean="0">
              <a:solidFill>
                <a:srgbClr val="4D4D4D"/>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85800"/>
            <a:ext cx="6934200" cy="715963"/>
          </a:xfrm>
        </p:spPr>
        <p:txBody>
          <a:bodyPr/>
          <a:lstStyle/>
          <a:p>
            <a:r>
              <a:rPr lang="en-US" sz="4000" dirty="0">
                <a:solidFill>
                  <a:schemeClr val="bg2"/>
                </a:solidFill>
              </a:rPr>
              <a:t>  C. Encouragement:</a:t>
            </a:r>
            <a:endParaRPr lang="en-US" altLang="en-US" sz="4000" dirty="0" smtClean="0">
              <a:solidFill>
                <a:schemeClr val="bg2"/>
              </a:solidFill>
            </a:endParaRPr>
          </a:p>
        </p:txBody>
      </p:sp>
      <p:sp>
        <p:nvSpPr>
          <p:cNvPr id="4099" name="Rectangle 3"/>
          <p:cNvSpPr>
            <a:spLocks noGrp="1" noChangeArrowheads="1"/>
          </p:cNvSpPr>
          <p:nvPr>
            <p:ph type="body" idx="1"/>
          </p:nvPr>
        </p:nvSpPr>
        <p:spPr>
          <a:xfrm>
            <a:off x="1981200" y="1630363"/>
            <a:ext cx="6934200" cy="4267200"/>
          </a:xfrm>
        </p:spPr>
        <p:txBody>
          <a:bodyPr/>
          <a:lstStyle/>
          <a:p>
            <a:r>
              <a:rPr lang="en-US" sz="2800" b="1" dirty="0" smtClean="0">
                <a:solidFill>
                  <a:schemeClr val="bg2"/>
                </a:solidFill>
              </a:rPr>
              <a:t>Galatians 6:9English Standard Version </a:t>
            </a:r>
            <a:r>
              <a:rPr lang="en-US" baseline="30000" dirty="0" smtClean="0">
                <a:solidFill>
                  <a:schemeClr val="bg2"/>
                </a:solidFill>
              </a:rPr>
              <a:t>9 </a:t>
            </a:r>
            <a:r>
              <a:rPr lang="en-US" dirty="0" smtClean="0">
                <a:solidFill>
                  <a:schemeClr val="bg2"/>
                </a:solidFill>
              </a:rPr>
              <a:t>And </a:t>
            </a:r>
            <a:r>
              <a:rPr lang="en-US" u="sng" dirty="0" smtClean="0">
                <a:solidFill>
                  <a:schemeClr val="bg2"/>
                </a:solidFill>
              </a:rPr>
              <a:t>let us not grow weary</a:t>
            </a:r>
            <a:r>
              <a:rPr lang="en-US" dirty="0" smtClean="0">
                <a:solidFill>
                  <a:schemeClr val="bg2"/>
                </a:solidFill>
              </a:rPr>
              <a:t> of </a:t>
            </a:r>
            <a:r>
              <a:rPr lang="en-US" u="sng" dirty="0" smtClean="0">
                <a:solidFill>
                  <a:schemeClr val="bg2"/>
                </a:solidFill>
              </a:rPr>
              <a:t>doing good</a:t>
            </a:r>
            <a:r>
              <a:rPr lang="en-US" dirty="0" smtClean="0">
                <a:solidFill>
                  <a:schemeClr val="bg2"/>
                </a:solidFill>
              </a:rPr>
              <a:t>, for in due season </a:t>
            </a:r>
            <a:r>
              <a:rPr lang="en-US" u="sng" dirty="0" smtClean="0">
                <a:solidFill>
                  <a:schemeClr val="bg2"/>
                </a:solidFill>
              </a:rPr>
              <a:t>we will reap</a:t>
            </a:r>
            <a:r>
              <a:rPr lang="en-US" dirty="0" smtClean="0">
                <a:solidFill>
                  <a:schemeClr val="bg2"/>
                </a:solidFill>
              </a:rPr>
              <a:t>, </a:t>
            </a:r>
            <a:r>
              <a:rPr lang="en-US" b="1" u="sng" dirty="0" smtClean="0">
                <a:solidFill>
                  <a:schemeClr val="bg2"/>
                </a:solidFill>
              </a:rPr>
              <a:t>if we do not give up</a:t>
            </a:r>
            <a:r>
              <a:rPr lang="en-US" dirty="0" smtClean="0">
                <a:solidFill>
                  <a:schemeClr val="bg2"/>
                </a:solidFill>
              </a:rPr>
              <a:t>. </a:t>
            </a:r>
          </a:p>
          <a:p>
            <a:pPr eaLnBrk="1" hangingPunct="1">
              <a:lnSpc>
                <a:spcPct val="80000"/>
              </a:lnSpc>
            </a:pPr>
            <a:endParaRPr lang="en-US" altLang="en-US" sz="1800" dirty="0" smtClean="0">
              <a:solidFill>
                <a:srgbClr val="4D4D4D"/>
              </a:solidFill>
            </a:endParaRPr>
          </a:p>
        </p:txBody>
      </p:sp>
    </p:spTree>
    <p:extLst>
      <p:ext uri="{BB962C8B-B14F-4D97-AF65-F5344CB8AC3E}">
        <p14:creationId xmlns:p14="http://schemas.microsoft.com/office/powerpoint/2010/main" val="3057434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85801"/>
            <a:ext cx="6934200" cy="457200"/>
          </a:xfrm>
        </p:spPr>
        <p:txBody>
          <a:bodyPr/>
          <a:lstStyle/>
          <a:p>
            <a:r>
              <a:rPr lang="en-US" sz="4000" dirty="0">
                <a:solidFill>
                  <a:schemeClr val="bg2"/>
                </a:solidFill>
              </a:rPr>
              <a:t>  C. Encouragement:</a:t>
            </a:r>
            <a:endParaRPr lang="en-US" altLang="en-US" sz="4000" dirty="0" smtClean="0">
              <a:solidFill>
                <a:schemeClr val="bg2"/>
              </a:solidFill>
            </a:endParaRPr>
          </a:p>
        </p:txBody>
      </p:sp>
      <p:sp>
        <p:nvSpPr>
          <p:cNvPr id="4099" name="Rectangle 3"/>
          <p:cNvSpPr>
            <a:spLocks noGrp="1" noChangeArrowheads="1"/>
          </p:cNvSpPr>
          <p:nvPr>
            <p:ph type="body" idx="1"/>
          </p:nvPr>
        </p:nvSpPr>
        <p:spPr>
          <a:xfrm>
            <a:off x="1981200" y="1143001"/>
            <a:ext cx="6934200" cy="4754562"/>
          </a:xfrm>
        </p:spPr>
        <p:txBody>
          <a:bodyPr/>
          <a:lstStyle/>
          <a:p>
            <a:r>
              <a:rPr lang="en-US" sz="2400" b="1" dirty="0" smtClean="0">
                <a:solidFill>
                  <a:schemeClr val="bg2"/>
                </a:solidFill>
              </a:rPr>
              <a:t>James 1:21-25 English Standard Version </a:t>
            </a:r>
            <a:r>
              <a:rPr lang="en-US" sz="2400" baseline="30000" dirty="0" smtClean="0">
                <a:solidFill>
                  <a:schemeClr val="bg2"/>
                </a:solidFill>
              </a:rPr>
              <a:t>21 </a:t>
            </a:r>
            <a:r>
              <a:rPr lang="en-US" sz="2400" dirty="0" smtClean="0">
                <a:solidFill>
                  <a:schemeClr val="bg2"/>
                </a:solidFill>
              </a:rPr>
              <a:t>Therefore put away all filthiness and rampant wickedness and receive with meekness the implanted word, which is able to save your souls.</a:t>
            </a:r>
          </a:p>
          <a:p>
            <a:r>
              <a:rPr lang="en-US" sz="2400" baseline="30000" dirty="0" smtClean="0">
                <a:solidFill>
                  <a:schemeClr val="bg2"/>
                </a:solidFill>
              </a:rPr>
              <a:t>22 </a:t>
            </a:r>
            <a:r>
              <a:rPr lang="en-US" sz="2400" dirty="0" smtClean="0">
                <a:solidFill>
                  <a:schemeClr val="bg2"/>
                </a:solidFill>
              </a:rPr>
              <a:t>But be doers of the word, and not hearers only, deceiving yourselves. </a:t>
            </a:r>
            <a:r>
              <a:rPr lang="en-US" sz="2400" baseline="30000" dirty="0" smtClean="0">
                <a:solidFill>
                  <a:schemeClr val="bg2"/>
                </a:solidFill>
              </a:rPr>
              <a:t>23 </a:t>
            </a:r>
            <a:r>
              <a:rPr lang="en-US" sz="2400" dirty="0" smtClean="0">
                <a:solidFill>
                  <a:schemeClr val="bg2"/>
                </a:solidFill>
              </a:rPr>
              <a:t>For if anyone is a hearer of the word and not a doer, he is like a man who looks intently at his natural face in a mirror. </a:t>
            </a:r>
            <a:r>
              <a:rPr lang="en-US" sz="2400" baseline="30000" dirty="0" smtClean="0">
                <a:solidFill>
                  <a:schemeClr val="bg2"/>
                </a:solidFill>
              </a:rPr>
              <a:t>24 </a:t>
            </a:r>
            <a:r>
              <a:rPr lang="en-US" sz="2400" dirty="0" smtClean="0">
                <a:solidFill>
                  <a:schemeClr val="bg2"/>
                </a:solidFill>
              </a:rPr>
              <a:t>For he looks at himself and goes away and at once forgets what he was like. </a:t>
            </a:r>
            <a:r>
              <a:rPr lang="en-US" sz="2400" baseline="30000" dirty="0" smtClean="0">
                <a:solidFill>
                  <a:schemeClr val="bg2"/>
                </a:solidFill>
              </a:rPr>
              <a:t>25 </a:t>
            </a:r>
            <a:r>
              <a:rPr lang="en-US" sz="2400" dirty="0" smtClean="0">
                <a:solidFill>
                  <a:schemeClr val="bg2"/>
                </a:solidFill>
              </a:rPr>
              <a:t>But the one who looks into the perfect law, the law of liberty, and perseveres, being no hearer who forgets but a doer who acts, he will be blessed in his doing.</a:t>
            </a:r>
          </a:p>
          <a:p>
            <a:pPr eaLnBrk="1" hangingPunct="1">
              <a:lnSpc>
                <a:spcPct val="80000"/>
              </a:lnSpc>
            </a:pPr>
            <a:endParaRPr lang="en-US" altLang="en-US" sz="2400" dirty="0" smtClean="0">
              <a:solidFill>
                <a:schemeClr val="bg2"/>
              </a:solidFill>
            </a:endParaRPr>
          </a:p>
        </p:txBody>
      </p:sp>
    </p:spTree>
    <p:extLst>
      <p:ext uri="{BB962C8B-B14F-4D97-AF65-F5344CB8AC3E}">
        <p14:creationId xmlns:p14="http://schemas.microsoft.com/office/powerpoint/2010/main" val="4032502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315200" cy="762000"/>
          </a:xfrm>
        </p:spPr>
        <p:txBody>
          <a:bodyPr/>
          <a:lstStyle/>
          <a:p>
            <a:r>
              <a:rPr lang="en-US" dirty="0" smtClean="0"/>
              <a:t>The Old Life / The New Life</a:t>
            </a:r>
            <a:endParaRPr lang="en-US" dirty="0"/>
          </a:p>
        </p:txBody>
      </p:sp>
      <p:sp>
        <p:nvSpPr>
          <p:cNvPr id="3" name="Content Placeholder 2"/>
          <p:cNvSpPr>
            <a:spLocks noGrp="1"/>
          </p:cNvSpPr>
          <p:nvPr>
            <p:ph idx="1"/>
          </p:nvPr>
        </p:nvSpPr>
        <p:spPr>
          <a:xfrm>
            <a:off x="914400" y="1828800"/>
            <a:ext cx="7315200" cy="4800600"/>
          </a:xfrm>
        </p:spPr>
        <p:txBody>
          <a:bodyPr/>
          <a:lstStyle/>
          <a:p>
            <a:r>
              <a:rPr lang="en-US" b="1" u="sng" dirty="0" smtClean="0"/>
              <a:t>Bad habits deserve no mercy. </a:t>
            </a:r>
          </a:p>
          <a:p>
            <a:r>
              <a:rPr lang="en-US" i="1" dirty="0" smtClean="0"/>
              <a:t>It's in the Bible</a:t>
            </a:r>
            <a:r>
              <a:rPr lang="en-US" dirty="0" smtClean="0"/>
              <a:t>, Deuteronomy 12:2-3, TLB. "You must destroy all the heathen altars wherever you find them—high in the mountains, up in the hills, or under the trees. Break the altars, smash the obelisks, burn the shameful images, cut down the metal idols, and leave nothing even to remind you of them!"</a:t>
            </a:r>
            <a:endParaRPr lang="en-US" dirty="0"/>
          </a:p>
        </p:txBody>
      </p:sp>
    </p:spTree>
    <p:extLst>
      <p:ext uri="{BB962C8B-B14F-4D97-AF65-F5344CB8AC3E}">
        <p14:creationId xmlns:p14="http://schemas.microsoft.com/office/powerpoint/2010/main" val="1482683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Pray</a:t>
            </a:r>
            <a:endParaRPr lang="en-US" dirty="0"/>
          </a:p>
        </p:txBody>
      </p:sp>
    </p:spTree>
    <p:extLst>
      <p:ext uri="{BB962C8B-B14F-4D97-AF65-F5344CB8AC3E}">
        <p14:creationId xmlns:p14="http://schemas.microsoft.com/office/powerpoint/2010/main" val="2312461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Life / The New Life</a:t>
            </a:r>
            <a:endParaRPr lang="en-US" dirty="0"/>
          </a:p>
        </p:txBody>
      </p:sp>
      <p:sp>
        <p:nvSpPr>
          <p:cNvPr id="3" name="Content Placeholder 2"/>
          <p:cNvSpPr>
            <a:spLocks noGrp="1"/>
          </p:cNvSpPr>
          <p:nvPr>
            <p:ph idx="1"/>
          </p:nvPr>
        </p:nvSpPr>
        <p:spPr/>
        <p:txBody>
          <a:bodyPr/>
          <a:lstStyle/>
          <a:p>
            <a:r>
              <a:rPr lang="en-US" b="1" u="sng" dirty="0" smtClean="0"/>
              <a:t>Fill your life with good habits. </a:t>
            </a:r>
          </a:p>
          <a:p>
            <a:r>
              <a:rPr lang="en-US" i="1" dirty="0" smtClean="0"/>
              <a:t>It's in the Bible</a:t>
            </a:r>
            <a:r>
              <a:rPr lang="en-US" dirty="0" smtClean="0"/>
              <a:t>, Titus 2:7, NKJV. "</a:t>
            </a:r>
            <a:r>
              <a:rPr lang="en-US" u="sng" dirty="0" smtClean="0"/>
              <a:t>In all things showing yourself to be a pattern of good works</a:t>
            </a:r>
            <a:r>
              <a:rPr lang="en-US" dirty="0" smtClean="0"/>
              <a:t>; in doctrine showing integrity, reverence, incorruptibility."</a:t>
            </a:r>
            <a:endParaRPr lang="en-US" dirty="0"/>
          </a:p>
        </p:txBody>
      </p:sp>
    </p:spTree>
    <p:extLst>
      <p:ext uri="{BB962C8B-B14F-4D97-AF65-F5344CB8AC3E}">
        <p14:creationId xmlns:p14="http://schemas.microsoft.com/office/powerpoint/2010/main" val="272221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715962"/>
          </a:xfrm>
        </p:spPr>
        <p:txBody>
          <a:bodyPr/>
          <a:lstStyle/>
          <a:p>
            <a:r>
              <a:rPr lang="en-US" dirty="0"/>
              <a:t>I. CHOICES (DECISIONS):</a:t>
            </a:r>
            <a:br>
              <a:rPr lang="en-US" dirty="0"/>
            </a:br>
            <a:endParaRPr lang="en-US" dirty="0"/>
          </a:p>
        </p:txBody>
      </p:sp>
      <p:sp>
        <p:nvSpPr>
          <p:cNvPr id="3" name="Content Placeholder 2"/>
          <p:cNvSpPr>
            <a:spLocks noGrp="1"/>
          </p:cNvSpPr>
          <p:nvPr>
            <p:ph idx="1"/>
          </p:nvPr>
        </p:nvSpPr>
        <p:spPr/>
        <p:txBody>
          <a:bodyPr/>
          <a:lstStyle/>
          <a:p>
            <a:r>
              <a:rPr lang="en-US" dirty="0"/>
              <a:t>A. “Our lives are the mirror image of the decisions we make.”</a:t>
            </a:r>
          </a:p>
          <a:p>
            <a:r>
              <a:rPr lang="en-US" dirty="0"/>
              <a:t> B. How do you base your choices?</a:t>
            </a:r>
          </a:p>
          <a:p>
            <a:endParaRPr lang="en-US" dirty="0"/>
          </a:p>
          <a:p>
            <a:endParaRPr lang="en-US" dirty="0"/>
          </a:p>
        </p:txBody>
      </p:sp>
    </p:spTree>
    <p:extLst>
      <p:ext uri="{BB962C8B-B14F-4D97-AF65-F5344CB8AC3E}">
        <p14:creationId xmlns:p14="http://schemas.microsoft.com/office/powerpoint/2010/main" val="3670688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Proverbs 2:6 Amplified Bible</a:t>
            </a:r>
            <a:endParaRPr lang="en-US" dirty="0"/>
          </a:p>
        </p:txBody>
      </p:sp>
      <p:sp>
        <p:nvSpPr>
          <p:cNvPr id="3" name="Content Placeholder 2"/>
          <p:cNvSpPr>
            <a:spLocks noGrp="1"/>
          </p:cNvSpPr>
          <p:nvPr>
            <p:ph idx="1"/>
          </p:nvPr>
        </p:nvSpPr>
        <p:spPr/>
        <p:txBody>
          <a:bodyPr/>
          <a:lstStyle/>
          <a:p>
            <a:r>
              <a:rPr lang="en-US" baseline="30000" dirty="0" smtClean="0"/>
              <a:t>6 </a:t>
            </a:r>
            <a:r>
              <a:rPr lang="en-US" dirty="0" smtClean="0"/>
              <a:t>For </a:t>
            </a:r>
            <a:r>
              <a:rPr lang="en-US" u="sng" dirty="0" smtClean="0"/>
              <a:t>the </a:t>
            </a:r>
            <a:r>
              <a:rPr lang="en-US" u="sng" cap="small" dirty="0" smtClean="0">
                <a:effectLst/>
              </a:rPr>
              <a:t>Lord</a:t>
            </a:r>
            <a:r>
              <a:rPr lang="en-US" dirty="0" smtClean="0"/>
              <a:t> gives [skillful and godly] wisdom;</a:t>
            </a:r>
            <a:br>
              <a:rPr lang="en-US" dirty="0" smtClean="0"/>
            </a:br>
            <a:r>
              <a:rPr lang="en-US" dirty="0" smtClean="0"/>
              <a:t>From </a:t>
            </a:r>
            <a:r>
              <a:rPr lang="en-US" u="sng" dirty="0" smtClean="0"/>
              <a:t>His mouth </a:t>
            </a:r>
            <a:r>
              <a:rPr lang="en-US" dirty="0" smtClean="0"/>
              <a:t>come </a:t>
            </a:r>
            <a:r>
              <a:rPr lang="en-US" u="sng" dirty="0" smtClean="0"/>
              <a:t>knowledge and understanding</a:t>
            </a:r>
            <a:r>
              <a:rPr lang="en-US" dirty="0" smtClean="0"/>
              <a:t>.</a:t>
            </a:r>
          </a:p>
          <a:p>
            <a:endParaRPr lang="en-US" dirty="0"/>
          </a:p>
        </p:txBody>
      </p:sp>
    </p:spTree>
    <p:extLst>
      <p:ext uri="{BB962C8B-B14F-4D97-AF65-F5344CB8AC3E}">
        <p14:creationId xmlns:p14="http://schemas.microsoft.com/office/powerpoint/2010/main" val="1927850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Proverbs 3:5-6 Amplified Bible</a:t>
            </a:r>
            <a:r>
              <a:rPr lang="en-US" b="1" dirty="0" smtClean="0"/>
              <a:t/>
            </a:r>
            <a:br>
              <a:rPr lang="en-US" b="1" dirty="0" smtClean="0"/>
            </a:br>
            <a:endParaRPr lang="en-US" dirty="0"/>
          </a:p>
        </p:txBody>
      </p:sp>
      <p:sp>
        <p:nvSpPr>
          <p:cNvPr id="3" name="Content Placeholder 2"/>
          <p:cNvSpPr>
            <a:spLocks noGrp="1"/>
          </p:cNvSpPr>
          <p:nvPr>
            <p:ph idx="1"/>
          </p:nvPr>
        </p:nvSpPr>
        <p:spPr>
          <a:xfrm>
            <a:off x="914400" y="2133600"/>
            <a:ext cx="7315200" cy="4495800"/>
          </a:xfrm>
        </p:spPr>
        <p:txBody>
          <a:bodyPr/>
          <a:lstStyle/>
          <a:p>
            <a:r>
              <a:rPr lang="en-US" baseline="30000" dirty="0" smtClean="0"/>
              <a:t>5 </a:t>
            </a:r>
            <a:r>
              <a:rPr lang="en-US" dirty="0" smtClean="0"/>
              <a:t>Trust in </a:t>
            </a:r>
            <a:r>
              <a:rPr lang="en-US" i="1" dirty="0" smtClean="0"/>
              <a:t>and</a:t>
            </a:r>
            <a:r>
              <a:rPr lang="en-US" dirty="0" smtClean="0"/>
              <a:t> rely confidently on the </a:t>
            </a:r>
            <a:r>
              <a:rPr lang="en-US" cap="small" dirty="0" smtClean="0">
                <a:effectLst/>
              </a:rPr>
              <a:t>Lord</a:t>
            </a:r>
            <a:r>
              <a:rPr lang="en-US" dirty="0" smtClean="0"/>
              <a:t> </a:t>
            </a:r>
            <a:r>
              <a:rPr lang="en-US" u="sng" dirty="0" smtClean="0"/>
              <a:t>with all your heart</a:t>
            </a:r>
            <a:r>
              <a:rPr lang="en-US" dirty="0" smtClean="0"/>
              <a:t/>
            </a:r>
            <a:br>
              <a:rPr lang="en-US" dirty="0" smtClean="0"/>
            </a:br>
            <a:r>
              <a:rPr lang="en-US" dirty="0" smtClean="0"/>
              <a:t>And </a:t>
            </a:r>
            <a:r>
              <a:rPr lang="en-US" u="sng" dirty="0" smtClean="0"/>
              <a:t>do not rely on your own insight </a:t>
            </a:r>
            <a:r>
              <a:rPr lang="en-US" i="1" dirty="0" smtClean="0"/>
              <a:t>or</a:t>
            </a:r>
            <a:r>
              <a:rPr lang="en-US" dirty="0" smtClean="0"/>
              <a:t> understanding.</a:t>
            </a:r>
            <a:br>
              <a:rPr lang="en-US" dirty="0" smtClean="0"/>
            </a:br>
            <a:r>
              <a:rPr lang="en-US" baseline="30000" dirty="0" smtClean="0"/>
              <a:t>6 </a:t>
            </a:r>
            <a:r>
              <a:rPr lang="en-US" u="sng" dirty="0" smtClean="0"/>
              <a:t>In all your ways </a:t>
            </a:r>
            <a:r>
              <a:rPr lang="en-US" dirty="0" smtClean="0"/>
              <a:t>know </a:t>
            </a:r>
            <a:r>
              <a:rPr lang="en-US" i="1" dirty="0" smtClean="0"/>
              <a:t>and</a:t>
            </a:r>
            <a:r>
              <a:rPr lang="en-US" dirty="0" smtClean="0"/>
              <a:t> </a:t>
            </a:r>
            <a:r>
              <a:rPr lang="en-US" u="sng" dirty="0" smtClean="0"/>
              <a:t>acknowledge</a:t>
            </a:r>
            <a:r>
              <a:rPr lang="en-US" dirty="0" smtClean="0"/>
              <a:t> </a:t>
            </a:r>
            <a:r>
              <a:rPr lang="en-US" i="1" dirty="0" smtClean="0"/>
              <a:t>and</a:t>
            </a:r>
            <a:r>
              <a:rPr lang="en-US" dirty="0" smtClean="0"/>
              <a:t> </a:t>
            </a:r>
            <a:r>
              <a:rPr lang="en-US" u="sng" dirty="0" smtClean="0"/>
              <a:t>recognize Him</a:t>
            </a:r>
            <a:r>
              <a:rPr lang="en-US" dirty="0" smtClean="0"/>
              <a:t>,</a:t>
            </a:r>
            <a:br>
              <a:rPr lang="en-US" dirty="0" smtClean="0"/>
            </a:br>
            <a:r>
              <a:rPr lang="en-US" dirty="0" smtClean="0"/>
              <a:t>And </a:t>
            </a:r>
            <a:r>
              <a:rPr lang="en-US" u="sng" dirty="0" smtClean="0"/>
              <a:t>He will make your paths straight </a:t>
            </a:r>
            <a:r>
              <a:rPr lang="en-US" i="1" dirty="0" smtClean="0"/>
              <a:t>and</a:t>
            </a:r>
            <a:r>
              <a:rPr lang="en-US" dirty="0" smtClean="0"/>
              <a:t> smooth [</a:t>
            </a:r>
            <a:r>
              <a:rPr lang="en-US" u="sng" dirty="0" smtClean="0"/>
              <a:t>removing obstacles that block your way</a:t>
            </a:r>
            <a:r>
              <a:rPr lang="en-US" dirty="0" smtClean="0"/>
              <a:t>].</a:t>
            </a:r>
          </a:p>
          <a:p>
            <a:endParaRPr lang="en-US" dirty="0"/>
          </a:p>
        </p:txBody>
      </p:sp>
    </p:spTree>
    <p:extLst>
      <p:ext uri="{BB962C8B-B14F-4D97-AF65-F5344CB8AC3E}">
        <p14:creationId xmlns:p14="http://schemas.microsoft.com/office/powerpoint/2010/main" val="612540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Proverbs 16:25 Amplified Bible</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baseline="30000" dirty="0" smtClean="0"/>
              <a:t>25 </a:t>
            </a:r>
            <a:r>
              <a:rPr lang="en-US" u="sng" dirty="0" smtClean="0"/>
              <a:t>There is a way which seems right to a man </a:t>
            </a:r>
            <a:r>
              <a:rPr lang="en-US" i="1" dirty="0" smtClean="0"/>
              <a:t>and</a:t>
            </a:r>
            <a:r>
              <a:rPr lang="en-US" dirty="0" smtClean="0"/>
              <a:t> appears straight before him,</a:t>
            </a:r>
            <a:br>
              <a:rPr lang="en-US" dirty="0" smtClean="0"/>
            </a:br>
            <a:r>
              <a:rPr lang="en-US" u="sng" dirty="0" smtClean="0"/>
              <a:t>But its end is the way of death</a:t>
            </a:r>
            <a:r>
              <a:rPr lang="en-US" dirty="0" smtClean="0"/>
              <a:t>.</a:t>
            </a:r>
          </a:p>
          <a:p>
            <a:endParaRPr lang="en-US" dirty="0"/>
          </a:p>
        </p:txBody>
      </p:sp>
    </p:spTree>
    <p:extLst>
      <p:ext uri="{BB962C8B-B14F-4D97-AF65-F5344CB8AC3E}">
        <p14:creationId xmlns:p14="http://schemas.microsoft.com/office/powerpoint/2010/main" val="1841024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Proverbs 19:21 Amplified Bible</a:t>
            </a:r>
            <a:endParaRPr lang="en-US" sz="4000" dirty="0"/>
          </a:p>
        </p:txBody>
      </p:sp>
      <p:sp>
        <p:nvSpPr>
          <p:cNvPr id="3" name="Content Placeholder 2"/>
          <p:cNvSpPr>
            <a:spLocks noGrp="1"/>
          </p:cNvSpPr>
          <p:nvPr>
            <p:ph idx="1"/>
          </p:nvPr>
        </p:nvSpPr>
        <p:spPr/>
        <p:txBody>
          <a:bodyPr/>
          <a:lstStyle/>
          <a:p>
            <a:r>
              <a:rPr lang="en-US" baseline="30000" dirty="0" smtClean="0"/>
              <a:t>21 </a:t>
            </a:r>
            <a:r>
              <a:rPr lang="en-US" u="sng" dirty="0" smtClean="0"/>
              <a:t>Many plans are in a man’s mind</a:t>
            </a:r>
            <a:r>
              <a:rPr lang="en-US" dirty="0" smtClean="0"/>
              <a:t>,</a:t>
            </a:r>
            <a:br>
              <a:rPr lang="en-US" dirty="0" smtClean="0"/>
            </a:br>
            <a:r>
              <a:rPr lang="en-US" dirty="0" smtClean="0"/>
              <a:t>But it is the </a:t>
            </a:r>
            <a:r>
              <a:rPr lang="en-US" u="sng" cap="small" dirty="0" smtClean="0">
                <a:effectLst/>
              </a:rPr>
              <a:t>Lord’s</a:t>
            </a:r>
            <a:r>
              <a:rPr lang="en-US" u="sng" dirty="0" smtClean="0"/>
              <a:t> purpose </a:t>
            </a:r>
            <a:r>
              <a:rPr lang="en-US" dirty="0" smtClean="0"/>
              <a:t>for him </a:t>
            </a:r>
            <a:r>
              <a:rPr lang="en-US" u="sng" dirty="0" smtClean="0"/>
              <a:t>that will stand </a:t>
            </a:r>
            <a:r>
              <a:rPr lang="en-US" dirty="0" smtClean="0"/>
              <a:t>(be carried out).</a:t>
            </a:r>
          </a:p>
          <a:p>
            <a:endParaRPr lang="en-US" dirty="0"/>
          </a:p>
        </p:txBody>
      </p:sp>
    </p:spTree>
    <p:extLst>
      <p:ext uri="{BB962C8B-B14F-4D97-AF65-F5344CB8AC3E}">
        <p14:creationId xmlns:p14="http://schemas.microsoft.com/office/powerpoint/2010/main" val="1020403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FFFFFF"/>
      </a:dk1>
      <a:lt1>
        <a:srgbClr val="FFFFFF"/>
      </a:lt1>
      <a:dk2>
        <a:srgbClr val="FFFFFF"/>
      </a:dk2>
      <a:lt2>
        <a:srgbClr val="0120BD"/>
      </a:lt2>
      <a:accent1>
        <a:srgbClr val="C300E6"/>
      </a:accent1>
      <a:accent2>
        <a:srgbClr val="F96F1C"/>
      </a:accent2>
      <a:accent3>
        <a:srgbClr val="FFFFFF"/>
      </a:accent3>
      <a:accent4>
        <a:srgbClr val="DADADA"/>
      </a:accent4>
      <a:accent5>
        <a:srgbClr val="DEAAF0"/>
      </a:accent5>
      <a:accent6>
        <a:srgbClr val="E26418"/>
      </a:accent6>
      <a:hlink>
        <a:srgbClr val="FFBF07"/>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114</TotalTime>
  <Words>516</Words>
  <Application>Microsoft Office PowerPoint</Application>
  <PresentationFormat>On-screen Show (4:3)</PresentationFormat>
  <Paragraphs>79</Paragraphs>
  <Slides>30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Microsoft Sans Serif</vt:lpstr>
      <vt:lpstr>Verdana</vt:lpstr>
      <vt:lpstr>굴림</vt:lpstr>
      <vt:lpstr>powerpoint-template-24</vt:lpstr>
      <vt:lpstr>Righteous Choices</vt:lpstr>
      <vt:lpstr>The Old Life / The New Life</vt:lpstr>
      <vt:lpstr>The Old Life / The New Life</vt:lpstr>
      <vt:lpstr>The Old Life / The New Life</vt:lpstr>
      <vt:lpstr>I. CHOICES (DECISIONS): </vt:lpstr>
      <vt:lpstr>Proverbs 2:6 Amplified Bible</vt:lpstr>
      <vt:lpstr>Proverbs 3:5-6 Amplified Bible </vt:lpstr>
      <vt:lpstr>Proverbs 16:25 Amplified Bible </vt:lpstr>
      <vt:lpstr>Proverbs 19:21 Amplified Bible</vt:lpstr>
      <vt:lpstr>-Are you learning from past choices?</vt:lpstr>
      <vt:lpstr>-Forethought prior to your decisions?</vt:lpstr>
      <vt:lpstr>-Forethought prior to your decisions?</vt:lpstr>
      <vt:lpstr>-Forethought prior to your decisions?</vt:lpstr>
      <vt:lpstr>II. BEHAVIOR (ACTIONS). </vt:lpstr>
      <vt:lpstr>Hebrews 10:26-27English Standard Version (ESV) </vt:lpstr>
      <vt:lpstr>Philippians 1:27English Standard Version (ESV) </vt:lpstr>
      <vt:lpstr>1 Timothy 4:12English Standard Version (ESV) </vt:lpstr>
      <vt:lpstr>2 Peter 3:11English Standard Version (ESV) </vt:lpstr>
      <vt:lpstr>1 Thessalonians 2:10English Standard Version (ESV) </vt:lpstr>
      <vt:lpstr>C. Actions speak louder than words</vt:lpstr>
      <vt:lpstr>III. HABIT (REPEATED ACTION):</vt:lpstr>
      <vt:lpstr>D. We are called to build good habits: </vt:lpstr>
      <vt:lpstr>D. We are called to build good habits:</vt:lpstr>
      <vt:lpstr>IV. EFFECT (over time). </vt:lpstr>
      <vt:lpstr>IV. EFFECT (over time). </vt:lpstr>
      <vt:lpstr>  C. Encouragement:</vt:lpstr>
      <vt:lpstr>  C. Encouragement:</vt:lpstr>
      <vt:lpstr>  C. Encouragement:</vt:lpstr>
      <vt:lpstr>  C. Encouragement:</vt:lpstr>
      <vt:lpstr>Let’s Pray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Righteous Choices</dc:title>
  <dc:creator>Ronald Powell</dc:creator>
  <cp:lastModifiedBy>Ronald Powell</cp:lastModifiedBy>
  <cp:revision>15</cp:revision>
  <dcterms:created xsi:type="dcterms:W3CDTF">2018-01-13T14:02:43Z</dcterms:created>
  <dcterms:modified xsi:type="dcterms:W3CDTF">2018-01-13T15:57:05Z</dcterms:modified>
</cp:coreProperties>
</file>