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5" autoAdjust="0"/>
    <p:restoredTop sz="94660"/>
  </p:normalViewPr>
  <p:slideViewPr>
    <p:cSldViewPr snapToGrid="0">
      <p:cViewPr varScale="1">
        <p:scale>
          <a:sx n="66" d="100"/>
          <a:sy n="66" d="100"/>
        </p:scale>
        <p:origin x="13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4D98EAB-4318-4FDC-9ECD-2ADA53489A0A}"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83780-2504-4D1B-8103-2E208754D16F}" type="slidenum">
              <a:rPr lang="en-US" smtClean="0"/>
              <a:t>‹#›</a:t>
            </a:fld>
            <a:endParaRPr lang="en-US"/>
          </a:p>
        </p:txBody>
      </p:sp>
    </p:spTree>
    <p:extLst>
      <p:ext uri="{BB962C8B-B14F-4D97-AF65-F5344CB8AC3E}">
        <p14:creationId xmlns:p14="http://schemas.microsoft.com/office/powerpoint/2010/main" val="2811083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D98EAB-4318-4FDC-9ECD-2ADA53489A0A}"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83780-2504-4D1B-8103-2E208754D16F}" type="slidenum">
              <a:rPr lang="en-US" smtClean="0"/>
              <a:t>‹#›</a:t>
            </a:fld>
            <a:endParaRPr lang="en-US"/>
          </a:p>
        </p:txBody>
      </p:sp>
    </p:spTree>
    <p:extLst>
      <p:ext uri="{BB962C8B-B14F-4D97-AF65-F5344CB8AC3E}">
        <p14:creationId xmlns:p14="http://schemas.microsoft.com/office/powerpoint/2010/main" val="438543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D98EAB-4318-4FDC-9ECD-2ADA53489A0A}"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83780-2504-4D1B-8103-2E208754D16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30963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D98EAB-4318-4FDC-9ECD-2ADA53489A0A}"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83780-2504-4D1B-8103-2E208754D16F}" type="slidenum">
              <a:rPr lang="en-US" smtClean="0"/>
              <a:t>‹#›</a:t>
            </a:fld>
            <a:endParaRPr lang="en-US"/>
          </a:p>
        </p:txBody>
      </p:sp>
    </p:spTree>
    <p:extLst>
      <p:ext uri="{BB962C8B-B14F-4D97-AF65-F5344CB8AC3E}">
        <p14:creationId xmlns:p14="http://schemas.microsoft.com/office/powerpoint/2010/main" val="3483053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D98EAB-4318-4FDC-9ECD-2ADA53489A0A}"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83780-2504-4D1B-8103-2E208754D16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03699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D98EAB-4318-4FDC-9ECD-2ADA53489A0A}"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83780-2504-4D1B-8103-2E208754D16F}" type="slidenum">
              <a:rPr lang="en-US" smtClean="0"/>
              <a:t>‹#›</a:t>
            </a:fld>
            <a:endParaRPr lang="en-US"/>
          </a:p>
        </p:txBody>
      </p:sp>
    </p:spTree>
    <p:extLst>
      <p:ext uri="{BB962C8B-B14F-4D97-AF65-F5344CB8AC3E}">
        <p14:creationId xmlns:p14="http://schemas.microsoft.com/office/powerpoint/2010/main" val="15559473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D98EAB-4318-4FDC-9ECD-2ADA53489A0A}"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83780-2504-4D1B-8103-2E208754D16F}" type="slidenum">
              <a:rPr lang="en-US" smtClean="0"/>
              <a:t>‹#›</a:t>
            </a:fld>
            <a:endParaRPr lang="en-US"/>
          </a:p>
        </p:txBody>
      </p:sp>
    </p:spTree>
    <p:extLst>
      <p:ext uri="{BB962C8B-B14F-4D97-AF65-F5344CB8AC3E}">
        <p14:creationId xmlns:p14="http://schemas.microsoft.com/office/powerpoint/2010/main" val="32609296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D98EAB-4318-4FDC-9ECD-2ADA53489A0A}"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83780-2504-4D1B-8103-2E208754D16F}" type="slidenum">
              <a:rPr lang="en-US" smtClean="0"/>
              <a:t>‹#›</a:t>
            </a:fld>
            <a:endParaRPr lang="en-US"/>
          </a:p>
        </p:txBody>
      </p:sp>
    </p:spTree>
    <p:extLst>
      <p:ext uri="{BB962C8B-B14F-4D97-AF65-F5344CB8AC3E}">
        <p14:creationId xmlns:p14="http://schemas.microsoft.com/office/powerpoint/2010/main" val="99063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D98EAB-4318-4FDC-9ECD-2ADA53489A0A}"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83780-2504-4D1B-8103-2E208754D16F}" type="slidenum">
              <a:rPr lang="en-US" smtClean="0"/>
              <a:t>‹#›</a:t>
            </a:fld>
            <a:endParaRPr lang="en-US"/>
          </a:p>
        </p:txBody>
      </p:sp>
    </p:spTree>
    <p:extLst>
      <p:ext uri="{BB962C8B-B14F-4D97-AF65-F5344CB8AC3E}">
        <p14:creationId xmlns:p14="http://schemas.microsoft.com/office/powerpoint/2010/main" val="1923339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D98EAB-4318-4FDC-9ECD-2ADA53489A0A}"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83780-2504-4D1B-8103-2E208754D16F}" type="slidenum">
              <a:rPr lang="en-US" smtClean="0"/>
              <a:t>‹#›</a:t>
            </a:fld>
            <a:endParaRPr lang="en-US"/>
          </a:p>
        </p:txBody>
      </p:sp>
    </p:spTree>
    <p:extLst>
      <p:ext uri="{BB962C8B-B14F-4D97-AF65-F5344CB8AC3E}">
        <p14:creationId xmlns:p14="http://schemas.microsoft.com/office/powerpoint/2010/main" val="3439300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D98EAB-4318-4FDC-9ECD-2ADA53489A0A}"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383780-2504-4D1B-8103-2E208754D16F}" type="slidenum">
              <a:rPr lang="en-US" smtClean="0"/>
              <a:t>‹#›</a:t>
            </a:fld>
            <a:endParaRPr lang="en-US"/>
          </a:p>
        </p:txBody>
      </p:sp>
    </p:spTree>
    <p:extLst>
      <p:ext uri="{BB962C8B-B14F-4D97-AF65-F5344CB8AC3E}">
        <p14:creationId xmlns:p14="http://schemas.microsoft.com/office/powerpoint/2010/main" val="1261891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D98EAB-4318-4FDC-9ECD-2ADA53489A0A}" type="datetimeFigureOut">
              <a:rPr lang="en-US" smtClean="0"/>
              <a:t>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383780-2504-4D1B-8103-2E208754D16F}" type="slidenum">
              <a:rPr lang="en-US" smtClean="0"/>
              <a:t>‹#›</a:t>
            </a:fld>
            <a:endParaRPr lang="en-US"/>
          </a:p>
        </p:txBody>
      </p:sp>
    </p:spTree>
    <p:extLst>
      <p:ext uri="{BB962C8B-B14F-4D97-AF65-F5344CB8AC3E}">
        <p14:creationId xmlns:p14="http://schemas.microsoft.com/office/powerpoint/2010/main" val="2670430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4D98EAB-4318-4FDC-9ECD-2ADA53489A0A}" type="datetimeFigureOut">
              <a:rPr lang="en-US" smtClean="0"/>
              <a:t>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383780-2504-4D1B-8103-2E208754D16F}" type="slidenum">
              <a:rPr lang="en-US" smtClean="0"/>
              <a:t>‹#›</a:t>
            </a:fld>
            <a:endParaRPr lang="en-US"/>
          </a:p>
        </p:txBody>
      </p:sp>
    </p:spTree>
    <p:extLst>
      <p:ext uri="{BB962C8B-B14F-4D97-AF65-F5344CB8AC3E}">
        <p14:creationId xmlns:p14="http://schemas.microsoft.com/office/powerpoint/2010/main" val="1855174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98EAB-4318-4FDC-9ECD-2ADA53489A0A}" type="datetimeFigureOut">
              <a:rPr lang="en-US" smtClean="0"/>
              <a:t>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383780-2504-4D1B-8103-2E208754D16F}" type="slidenum">
              <a:rPr lang="en-US" smtClean="0"/>
              <a:t>‹#›</a:t>
            </a:fld>
            <a:endParaRPr lang="en-US"/>
          </a:p>
        </p:txBody>
      </p:sp>
    </p:spTree>
    <p:extLst>
      <p:ext uri="{BB962C8B-B14F-4D97-AF65-F5344CB8AC3E}">
        <p14:creationId xmlns:p14="http://schemas.microsoft.com/office/powerpoint/2010/main" val="2455415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D98EAB-4318-4FDC-9ECD-2ADA53489A0A}"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383780-2504-4D1B-8103-2E208754D16F}" type="slidenum">
              <a:rPr lang="en-US" smtClean="0"/>
              <a:t>‹#›</a:t>
            </a:fld>
            <a:endParaRPr lang="en-US"/>
          </a:p>
        </p:txBody>
      </p:sp>
    </p:spTree>
    <p:extLst>
      <p:ext uri="{BB962C8B-B14F-4D97-AF65-F5344CB8AC3E}">
        <p14:creationId xmlns:p14="http://schemas.microsoft.com/office/powerpoint/2010/main" val="3933364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D98EAB-4318-4FDC-9ECD-2ADA53489A0A}"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383780-2504-4D1B-8103-2E208754D16F}" type="slidenum">
              <a:rPr lang="en-US" smtClean="0"/>
              <a:t>‹#›</a:t>
            </a:fld>
            <a:endParaRPr lang="en-US"/>
          </a:p>
        </p:txBody>
      </p:sp>
    </p:spTree>
    <p:extLst>
      <p:ext uri="{BB962C8B-B14F-4D97-AF65-F5344CB8AC3E}">
        <p14:creationId xmlns:p14="http://schemas.microsoft.com/office/powerpoint/2010/main" val="669175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4D98EAB-4318-4FDC-9ECD-2ADA53489A0A}" type="datetimeFigureOut">
              <a:rPr lang="en-US" smtClean="0"/>
              <a:t>1/7/2018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0383780-2504-4D1B-8103-2E208754D16F}" type="slidenum">
              <a:rPr lang="en-US" smtClean="0"/>
              <a:t>‹#›</a:t>
            </a:fld>
            <a:endParaRPr lang="en-US"/>
          </a:p>
        </p:txBody>
      </p:sp>
    </p:spTree>
    <p:extLst>
      <p:ext uri="{BB962C8B-B14F-4D97-AF65-F5344CB8AC3E}">
        <p14:creationId xmlns:p14="http://schemas.microsoft.com/office/powerpoint/2010/main" val="2898531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a:effectLst>
                  <a:outerShdw blurRad="38100" dist="38100" dir="2700000" algn="tl">
                    <a:srgbClr val="000000">
                      <a:alpha val="43137"/>
                    </a:srgbClr>
                  </a:outerShdw>
                </a:effectLst>
              </a:rPr>
              <a:t>What is a carnal Christian</a:t>
            </a:r>
            <a:r>
              <a:rPr lang="en-US" b="1" dirty="0">
                <a:effectLst>
                  <a:outerShdw blurRad="38100" dist="38100" dir="2700000" algn="tl">
                    <a:srgbClr val="000000">
                      <a:alpha val="43137"/>
                    </a:srgbClr>
                  </a:outerShdw>
                </a:effectLst>
              </a:rPr>
              <a:t>? </a:t>
            </a:r>
          </a:p>
        </p:txBody>
      </p:sp>
      <p:sp>
        <p:nvSpPr>
          <p:cNvPr id="3" name="Subtitle 2"/>
          <p:cNvSpPr>
            <a:spLocks noGrp="1"/>
          </p:cNvSpPr>
          <p:nvPr>
            <p:ph type="subTitle" idx="1"/>
          </p:nvPr>
        </p:nvSpPr>
        <p:spPr/>
        <p:txBody>
          <a:bodyPr>
            <a:normAutofit/>
          </a:bodyPr>
          <a:lstStyle/>
          <a:p>
            <a:r>
              <a:rPr lang="en-US" sz="2400" b="1" dirty="0" smtClean="0">
                <a:effectLst>
                  <a:outerShdw blurRad="38100" dist="38100" dir="2700000" algn="tl">
                    <a:srgbClr val="000000">
                      <a:alpha val="43137"/>
                    </a:srgbClr>
                  </a:outerShdw>
                </a:effectLst>
              </a:rPr>
              <a:t>Bishop Ronald K. Powell</a:t>
            </a:r>
            <a:endParaRPr lang="en-US"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266156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457" y="217714"/>
            <a:ext cx="9013372" cy="943429"/>
          </a:xfrm>
        </p:spPr>
        <p:txBody>
          <a:bodyPr/>
          <a:lstStyle/>
          <a:p>
            <a:r>
              <a:rPr lang="en-US" b="1" i="1" dirty="0">
                <a:effectLst>
                  <a:outerShdw blurRad="38100" dist="38100" dir="2700000" algn="tl">
                    <a:srgbClr val="000000">
                      <a:alpha val="43137"/>
                    </a:srgbClr>
                  </a:outerShdw>
                </a:effectLst>
              </a:rPr>
              <a:t>1. Paul Organizes the Corinthian Church</a:t>
            </a:r>
            <a:endParaRPr lang="en-US" dirty="0"/>
          </a:p>
        </p:txBody>
      </p:sp>
      <p:sp>
        <p:nvSpPr>
          <p:cNvPr id="3" name="Content Placeholder 2"/>
          <p:cNvSpPr>
            <a:spLocks noGrp="1"/>
          </p:cNvSpPr>
          <p:nvPr>
            <p:ph idx="1"/>
          </p:nvPr>
        </p:nvSpPr>
        <p:spPr>
          <a:xfrm>
            <a:off x="677334" y="1161143"/>
            <a:ext cx="8596668" cy="5515428"/>
          </a:xfrm>
        </p:spPr>
        <p:txBody>
          <a:bodyPr>
            <a:normAutofit/>
          </a:bodyPr>
          <a:lstStyle/>
          <a:p>
            <a:r>
              <a:rPr lang="en-US" sz="2200" b="1" i="1" dirty="0">
                <a:effectLst>
                  <a:outerShdw blurRad="38100" dist="38100" dir="2700000" algn="tl">
                    <a:srgbClr val="000000">
                      <a:alpha val="43137"/>
                    </a:srgbClr>
                  </a:outerShdw>
                </a:effectLst>
              </a:rPr>
              <a:t>As a result of Paul’s continuation Acts 18: 7 - 8 declares, “Paul left the synagogue and moved into the home of </a:t>
            </a:r>
            <a:r>
              <a:rPr lang="en-US" sz="2200" b="1" i="1" dirty="0" err="1">
                <a:effectLst>
                  <a:outerShdw blurRad="38100" dist="38100" dir="2700000" algn="tl">
                    <a:srgbClr val="000000">
                      <a:alpha val="43137"/>
                    </a:srgbClr>
                  </a:outerShdw>
                </a:effectLst>
              </a:rPr>
              <a:t>Titius</a:t>
            </a:r>
            <a:r>
              <a:rPr lang="en-US" sz="2200" b="1" i="1" dirty="0">
                <a:effectLst>
                  <a:outerShdw blurRad="38100" dist="38100" dir="2700000" algn="tl">
                    <a:srgbClr val="000000">
                      <a:alpha val="43137"/>
                    </a:srgbClr>
                  </a:outerShdw>
                </a:effectLst>
              </a:rPr>
              <a:t> Justus, a man who was a worshiper of the true God. </a:t>
            </a:r>
            <a:endParaRPr lang="en-US" sz="2200" b="1" i="1" dirty="0" smtClean="0">
              <a:effectLst>
                <a:outerShdw blurRad="38100" dist="38100" dir="2700000" algn="tl">
                  <a:srgbClr val="000000">
                    <a:alpha val="43137"/>
                  </a:srgbClr>
                </a:outerShdw>
              </a:effectLst>
            </a:endParaRPr>
          </a:p>
          <a:p>
            <a:r>
              <a:rPr lang="en-US" sz="2200" b="1" i="1" dirty="0" smtClean="0">
                <a:effectLst>
                  <a:outerShdw blurRad="38100" dist="38100" dir="2700000" algn="tl">
                    <a:srgbClr val="000000">
                      <a:alpha val="43137"/>
                    </a:srgbClr>
                  </a:outerShdw>
                </a:effectLst>
              </a:rPr>
              <a:t>His </a:t>
            </a:r>
            <a:r>
              <a:rPr lang="en-US" sz="2200" b="1" i="1" dirty="0">
                <a:effectLst>
                  <a:outerShdw blurRad="38100" dist="38100" dir="2700000" algn="tl">
                    <a:srgbClr val="000000">
                      <a:alpha val="43137"/>
                    </a:srgbClr>
                  </a:outerShdw>
                </a:effectLst>
              </a:rPr>
              <a:t>house was next to the synagogue. </a:t>
            </a:r>
            <a:r>
              <a:rPr lang="en-US" sz="2200" dirty="0" err="1" smtClean="0"/>
              <a:t>Crispus</a:t>
            </a:r>
            <a:r>
              <a:rPr lang="en-US" sz="2200" dirty="0" smtClean="0"/>
              <a:t> </a:t>
            </a:r>
            <a:r>
              <a:rPr lang="en-US" sz="2200" dirty="0"/>
              <a:t>was the leader of that synagogue. He and all the people living in his house believed in the Lord Jesus. </a:t>
            </a:r>
            <a:endParaRPr lang="en-US" sz="2200" dirty="0" smtClean="0"/>
          </a:p>
          <a:p>
            <a:r>
              <a:rPr lang="en-US" sz="2200" b="1" i="1" dirty="0" smtClean="0">
                <a:effectLst>
                  <a:outerShdw blurRad="38100" dist="38100" dir="2700000" algn="tl">
                    <a:srgbClr val="000000">
                      <a:alpha val="43137"/>
                    </a:srgbClr>
                  </a:outerShdw>
                </a:effectLst>
              </a:rPr>
              <a:t>Many </a:t>
            </a:r>
            <a:r>
              <a:rPr lang="en-US" sz="2200" b="1" i="1" dirty="0">
                <a:effectLst>
                  <a:outerShdw blurRad="38100" dist="38100" dir="2700000" algn="tl">
                    <a:srgbClr val="000000">
                      <a:alpha val="43137"/>
                    </a:srgbClr>
                  </a:outerShdw>
                </a:effectLst>
              </a:rPr>
              <a:t>other people in Corinth also listened to Paul</a:t>
            </a:r>
            <a:r>
              <a:rPr lang="en-US" sz="2200" dirty="0"/>
              <a:t>. They, too, believed and were baptized.” Many came from sinful backgrounds, Corinth was a cesspool of immorality and the nightlife but yet they came. </a:t>
            </a:r>
            <a:endParaRPr lang="en-US" sz="2200" dirty="0" smtClean="0"/>
          </a:p>
          <a:p>
            <a:r>
              <a:rPr lang="en-US" sz="2200" b="1" i="1" dirty="0" smtClean="0">
                <a:effectLst>
                  <a:outerShdw blurRad="38100" dist="38100" dir="2700000" algn="tl">
                    <a:srgbClr val="000000">
                      <a:alpha val="43137"/>
                    </a:srgbClr>
                  </a:outerShdw>
                </a:effectLst>
              </a:rPr>
              <a:t>Here </a:t>
            </a:r>
            <a:r>
              <a:rPr lang="en-US" sz="2200" b="1" i="1" dirty="0">
                <a:effectLst>
                  <a:outerShdw blurRad="38100" dist="38100" dir="2700000" algn="tl">
                    <a:srgbClr val="000000">
                      <a:alpha val="43137"/>
                    </a:srgbClr>
                  </a:outerShdw>
                </a:effectLst>
              </a:rPr>
              <a:t>in our text </a:t>
            </a:r>
            <a:r>
              <a:rPr lang="en-US" sz="2200" dirty="0"/>
              <a:t>however, we find Paul saying to the Corinthian church with great disappointment I might add</a:t>
            </a:r>
            <a:r>
              <a:rPr lang="en-US" sz="2200" b="1" dirty="0"/>
              <a:t>, “You are still worldly (or carnal).” You are still enjoying the sinful life. Doesn’t this remind you of America today?</a:t>
            </a:r>
          </a:p>
          <a:p>
            <a:endParaRPr lang="en-US" dirty="0"/>
          </a:p>
        </p:txBody>
      </p:sp>
    </p:spTree>
    <p:extLst>
      <p:ext uri="{BB962C8B-B14F-4D97-AF65-F5344CB8AC3E}">
        <p14:creationId xmlns:p14="http://schemas.microsoft.com/office/powerpoint/2010/main" val="2446767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effectLst>
                  <a:outerShdw blurRad="38100" dist="38100" dir="2700000" algn="tl">
                    <a:srgbClr val="000000">
                      <a:alpha val="43137"/>
                    </a:srgbClr>
                  </a:outerShdw>
                </a:effectLst>
              </a:rPr>
              <a:t>Our nation </a:t>
            </a:r>
            <a:r>
              <a:rPr lang="en-US" b="1" i="1" dirty="0" smtClean="0">
                <a:effectLst>
                  <a:outerShdw blurRad="38100" dist="38100" dir="2700000" algn="tl">
                    <a:srgbClr val="000000">
                      <a:alpha val="43137"/>
                    </a:srgbClr>
                  </a:outerShdw>
                </a:effectLst>
              </a:rPr>
              <a:t>was founded </a:t>
            </a:r>
            <a:r>
              <a:rPr lang="en-US" b="1" i="1" dirty="0">
                <a:effectLst>
                  <a:outerShdw blurRad="38100" dist="38100" dir="2700000" algn="tl">
                    <a:srgbClr val="000000">
                      <a:alpha val="43137"/>
                    </a:srgbClr>
                  </a:outerShdw>
                </a:effectLst>
              </a:rPr>
              <a:t>upon godly principals</a:t>
            </a:r>
          </a:p>
        </p:txBody>
      </p:sp>
      <p:sp>
        <p:nvSpPr>
          <p:cNvPr id="3" name="Content Placeholder 2"/>
          <p:cNvSpPr>
            <a:spLocks noGrp="1"/>
          </p:cNvSpPr>
          <p:nvPr>
            <p:ph idx="1"/>
          </p:nvPr>
        </p:nvSpPr>
        <p:spPr>
          <a:xfrm>
            <a:off x="677334" y="1930400"/>
            <a:ext cx="8596668" cy="4731657"/>
          </a:xfrm>
        </p:spPr>
        <p:txBody>
          <a:bodyPr>
            <a:normAutofit fontScale="92500"/>
          </a:bodyPr>
          <a:lstStyle/>
          <a:p>
            <a:r>
              <a:rPr lang="en-US" sz="2600" dirty="0" smtClean="0"/>
              <a:t>Even </a:t>
            </a:r>
            <a:r>
              <a:rPr lang="en-US" sz="2600" dirty="0"/>
              <a:t>our dollar bills contain the words, “In God we trust,” did you know that there is now an effort as quiet as it’s kept to have those words yanked off of the dollar bill? </a:t>
            </a:r>
            <a:endParaRPr lang="en-US" sz="2600" dirty="0" smtClean="0"/>
          </a:p>
          <a:p>
            <a:r>
              <a:rPr lang="en-US" sz="2600" dirty="0" smtClean="0"/>
              <a:t>Did </a:t>
            </a:r>
            <a:r>
              <a:rPr lang="en-US" sz="2600" dirty="0"/>
              <a:t>you know that the devil is in the details when it comes to destroying the old time religion and replacing it with the “New World Order?” </a:t>
            </a:r>
            <a:endParaRPr lang="en-US" sz="2600" dirty="0" smtClean="0"/>
          </a:p>
          <a:p>
            <a:r>
              <a:rPr lang="en-US" sz="2600" dirty="0" smtClean="0"/>
              <a:t>Carnality </a:t>
            </a:r>
            <a:r>
              <a:rPr lang="en-US" sz="2600" dirty="0"/>
              <a:t>has all but taken over our </a:t>
            </a:r>
            <a:r>
              <a:rPr lang="en-US" sz="2600" b="1" dirty="0">
                <a:effectLst>
                  <a:outerShdw blurRad="38100" dist="38100" dir="2700000" algn="tl">
                    <a:srgbClr val="000000">
                      <a:alpha val="43137"/>
                    </a:srgbClr>
                  </a:outerShdw>
                </a:effectLst>
              </a:rPr>
              <a:t>country—we have changed from a Christian nation to a nation with Christians in it, </a:t>
            </a:r>
            <a:r>
              <a:rPr lang="en-US" sz="2600" dirty="0"/>
              <a:t>and it seems as if it were done overnight. And just like Paul, we who are true Christians should say to the church in America today</a:t>
            </a:r>
            <a:r>
              <a:rPr lang="en-US" sz="2600" b="1" dirty="0"/>
              <a:t>, “You are still carnal!”</a:t>
            </a:r>
          </a:p>
          <a:p>
            <a:endParaRPr lang="en-US" dirty="0"/>
          </a:p>
        </p:txBody>
      </p:sp>
    </p:spTree>
    <p:extLst>
      <p:ext uri="{BB962C8B-B14F-4D97-AF65-F5344CB8AC3E}">
        <p14:creationId xmlns:p14="http://schemas.microsoft.com/office/powerpoint/2010/main" val="41960063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effectLst>
                  <a:outerShdw blurRad="38100" dist="38100" dir="2700000" algn="tl">
                    <a:srgbClr val="000000">
                      <a:alpha val="43137"/>
                    </a:srgbClr>
                  </a:outerShdw>
                </a:effectLst>
              </a:rPr>
              <a:t>2. The Diagnoses of the Disease</a:t>
            </a:r>
            <a:r>
              <a:rPr lang="en-US" dirty="0"/>
              <a:t/>
            </a:r>
            <a:br>
              <a:rPr lang="en-US" dirty="0"/>
            </a:br>
            <a:endParaRPr lang="en-US" dirty="0"/>
          </a:p>
        </p:txBody>
      </p:sp>
      <p:sp>
        <p:nvSpPr>
          <p:cNvPr id="3" name="Content Placeholder 2"/>
          <p:cNvSpPr>
            <a:spLocks noGrp="1"/>
          </p:cNvSpPr>
          <p:nvPr>
            <p:ph idx="1"/>
          </p:nvPr>
        </p:nvSpPr>
        <p:spPr>
          <a:xfrm>
            <a:off x="677334" y="1509487"/>
            <a:ext cx="8596668" cy="5210628"/>
          </a:xfrm>
        </p:spPr>
        <p:txBody>
          <a:bodyPr>
            <a:normAutofit lnSpcReduction="10000"/>
          </a:bodyPr>
          <a:lstStyle/>
          <a:p>
            <a:r>
              <a:rPr lang="en-US" sz="2400" b="1" dirty="0">
                <a:effectLst>
                  <a:outerShdw blurRad="38100" dist="38100" dir="2700000" algn="tl">
                    <a:srgbClr val="000000">
                      <a:alpha val="43137"/>
                    </a:srgbClr>
                  </a:outerShdw>
                </a:effectLst>
              </a:rPr>
              <a:t>Paul often used the analogy of the human body when dealing with the body of Christ, which is the church. </a:t>
            </a:r>
            <a:endParaRPr lang="en-US" sz="2400" b="1" dirty="0" smtClean="0">
              <a:effectLst>
                <a:outerShdw blurRad="38100" dist="38100" dir="2700000" algn="tl">
                  <a:srgbClr val="000000">
                    <a:alpha val="43137"/>
                  </a:srgbClr>
                </a:outerShdw>
              </a:effectLst>
            </a:endParaRPr>
          </a:p>
          <a:p>
            <a:r>
              <a:rPr lang="en-US" sz="2400" dirty="0" smtClean="0"/>
              <a:t>Here </a:t>
            </a:r>
            <a:r>
              <a:rPr lang="en-US" sz="2400" dirty="0"/>
              <a:t>in the text he seems to view the carnality within the Corinthian church as a disease of the body. </a:t>
            </a:r>
            <a:endParaRPr lang="en-US" sz="2400" dirty="0" smtClean="0"/>
          </a:p>
          <a:p>
            <a:r>
              <a:rPr lang="en-US" sz="2400" dirty="0" smtClean="0"/>
              <a:t>With </a:t>
            </a:r>
            <a:r>
              <a:rPr lang="en-US" sz="2400" dirty="0"/>
              <a:t>almost every disease there are symptoms or characteristics that can be used to diagnose the problem</a:t>
            </a:r>
            <a:r>
              <a:rPr lang="en-US" sz="2400" dirty="0" smtClean="0"/>
              <a:t>.</a:t>
            </a:r>
          </a:p>
          <a:p>
            <a:r>
              <a:rPr lang="en-US" sz="2400" dirty="0" smtClean="0"/>
              <a:t> </a:t>
            </a:r>
            <a:r>
              <a:rPr lang="en-US" sz="2400" b="1" i="1" dirty="0">
                <a:effectLst>
                  <a:outerShdw blurRad="38100" dist="38100" dir="2700000" algn="tl">
                    <a:srgbClr val="000000">
                      <a:alpha val="43137"/>
                    </a:srgbClr>
                  </a:outerShdw>
                </a:effectLst>
              </a:rPr>
              <a:t>Any church both then and now that has</a:t>
            </a:r>
            <a:r>
              <a:rPr lang="en-US" sz="2400" dirty="0"/>
              <a:t> complaining, faultfinding, murmurs, anger, hostility, impatience, snobbery, gossip, dishonesty, narcissistic and egotistical </a:t>
            </a:r>
            <a:r>
              <a:rPr lang="en-US" sz="2400" dirty="0" smtClean="0"/>
              <a:t>members </a:t>
            </a:r>
            <a:r>
              <a:rPr lang="en-US" sz="2400" dirty="0"/>
              <a:t>who create uproars within the body, members who succumbs to various temptations, talks about the preacher or pastor, judges, sees weakness in others </a:t>
            </a:r>
            <a:r>
              <a:rPr lang="en-US" sz="2400" b="1" u="sng" dirty="0"/>
              <a:t>and not themselves</a:t>
            </a:r>
            <a:r>
              <a:rPr lang="en-US" sz="2400" dirty="0"/>
              <a:t>, prone to use excuse after excuse, easily discouraged, easily offended.</a:t>
            </a:r>
          </a:p>
          <a:p>
            <a:endParaRPr lang="en-US" dirty="0"/>
          </a:p>
        </p:txBody>
      </p:sp>
    </p:spTree>
    <p:extLst>
      <p:ext uri="{BB962C8B-B14F-4D97-AF65-F5344CB8AC3E}">
        <p14:creationId xmlns:p14="http://schemas.microsoft.com/office/powerpoint/2010/main" val="3458825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effectLst>
                  <a:outerShdw blurRad="38100" dist="38100" dir="2700000" algn="tl">
                    <a:srgbClr val="000000">
                      <a:alpha val="43137"/>
                    </a:srgbClr>
                  </a:outerShdw>
                </a:effectLst>
              </a:rPr>
              <a:t>2. The Diagnoses of the Disease</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sz="2400" b="1" dirty="0">
                <a:effectLst>
                  <a:outerShdw blurRad="38100" dist="38100" dir="2700000" algn="tl">
                    <a:srgbClr val="000000">
                      <a:alpha val="43137"/>
                    </a:srgbClr>
                  </a:outerShdw>
                </a:effectLst>
              </a:rPr>
              <a:t>Harsh, has no compassion, loves to argue, never satisfied, disobedient, resentful, deceitful, arrogant, gets upset over almost anything, wickedness, </a:t>
            </a:r>
            <a:r>
              <a:rPr lang="en-US" sz="2400" b="1" dirty="0" smtClean="0">
                <a:effectLst>
                  <a:outerShdw blurRad="38100" dist="38100" dir="2700000" algn="tl">
                    <a:srgbClr val="000000">
                      <a:alpha val="43137"/>
                    </a:srgbClr>
                  </a:outerShdw>
                </a:effectLst>
              </a:rPr>
              <a:t>know </a:t>
            </a:r>
            <a:r>
              <a:rPr lang="en-US" sz="2400" b="1" dirty="0">
                <a:effectLst>
                  <a:outerShdw blurRad="38100" dist="38100" dir="2700000" algn="tl">
                    <a:srgbClr val="000000">
                      <a:alpha val="43137"/>
                    </a:srgbClr>
                  </a:outerShdw>
                </a:effectLst>
              </a:rPr>
              <a:t>it </a:t>
            </a:r>
            <a:r>
              <a:rPr lang="en-US" sz="2400" b="1" dirty="0" smtClean="0">
                <a:effectLst>
                  <a:outerShdw blurRad="38100" dist="38100" dir="2700000" algn="tl">
                    <a:srgbClr val="000000">
                      <a:alpha val="43137"/>
                    </a:srgbClr>
                  </a:outerShdw>
                </a:effectLst>
              </a:rPr>
              <a:t>all attitudes, </a:t>
            </a:r>
            <a:r>
              <a:rPr lang="en-US" sz="2400" b="1" dirty="0">
                <a:effectLst>
                  <a:outerShdw blurRad="38100" dist="38100" dir="2700000" algn="tl">
                    <a:srgbClr val="000000">
                      <a:alpha val="43137"/>
                    </a:srgbClr>
                  </a:outerShdw>
                </a:effectLst>
              </a:rPr>
              <a:t>must dominate, frivolous, suspicious, unpredictable, wants everything, wants others to cater to him or her, and </a:t>
            </a:r>
            <a:r>
              <a:rPr lang="en-US" sz="2800" b="1" dirty="0">
                <a:solidFill>
                  <a:srgbClr val="FF0000"/>
                </a:solidFill>
                <a:effectLst>
                  <a:outerShdw blurRad="38100" dist="38100" dir="2700000" algn="tl">
                    <a:srgbClr val="000000">
                      <a:alpha val="43137"/>
                    </a:srgbClr>
                  </a:outerShdw>
                </a:effectLst>
              </a:rPr>
              <a:t>not to leave this fact out, but it was carnality that placed Jesus Christ on Calvary’s cross</a:t>
            </a:r>
            <a:r>
              <a:rPr lang="en-US" sz="2400" b="1" dirty="0">
                <a:solidFill>
                  <a:srgbClr val="FF0000"/>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5519794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effectLst>
                  <a:outerShdw blurRad="38100" dist="38100" dir="2700000" algn="tl">
                    <a:srgbClr val="000000">
                      <a:alpha val="43137"/>
                    </a:srgbClr>
                  </a:outerShdw>
                </a:effectLst>
              </a:rPr>
              <a:t>2. The Diagnoses of the Disease</a:t>
            </a:r>
            <a:r>
              <a:rPr lang="en-US" dirty="0"/>
              <a:t/>
            </a:r>
            <a:br>
              <a:rPr lang="en-US" dirty="0"/>
            </a:br>
            <a:endParaRPr lang="en-US" dirty="0"/>
          </a:p>
        </p:txBody>
      </p:sp>
      <p:sp>
        <p:nvSpPr>
          <p:cNvPr id="3" name="Content Placeholder 2"/>
          <p:cNvSpPr>
            <a:spLocks noGrp="1"/>
          </p:cNvSpPr>
          <p:nvPr>
            <p:ph idx="1"/>
          </p:nvPr>
        </p:nvSpPr>
        <p:spPr>
          <a:xfrm>
            <a:off x="677334" y="1582057"/>
            <a:ext cx="8596668" cy="4459305"/>
          </a:xfrm>
        </p:spPr>
        <p:txBody>
          <a:bodyPr>
            <a:noAutofit/>
          </a:bodyPr>
          <a:lstStyle/>
          <a:p>
            <a:r>
              <a:rPr lang="en-US" sz="2800" b="1" dirty="0"/>
              <a:t>Carnality is a great hindrance to prayer and for the church to be the church God intended her to be prayer is utterly essential. </a:t>
            </a:r>
            <a:endParaRPr lang="en-US" sz="2800" b="1" dirty="0" smtClean="0"/>
          </a:p>
          <a:p>
            <a:r>
              <a:rPr lang="en-US" sz="2800" b="1" dirty="0" smtClean="0"/>
              <a:t>This </a:t>
            </a:r>
            <a:r>
              <a:rPr lang="en-US" sz="2800" b="1" dirty="0"/>
              <a:t>is why Paul found it of great necessity to address this issue with the church of Corinth</a:t>
            </a:r>
            <a:r>
              <a:rPr lang="en-US" sz="2800" b="1" dirty="0" smtClean="0"/>
              <a:t>.</a:t>
            </a:r>
          </a:p>
          <a:p>
            <a:r>
              <a:rPr lang="en-US" sz="2800" b="1" dirty="0" smtClean="0"/>
              <a:t> </a:t>
            </a:r>
            <a:r>
              <a:rPr lang="en-US" sz="2800" b="1" dirty="0"/>
              <a:t>He says you have disease church! Because, ““You are still carnal!” That’s the diagnoses of the disease—carnality is spreading like cancer within the body. </a:t>
            </a:r>
          </a:p>
        </p:txBody>
      </p:sp>
    </p:spTree>
    <p:extLst>
      <p:ext uri="{BB962C8B-B14F-4D97-AF65-F5344CB8AC3E}">
        <p14:creationId xmlns:p14="http://schemas.microsoft.com/office/powerpoint/2010/main" val="428961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effectLst>
                  <a:outerShdw blurRad="38100" dist="38100" dir="2700000" algn="tl">
                    <a:srgbClr val="000000">
                      <a:alpha val="43137"/>
                    </a:srgbClr>
                  </a:outerShdw>
                </a:effectLst>
              </a:rPr>
              <a:t>2. The Diagnoses of the Disease</a:t>
            </a:r>
            <a:r>
              <a:rPr lang="en-US" dirty="0"/>
              <a:t/>
            </a:r>
            <a:br>
              <a:rPr lang="en-US" dirty="0"/>
            </a:br>
            <a:endParaRPr lang="en-US" dirty="0"/>
          </a:p>
        </p:txBody>
      </p:sp>
      <p:sp>
        <p:nvSpPr>
          <p:cNvPr id="3" name="Content Placeholder 2"/>
          <p:cNvSpPr>
            <a:spLocks noGrp="1"/>
          </p:cNvSpPr>
          <p:nvPr>
            <p:ph idx="1"/>
          </p:nvPr>
        </p:nvSpPr>
        <p:spPr/>
        <p:txBody>
          <a:bodyPr/>
          <a:lstStyle/>
          <a:p>
            <a:r>
              <a:rPr lang="en-US" b="1" i="1" dirty="0"/>
              <a:t>First, there is diagnosis of the problem and a diagnosis is defined as the identification of illness: </a:t>
            </a:r>
            <a:r>
              <a:rPr lang="en-US" dirty="0"/>
              <a:t>the identifying of an illness or disorder in a patient through physical examination, medical tests, or other procedures</a:t>
            </a:r>
            <a:r>
              <a:rPr lang="en-US" dirty="0" smtClean="0"/>
              <a:t>.</a:t>
            </a:r>
            <a:r>
              <a:rPr lang="en-US" dirty="0"/>
              <a:t> </a:t>
            </a:r>
          </a:p>
          <a:p>
            <a:r>
              <a:rPr lang="en-US" b="1" i="1" dirty="0"/>
              <a:t>And then there is the prognosis</a:t>
            </a:r>
            <a:r>
              <a:rPr lang="en-US" dirty="0"/>
              <a:t>, which is a medical term for predicting the likely outcome of one's current standing. </a:t>
            </a:r>
            <a:endParaRPr lang="en-US" dirty="0" smtClean="0"/>
          </a:p>
          <a:p>
            <a:r>
              <a:rPr lang="en-US" b="1" i="1" dirty="0" smtClean="0"/>
              <a:t>Paul </a:t>
            </a:r>
            <a:r>
              <a:rPr lang="en-US" b="1" i="1" dirty="0"/>
              <a:t>gave both the diagnosis and the prognosis </a:t>
            </a:r>
            <a:r>
              <a:rPr lang="en-US" dirty="0"/>
              <a:t>of the Corinthian church; his prognosis was given in the form of a question, </a:t>
            </a:r>
            <a:r>
              <a:rPr lang="en-US" b="1" dirty="0"/>
              <a:t>“Are you not acting like mere humans</a:t>
            </a:r>
            <a:r>
              <a:rPr lang="en-US" b="1" dirty="0" smtClean="0"/>
              <a:t>?”</a:t>
            </a:r>
            <a:r>
              <a:rPr lang="en-US" b="1" dirty="0"/>
              <a:t> </a:t>
            </a:r>
          </a:p>
          <a:p>
            <a:endParaRPr lang="en-US" dirty="0"/>
          </a:p>
        </p:txBody>
      </p:sp>
    </p:spTree>
    <p:extLst>
      <p:ext uri="{BB962C8B-B14F-4D97-AF65-F5344CB8AC3E}">
        <p14:creationId xmlns:p14="http://schemas.microsoft.com/office/powerpoint/2010/main" val="1644033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effectLst>
                  <a:outerShdw blurRad="38100" dist="38100" dir="2700000" algn="tl">
                    <a:srgbClr val="000000">
                      <a:alpha val="43137"/>
                    </a:srgbClr>
                  </a:outerShdw>
                </a:effectLst>
              </a:rPr>
              <a:t>3. The Prognosis of the Disease</a:t>
            </a:r>
            <a:r>
              <a:rPr lang="en-US" dirty="0"/>
              <a:t/>
            </a:r>
            <a:br>
              <a:rPr lang="en-US" dirty="0"/>
            </a:br>
            <a:endParaRPr lang="en-US" dirty="0"/>
          </a:p>
        </p:txBody>
      </p:sp>
      <p:sp>
        <p:nvSpPr>
          <p:cNvPr id="3" name="Content Placeholder 2"/>
          <p:cNvSpPr>
            <a:spLocks noGrp="1"/>
          </p:cNvSpPr>
          <p:nvPr>
            <p:ph idx="1"/>
          </p:nvPr>
        </p:nvSpPr>
        <p:spPr>
          <a:xfrm>
            <a:off x="677334" y="1669143"/>
            <a:ext cx="8596668" cy="4992914"/>
          </a:xfrm>
        </p:spPr>
        <p:txBody>
          <a:bodyPr>
            <a:normAutofit fontScale="92500" lnSpcReduction="20000"/>
          </a:bodyPr>
          <a:lstStyle/>
          <a:p>
            <a:r>
              <a:rPr lang="en-US" sz="2800" b="1" i="1" dirty="0">
                <a:effectLst>
                  <a:outerShdw blurRad="38100" dist="38100" dir="2700000" algn="tl">
                    <a:srgbClr val="000000">
                      <a:alpha val="43137"/>
                    </a:srgbClr>
                  </a:outerShdw>
                </a:effectLst>
              </a:rPr>
              <a:t>Look what Paul wrote in 1 Corinthians 5: 9 – 11, </a:t>
            </a:r>
            <a:r>
              <a:rPr lang="en-US" sz="3200" dirty="0"/>
              <a:t>“9 I wrote you in my letter not to associate with sexually immoral people. 10 In no way did I mean the immoral of this world, or the greedy and swindlers and idolaters, since you would then have to go out of the world. 11 But now I am writing to you not to associate with anyone who calls himself a Christian who is sexually immoral (fornicators, adulterers, homosexuals, etc.), or greedy, or an idolater, or verbally abusive, or a drunkard, or a swindler. Do not even eat with such a person (emphasis mine).</a:t>
            </a:r>
          </a:p>
          <a:p>
            <a:endParaRPr lang="en-US" dirty="0"/>
          </a:p>
        </p:txBody>
      </p:sp>
    </p:spTree>
    <p:extLst>
      <p:ext uri="{BB962C8B-B14F-4D97-AF65-F5344CB8AC3E}">
        <p14:creationId xmlns:p14="http://schemas.microsoft.com/office/powerpoint/2010/main" val="9150132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effectLst>
                  <a:outerShdw blurRad="38100" dist="38100" dir="2700000" algn="tl">
                    <a:srgbClr val="000000">
                      <a:alpha val="43137"/>
                    </a:srgbClr>
                  </a:outerShdw>
                </a:effectLst>
              </a:rPr>
              <a:t>Paul’s prognosis</a:t>
            </a:r>
          </a:p>
        </p:txBody>
      </p:sp>
      <p:sp>
        <p:nvSpPr>
          <p:cNvPr id="3" name="Content Placeholder 2"/>
          <p:cNvSpPr>
            <a:spLocks noGrp="1"/>
          </p:cNvSpPr>
          <p:nvPr>
            <p:ph idx="1"/>
          </p:nvPr>
        </p:nvSpPr>
        <p:spPr/>
        <p:txBody>
          <a:bodyPr>
            <a:normAutofit lnSpcReduction="10000"/>
          </a:bodyPr>
          <a:lstStyle/>
          <a:p>
            <a:r>
              <a:rPr lang="en-US" sz="2800" b="1" dirty="0">
                <a:effectLst>
                  <a:outerShdw blurRad="38100" dist="38100" dir="2700000" algn="tl">
                    <a:srgbClr val="000000">
                      <a:alpha val="43137"/>
                    </a:srgbClr>
                  </a:outerShdw>
                </a:effectLst>
              </a:rPr>
              <a:t>Paul’s prognosis </a:t>
            </a:r>
            <a:r>
              <a:rPr lang="en-US" sz="2800" b="1" dirty="0" smtClean="0">
                <a:effectLst>
                  <a:outerShdw blurRad="38100" dist="38100" dir="2700000" algn="tl">
                    <a:srgbClr val="000000">
                      <a:alpha val="43137"/>
                    </a:srgbClr>
                  </a:outerShdw>
                </a:effectLst>
              </a:rPr>
              <a:t>was </a:t>
            </a:r>
            <a:r>
              <a:rPr lang="en-US" sz="2800" b="1" dirty="0">
                <a:effectLst>
                  <a:outerShdw blurRad="38100" dist="38100" dir="2700000" algn="tl">
                    <a:srgbClr val="000000">
                      <a:alpha val="43137"/>
                    </a:srgbClr>
                  </a:outerShdw>
                </a:effectLst>
              </a:rPr>
              <a:t>that there was shameful sin in the Corinthian church. </a:t>
            </a:r>
            <a:endParaRPr lang="en-US" sz="2800" b="1" dirty="0" smtClean="0">
              <a:effectLst>
                <a:outerShdw blurRad="38100" dist="38100" dir="2700000" algn="tl">
                  <a:srgbClr val="000000">
                    <a:alpha val="43137"/>
                  </a:srgbClr>
                </a:outerShdw>
              </a:effectLst>
            </a:endParaRPr>
          </a:p>
          <a:p>
            <a:r>
              <a:rPr lang="en-US" sz="2800" b="1" dirty="0" smtClean="0">
                <a:effectLst>
                  <a:outerShdw blurRad="38100" dist="38100" dir="2700000" algn="tl">
                    <a:srgbClr val="000000">
                      <a:alpha val="43137"/>
                    </a:srgbClr>
                  </a:outerShdw>
                </a:effectLst>
              </a:rPr>
              <a:t>It </a:t>
            </a:r>
            <a:r>
              <a:rPr lang="en-US" sz="2800" b="1" dirty="0">
                <a:effectLst>
                  <a:outerShdw blurRad="38100" dist="38100" dir="2700000" algn="tl">
                    <a:srgbClr val="000000">
                      <a:alpha val="43137"/>
                    </a:srgbClr>
                  </a:outerShdw>
                </a:effectLst>
              </a:rPr>
              <a:t>is way too often; a church overlooks the sin and sinful lifestyle of a man because he is a leader in the community, government, or business. </a:t>
            </a:r>
            <a:endParaRPr lang="en-US" sz="2800" b="1" dirty="0" smtClean="0">
              <a:effectLst>
                <a:outerShdw blurRad="38100" dist="38100" dir="2700000" algn="tl">
                  <a:srgbClr val="000000">
                    <a:alpha val="43137"/>
                  </a:srgbClr>
                </a:outerShdw>
              </a:effectLst>
            </a:endParaRPr>
          </a:p>
          <a:p>
            <a:r>
              <a:rPr lang="en-US" sz="2800" b="1" dirty="0" smtClean="0">
                <a:effectLst>
                  <a:outerShdw blurRad="38100" dist="38100" dir="2700000" algn="tl">
                    <a:srgbClr val="000000">
                      <a:alpha val="43137"/>
                    </a:srgbClr>
                  </a:outerShdw>
                </a:effectLst>
              </a:rPr>
              <a:t>In </a:t>
            </a:r>
            <a:r>
              <a:rPr lang="en-US" sz="2800" b="1" dirty="0">
                <a:effectLst>
                  <a:outerShdw blurRad="38100" dist="38100" dir="2700000" algn="tl">
                    <a:srgbClr val="000000">
                      <a:alpha val="43137"/>
                    </a:srgbClr>
                  </a:outerShdw>
                </a:effectLst>
              </a:rPr>
              <a:t>fact, some churches today glory over the idea that </a:t>
            </a:r>
            <a:r>
              <a:rPr lang="en-US" sz="2800" b="1" dirty="0" smtClean="0">
                <a:effectLst>
                  <a:outerShdw blurRad="38100" dist="38100" dir="2700000" algn="tl">
                    <a:srgbClr val="000000">
                      <a:alpha val="43137"/>
                    </a:srgbClr>
                  </a:outerShdw>
                </a:effectLst>
              </a:rPr>
              <a:t>such a man or woman is </a:t>
            </a:r>
            <a:r>
              <a:rPr lang="en-US" sz="2800" b="1" dirty="0">
                <a:effectLst>
                  <a:outerShdw blurRad="38100" dist="38100" dir="2700000" algn="tl">
                    <a:srgbClr val="000000">
                      <a:alpha val="43137"/>
                    </a:srgbClr>
                  </a:outerShdw>
                </a:effectLst>
              </a:rPr>
              <a:t>actually member of the church body. </a:t>
            </a:r>
          </a:p>
        </p:txBody>
      </p:sp>
    </p:spTree>
    <p:extLst>
      <p:ext uri="{BB962C8B-B14F-4D97-AF65-F5344CB8AC3E}">
        <p14:creationId xmlns:p14="http://schemas.microsoft.com/office/powerpoint/2010/main" val="446724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effectLst>
                  <a:outerShdw blurRad="38100" dist="38100" dir="2700000" algn="tl">
                    <a:srgbClr val="000000">
                      <a:alpha val="43137"/>
                    </a:srgbClr>
                  </a:outerShdw>
                </a:effectLst>
              </a:rPr>
              <a:t>Paul’s prognosis</a:t>
            </a:r>
            <a:endParaRPr lang="en-US" dirty="0"/>
          </a:p>
        </p:txBody>
      </p:sp>
      <p:sp>
        <p:nvSpPr>
          <p:cNvPr id="3" name="Content Placeholder 2"/>
          <p:cNvSpPr>
            <a:spLocks noGrp="1"/>
          </p:cNvSpPr>
          <p:nvPr>
            <p:ph idx="1"/>
          </p:nvPr>
        </p:nvSpPr>
        <p:spPr>
          <a:xfrm>
            <a:off x="677334" y="1640115"/>
            <a:ext cx="8596668" cy="4401248"/>
          </a:xfrm>
        </p:spPr>
        <p:txBody>
          <a:bodyPr>
            <a:noAutofit/>
          </a:bodyPr>
          <a:lstStyle/>
          <a:p>
            <a:r>
              <a:rPr lang="en-US" sz="2800" b="1" i="1" dirty="0"/>
              <a:t>Totally ignoring that Scripture says, “Brothers, these things ought not be</a:t>
            </a:r>
            <a:r>
              <a:rPr lang="en-US" sz="2800" b="1" i="1" dirty="0" smtClean="0"/>
              <a:t>.”</a:t>
            </a:r>
          </a:p>
          <a:p>
            <a:r>
              <a:rPr lang="en-US" sz="2800" b="1" i="1" dirty="0" smtClean="0"/>
              <a:t> </a:t>
            </a:r>
            <a:r>
              <a:rPr lang="en-US" sz="2800" b="1" i="1" dirty="0"/>
              <a:t>What Paul is saying to the Corinthian church and (a few of us today) is we must wake up and learn something. </a:t>
            </a:r>
            <a:endParaRPr lang="en-US" sz="2800" b="1" i="1" dirty="0" smtClean="0"/>
          </a:p>
          <a:p>
            <a:r>
              <a:rPr lang="en-US" sz="2800" b="1" i="1" dirty="0" smtClean="0"/>
              <a:t>Stop </a:t>
            </a:r>
            <a:r>
              <a:rPr lang="en-US" sz="2800" b="1" i="1" dirty="0"/>
              <a:t>judging by the outward appearances, because outward appearances are often misleading. They can look healthy on the outside but there may something dangerously wrong going inside.</a:t>
            </a:r>
          </a:p>
        </p:txBody>
      </p:sp>
    </p:spTree>
    <p:extLst>
      <p:ext uri="{BB962C8B-B14F-4D97-AF65-F5344CB8AC3E}">
        <p14:creationId xmlns:p14="http://schemas.microsoft.com/office/powerpoint/2010/main" val="15593068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effectLst>
                  <a:outerShdw blurRad="38100" dist="38100" dir="2700000" algn="tl">
                    <a:srgbClr val="000000">
                      <a:alpha val="43137"/>
                    </a:srgbClr>
                  </a:outerShdw>
                </a:effectLst>
              </a:rPr>
              <a:t>Paul’s prognosis</a:t>
            </a:r>
            <a:endParaRPr lang="en-US" dirty="0"/>
          </a:p>
        </p:txBody>
      </p:sp>
      <p:sp>
        <p:nvSpPr>
          <p:cNvPr id="3" name="Content Placeholder 2"/>
          <p:cNvSpPr>
            <a:spLocks noGrp="1"/>
          </p:cNvSpPr>
          <p:nvPr>
            <p:ph idx="1"/>
          </p:nvPr>
        </p:nvSpPr>
        <p:spPr/>
        <p:txBody>
          <a:bodyPr/>
          <a:lstStyle/>
          <a:p>
            <a:r>
              <a:rPr lang="en-US" sz="2800" b="1" dirty="0"/>
              <a:t>Doctors use highly technical equipment to look on the inside our bodies because it impossible for him or her see anything from the outside if the disease had not reached the surface of our flesh.</a:t>
            </a:r>
          </a:p>
          <a:p>
            <a:endParaRPr lang="en-US" dirty="0"/>
          </a:p>
        </p:txBody>
      </p:sp>
    </p:spTree>
    <p:extLst>
      <p:ext uri="{BB962C8B-B14F-4D97-AF65-F5344CB8AC3E}">
        <p14:creationId xmlns:p14="http://schemas.microsoft.com/office/powerpoint/2010/main" val="1778609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effectLst>
                  <a:outerShdw blurRad="38100" dist="38100" dir="2700000" algn="tl">
                    <a:srgbClr val="000000">
                      <a:alpha val="43137"/>
                    </a:srgbClr>
                  </a:outerShdw>
                </a:effectLst>
              </a:rPr>
              <a:t>1 Corinthians 3:3Amplified Bible (AMP)</a:t>
            </a:r>
            <a:br>
              <a:rPr lang="en-US" b="1" i="1" dirty="0">
                <a:effectLst>
                  <a:outerShdw blurRad="38100" dist="38100" dir="2700000" algn="tl">
                    <a:srgbClr val="000000">
                      <a:alpha val="43137"/>
                    </a:srgbClr>
                  </a:outerShdw>
                </a:effectLst>
              </a:rPr>
            </a:b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77334" y="1712687"/>
            <a:ext cx="8596668" cy="4328676"/>
          </a:xfrm>
        </p:spPr>
        <p:txBody>
          <a:bodyPr/>
          <a:lstStyle/>
          <a:p>
            <a:r>
              <a:rPr lang="en-US" sz="3200" baseline="30000" dirty="0" smtClean="0"/>
              <a:t>3</a:t>
            </a:r>
            <a:r>
              <a:rPr lang="en-US" sz="3200" baseline="30000" dirty="0"/>
              <a:t> </a:t>
            </a:r>
            <a:r>
              <a:rPr lang="en-US" sz="3200" dirty="0"/>
              <a:t>You are still </a:t>
            </a:r>
            <a:r>
              <a:rPr lang="en-US" sz="3200" dirty="0" smtClean="0"/>
              <a:t>worldly </a:t>
            </a:r>
            <a:r>
              <a:rPr lang="en-US" sz="3200" dirty="0"/>
              <a:t>[controlled by ordinary impulses, the sinful capacity]. For as long as there is jealousy and strife </a:t>
            </a:r>
            <a:r>
              <a:rPr lang="en-US" sz="3200" i="1" dirty="0"/>
              <a:t>and</a:t>
            </a:r>
            <a:r>
              <a:rPr lang="en-US" sz="3200" dirty="0"/>
              <a:t> discord among you, are you not </a:t>
            </a:r>
            <a:r>
              <a:rPr lang="en-US" sz="3200" dirty="0" smtClean="0"/>
              <a:t>unspiritual</a:t>
            </a:r>
            <a:r>
              <a:rPr lang="en-US" sz="3200" dirty="0"/>
              <a:t>, and are you not walking like ordinary men [unchanged by faith]? </a:t>
            </a:r>
          </a:p>
          <a:p>
            <a:endParaRPr lang="en-US" dirty="0"/>
          </a:p>
        </p:txBody>
      </p:sp>
    </p:spTree>
    <p:extLst>
      <p:ext uri="{BB962C8B-B14F-4D97-AF65-F5344CB8AC3E}">
        <p14:creationId xmlns:p14="http://schemas.microsoft.com/office/powerpoint/2010/main" val="12157527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Just like the human body,</a:t>
            </a:r>
            <a:endParaRPr lang="en-US" i="1" dirty="0"/>
          </a:p>
        </p:txBody>
      </p:sp>
      <p:sp>
        <p:nvSpPr>
          <p:cNvPr id="3" name="Content Placeholder 2"/>
          <p:cNvSpPr>
            <a:spLocks noGrp="1"/>
          </p:cNvSpPr>
          <p:nvPr>
            <p:ph idx="1"/>
          </p:nvPr>
        </p:nvSpPr>
        <p:spPr>
          <a:xfrm>
            <a:off x="677334" y="1553029"/>
            <a:ext cx="8596668" cy="5021942"/>
          </a:xfrm>
        </p:spPr>
        <p:txBody>
          <a:bodyPr>
            <a:normAutofit fontScale="92500" lnSpcReduction="20000"/>
          </a:bodyPr>
          <a:lstStyle/>
          <a:p>
            <a:r>
              <a:rPr lang="en-US" sz="2600" b="1" dirty="0" smtClean="0">
                <a:effectLst>
                  <a:outerShdw blurRad="38100" dist="38100" dir="2700000" algn="tl">
                    <a:srgbClr val="000000">
                      <a:alpha val="43137"/>
                    </a:srgbClr>
                  </a:outerShdw>
                </a:effectLst>
              </a:rPr>
              <a:t>Churches </a:t>
            </a:r>
            <a:r>
              <a:rPr lang="en-US" sz="2600" b="1" dirty="0">
                <a:effectLst>
                  <a:outerShdw blurRad="38100" dist="38100" dir="2700000" algn="tl">
                    <a:srgbClr val="000000">
                      <a:alpha val="43137"/>
                    </a:srgbClr>
                  </a:outerShdw>
                </a:effectLst>
              </a:rPr>
              <a:t>become diseased as well and it may not be very noticeable from the outside. And as a result the church must undergo some surgery or some special attention to relieve itself of this disease. </a:t>
            </a:r>
            <a:endParaRPr lang="en-US" sz="2600" b="1" dirty="0" smtClean="0">
              <a:effectLst>
                <a:outerShdw blurRad="38100" dist="38100" dir="2700000" algn="tl">
                  <a:srgbClr val="000000">
                    <a:alpha val="43137"/>
                  </a:srgbClr>
                </a:outerShdw>
              </a:effectLst>
            </a:endParaRPr>
          </a:p>
          <a:p>
            <a:r>
              <a:rPr lang="en-US" sz="2600" b="1" dirty="0" smtClean="0">
                <a:effectLst>
                  <a:outerShdw blurRad="38100" dist="38100" dir="2700000" algn="tl">
                    <a:srgbClr val="000000">
                      <a:alpha val="43137"/>
                    </a:srgbClr>
                  </a:outerShdw>
                </a:effectLst>
              </a:rPr>
              <a:t>For </a:t>
            </a:r>
            <a:r>
              <a:rPr lang="en-US" sz="2600" b="1" dirty="0">
                <a:effectLst>
                  <a:outerShdw blurRad="38100" dist="38100" dir="2700000" algn="tl">
                    <a:srgbClr val="000000">
                      <a:alpha val="43137"/>
                    </a:srgbClr>
                  </a:outerShdw>
                </a:effectLst>
              </a:rPr>
              <a:t>example, the church needs to be vaccinated with the Word of God and the Holy Spirit. </a:t>
            </a:r>
            <a:endParaRPr lang="en-US" sz="2600" b="1" dirty="0" smtClean="0">
              <a:effectLst>
                <a:outerShdw blurRad="38100" dist="38100" dir="2700000" algn="tl">
                  <a:srgbClr val="000000">
                    <a:alpha val="43137"/>
                  </a:srgbClr>
                </a:outerShdw>
              </a:effectLst>
            </a:endParaRPr>
          </a:p>
          <a:p>
            <a:r>
              <a:rPr lang="en-US" sz="2600" b="1" dirty="0" smtClean="0">
                <a:effectLst>
                  <a:outerShdw blurRad="38100" dist="38100" dir="2700000" algn="tl">
                    <a:srgbClr val="000000">
                      <a:alpha val="43137"/>
                    </a:srgbClr>
                  </a:outerShdw>
                </a:effectLst>
              </a:rPr>
              <a:t>First </a:t>
            </a:r>
            <a:r>
              <a:rPr lang="en-US" sz="2600" b="1" dirty="0">
                <a:effectLst>
                  <a:outerShdw blurRad="38100" dist="38100" dir="2700000" algn="tl">
                    <a:srgbClr val="000000">
                      <a:alpha val="43137"/>
                    </a:srgbClr>
                  </a:outerShdw>
                </a:effectLst>
              </a:rPr>
              <a:t>thing each and every Christian must fully realize is that the Holy Bible is truly the inspired and infallible Word of God. </a:t>
            </a:r>
            <a:endParaRPr lang="en-US" sz="2600" b="1" dirty="0" smtClean="0">
              <a:effectLst>
                <a:outerShdw blurRad="38100" dist="38100" dir="2700000" algn="tl">
                  <a:srgbClr val="000000">
                    <a:alpha val="43137"/>
                  </a:srgbClr>
                </a:outerShdw>
              </a:effectLst>
            </a:endParaRPr>
          </a:p>
          <a:p>
            <a:r>
              <a:rPr lang="en-US" sz="2600" b="1" dirty="0" smtClean="0">
                <a:effectLst>
                  <a:outerShdw blurRad="38100" dist="38100" dir="2700000" algn="tl">
                    <a:srgbClr val="000000">
                      <a:alpha val="43137"/>
                    </a:srgbClr>
                  </a:outerShdw>
                </a:effectLst>
              </a:rPr>
              <a:t>I’ve </a:t>
            </a:r>
            <a:r>
              <a:rPr lang="en-US" sz="2600" b="1" dirty="0">
                <a:effectLst>
                  <a:outerShdw blurRad="38100" dist="38100" dir="2700000" algn="tl">
                    <a:srgbClr val="000000">
                      <a:alpha val="43137"/>
                    </a:srgbClr>
                  </a:outerShdw>
                </a:effectLst>
              </a:rPr>
              <a:t>noticed more and more today that Christians are starting to question the validity and authenticity of the Bible. </a:t>
            </a:r>
            <a:endParaRPr lang="en-US" sz="2600" b="1" dirty="0" smtClean="0">
              <a:effectLst>
                <a:outerShdw blurRad="38100" dist="38100" dir="2700000" algn="tl">
                  <a:srgbClr val="000000">
                    <a:alpha val="43137"/>
                  </a:srgbClr>
                </a:outerShdw>
              </a:effectLst>
            </a:endParaRPr>
          </a:p>
          <a:p>
            <a:r>
              <a:rPr lang="en-US" sz="2600" b="1" dirty="0" smtClean="0">
                <a:effectLst>
                  <a:outerShdw blurRad="38100" dist="38100" dir="2700000" algn="tl">
                    <a:srgbClr val="000000">
                      <a:alpha val="43137"/>
                    </a:srgbClr>
                  </a:outerShdw>
                </a:effectLst>
              </a:rPr>
              <a:t>I’ve </a:t>
            </a:r>
            <a:r>
              <a:rPr lang="en-US" sz="2600" b="1" dirty="0">
                <a:effectLst>
                  <a:outerShdw blurRad="38100" dist="38100" dir="2700000" algn="tl">
                    <a:srgbClr val="000000">
                      <a:alpha val="43137"/>
                    </a:srgbClr>
                  </a:outerShdw>
                </a:effectLst>
              </a:rPr>
              <a:t>noticed today here in America, Christians appear to act more and more like the ancient church of Corinth.</a:t>
            </a:r>
          </a:p>
          <a:p>
            <a:endParaRPr lang="en-US" dirty="0"/>
          </a:p>
        </p:txBody>
      </p:sp>
    </p:spTree>
    <p:extLst>
      <p:ext uri="{BB962C8B-B14F-4D97-AF65-F5344CB8AC3E}">
        <p14:creationId xmlns:p14="http://schemas.microsoft.com/office/powerpoint/2010/main" val="1518090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Just like the human body,</a:t>
            </a:r>
            <a:endParaRPr lang="en-US" dirty="0"/>
          </a:p>
        </p:txBody>
      </p:sp>
      <p:sp>
        <p:nvSpPr>
          <p:cNvPr id="3" name="Content Placeholder 2"/>
          <p:cNvSpPr>
            <a:spLocks noGrp="1"/>
          </p:cNvSpPr>
          <p:nvPr>
            <p:ph idx="1"/>
          </p:nvPr>
        </p:nvSpPr>
        <p:spPr>
          <a:xfrm>
            <a:off x="677334" y="1640115"/>
            <a:ext cx="8596668" cy="4731656"/>
          </a:xfrm>
        </p:spPr>
        <p:txBody>
          <a:bodyPr>
            <a:noAutofit/>
          </a:bodyPr>
          <a:lstStyle/>
          <a:p>
            <a:r>
              <a:rPr lang="en-US" sz="2400" dirty="0"/>
              <a:t>Paul rebuked the Corinthians because </a:t>
            </a:r>
            <a:r>
              <a:rPr lang="en-US" sz="2400" u="sng" dirty="0"/>
              <a:t>there was divisions and quarrels in the church</a:t>
            </a:r>
            <a:r>
              <a:rPr lang="en-US" sz="2400" dirty="0"/>
              <a:t>. </a:t>
            </a:r>
            <a:endParaRPr lang="en-US" sz="2400" dirty="0" smtClean="0"/>
          </a:p>
          <a:p>
            <a:r>
              <a:rPr lang="en-US" sz="2400" dirty="0" smtClean="0"/>
              <a:t>This </a:t>
            </a:r>
            <a:r>
              <a:rPr lang="en-US" sz="2400" dirty="0"/>
              <a:t>was a direct result of a religious snobbery associated by cliques that produced pride and conflict. </a:t>
            </a:r>
            <a:endParaRPr lang="en-US" sz="2400" dirty="0" smtClean="0"/>
          </a:p>
          <a:p>
            <a:r>
              <a:rPr lang="en-US" sz="2400" dirty="0" smtClean="0"/>
              <a:t>This </a:t>
            </a:r>
            <a:r>
              <a:rPr lang="en-US" sz="2400" dirty="0"/>
              <a:t>same type of reprimand is needed today in our churches all across America. </a:t>
            </a:r>
            <a:endParaRPr lang="en-US" sz="2400" dirty="0" smtClean="0"/>
          </a:p>
          <a:p>
            <a:r>
              <a:rPr lang="en-US" sz="2400" dirty="0" smtClean="0"/>
              <a:t>We </a:t>
            </a:r>
            <a:r>
              <a:rPr lang="en-US" sz="2400" dirty="0"/>
              <a:t>need a vaccination today by the Word of God and by the Holy Spirit. </a:t>
            </a:r>
            <a:endParaRPr lang="en-US" sz="2400" dirty="0" smtClean="0"/>
          </a:p>
          <a:p>
            <a:r>
              <a:rPr lang="en-US" sz="2400" dirty="0" smtClean="0"/>
              <a:t>It </a:t>
            </a:r>
            <a:r>
              <a:rPr lang="en-US" sz="2400" dirty="0"/>
              <a:t>has indeed gotten so bad until we also need amputation because the hindrances have become gangrene and infected.</a:t>
            </a:r>
          </a:p>
        </p:txBody>
      </p:sp>
    </p:spTree>
    <p:extLst>
      <p:ext uri="{BB962C8B-B14F-4D97-AF65-F5344CB8AC3E}">
        <p14:creationId xmlns:p14="http://schemas.microsoft.com/office/powerpoint/2010/main" val="324189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Risk?</a:t>
            </a:r>
            <a:endParaRPr lang="en-US" dirty="0"/>
          </a:p>
        </p:txBody>
      </p:sp>
      <p:sp>
        <p:nvSpPr>
          <p:cNvPr id="3" name="Content Placeholder 2"/>
          <p:cNvSpPr>
            <a:spLocks noGrp="1"/>
          </p:cNvSpPr>
          <p:nvPr>
            <p:ph idx="1"/>
          </p:nvPr>
        </p:nvSpPr>
        <p:spPr>
          <a:xfrm>
            <a:off x="677334" y="1494971"/>
            <a:ext cx="8596668" cy="5138058"/>
          </a:xfrm>
        </p:spPr>
        <p:txBody>
          <a:bodyPr>
            <a:normAutofit fontScale="92500"/>
          </a:bodyPr>
          <a:lstStyle/>
          <a:p>
            <a:r>
              <a:rPr lang="en-US" sz="2400" dirty="0"/>
              <a:t>We do not run the risk of being terminated </a:t>
            </a:r>
            <a:r>
              <a:rPr lang="en-US" sz="2400" dirty="0" smtClean="0"/>
              <a:t>entirely Jesus said: </a:t>
            </a:r>
            <a:r>
              <a:rPr lang="en-US" sz="2400" dirty="0"/>
              <a:t>“</a:t>
            </a:r>
            <a:r>
              <a:rPr lang="en-US" sz="2400" b="1" u="sng" dirty="0">
                <a:effectLst>
                  <a:outerShdw blurRad="38100" dist="38100" dir="2700000" algn="tl">
                    <a:srgbClr val="000000">
                      <a:alpha val="43137"/>
                    </a:srgbClr>
                  </a:outerShdw>
                </a:effectLst>
              </a:rPr>
              <a:t>Consider how far you have fallen</a:t>
            </a:r>
            <a:r>
              <a:rPr lang="en-US" sz="2400" b="1" dirty="0">
                <a:effectLst>
                  <a:outerShdw blurRad="38100" dist="38100" dir="2700000" algn="tl">
                    <a:srgbClr val="000000">
                      <a:alpha val="43137"/>
                    </a:srgbClr>
                  </a:outerShdw>
                </a:effectLst>
              </a:rPr>
              <a:t>! </a:t>
            </a:r>
            <a:endParaRPr lang="en-US" sz="2400" b="1" dirty="0" smtClean="0">
              <a:effectLst>
                <a:outerShdw blurRad="38100" dist="38100" dir="2700000" algn="tl">
                  <a:srgbClr val="000000">
                    <a:alpha val="43137"/>
                  </a:srgbClr>
                </a:outerShdw>
              </a:effectLst>
            </a:endParaRPr>
          </a:p>
          <a:p>
            <a:r>
              <a:rPr lang="en-US" sz="2400" b="1" u="sng" dirty="0" smtClean="0">
                <a:effectLst>
                  <a:outerShdw blurRad="38100" dist="38100" dir="2700000" algn="tl">
                    <a:srgbClr val="000000">
                      <a:alpha val="43137"/>
                    </a:srgbClr>
                  </a:outerShdw>
                </a:effectLst>
              </a:rPr>
              <a:t>Repent </a:t>
            </a:r>
            <a:r>
              <a:rPr lang="en-US" sz="2400" b="1" u="sng" dirty="0">
                <a:effectLst>
                  <a:outerShdw blurRad="38100" dist="38100" dir="2700000" algn="tl">
                    <a:srgbClr val="000000">
                      <a:alpha val="43137"/>
                    </a:srgbClr>
                  </a:outerShdw>
                </a:effectLst>
              </a:rPr>
              <a:t>and do the things you did at first</a:t>
            </a:r>
            <a:r>
              <a:rPr lang="en-US" sz="2400" dirty="0"/>
              <a:t>. </a:t>
            </a:r>
            <a:endParaRPr lang="en-US" sz="2400" dirty="0" smtClean="0"/>
          </a:p>
          <a:p>
            <a:r>
              <a:rPr lang="en-US" sz="2400" b="1" dirty="0" smtClean="0">
                <a:effectLst>
                  <a:outerShdw blurRad="38100" dist="38100" dir="2700000" algn="tl">
                    <a:srgbClr val="000000">
                      <a:alpha val="43137"/>
                    </a:srgbClr>
                  </a:outerShdw>
                </a:effectLst>
              </a:rPr>
              <a:t>If </a:t>
            </a:r>
            <a:r>
              <a:rPr lang="en-US" sz="2400" b="1" dirty="0">
                <a:effectLst>
                  <a:outerShdw blurRad="38100" dist="38100" dir="2700000" algn="tl">
                    <a:srgbClr val="000000">
                      <a:alpha val="43137"/>
                    </a:srgbClr>
                  </a:outerShdw>
                </a:effectLst>
              </a:rPr>
              <a:t>you do not repent</a:t>
            </a:r>
            <a:r>
              <a:rPr lang="en-US" sz="2400" b="1" dirty="0" smtClean="0">
                <a:effectLst>
                  <a:outerShdw blurRad="38100" dist="38100" dir="2700000" algn="tl">
                    <a:srgbClr val="000000">
                      <a:alpha val="43137"/>
                    </a:srgbClr>
                  </a:outerShdw>
                </a:effectLst>
              </a:rPr>
              <a:t>,”</a:t>
            </a:r>
            <a:r>
              <a:rPr lang="en-US" sz="2400" dirty="0" smtClean="0"/>
              <a:t> </a:t>
            </a:r>
            <a:r>
              <a:rPr lang="en-US" sz="2400" dirty="0"/>
              <a:t>–Revelation 2: 5, </a:t>
            </a:r>
            <a:r>
              <a:rPr lang="en-US" sz="2400" b="1" u="sng" dirty="0">
                <a:effectLst>
                  <a:outerShdw blurRad="38100" dist="38100" dir="2700000" algn="tl">
                    <a:srgbClr val="000000">
                      <a:alpha val="43137"/>
                    </a:srgbClr>
                  </a:outerShdw>
                </a:effectLst>
              </a:rPr>
              <a:t>I will come to you and remove your lampstand from its place</a:t>
            </a:r>
            <a:endParaRPr lang="en-US" sz="2400" dirty="0" smtClean="0"/>
          </a:p>
          <a:p>
            <a:r>
              <a:rPr lang="en-US" sz="2400" b="1" u="sng" dirty="0" smtClean="0">
                <a:effectLst>
                  <a:outerShdw blurRad="38100" dist="38100" dir="2700000" algn="tl">
                    <a:srgbClr val="000000">
                      <a:alpha val="43137"/>
                    </a:srgbClr>
                  </a:outerShdw>
                </a:effectLst>
              </a:rPr>
              <a:t>When people go astray</a:t>
            </a:r>
            <a:r>
              <a:rPr lang="en-US" sz="2400" b="1" dirty="0" smtClean="0"/>
              <a:t>—</a:t>
            </a:r>
            <a:r>
              <a:rPr lang="en-US" sz="2400" dirty="0" smtClean="0"/>
              <a:t>You </a:t>
            </a:r>
            <a:r>
              <a:rPr lang="en-US" sz="2400" dirty="0"/>
              <a:t>can go astray even while actively attending church due to living in carnality, the Lord says return unto Him, examine yourself and consider how you have fallen away, think about your first love—the love that you have left and come back (emphasis mine). However, if not, there will ultimately be a termination. </a:t>
            </a:r>
            <a:endParaRPr lang="en-US" sz="2400" dirty="0" smtClean="0"/>
          </a:p>
          <a:p>
            <a:r>
              <a:rPr lang="en-US" sz="2400" b="1" dirty="0" smtClean="0">
                <a:effectLst>
                  <a:outerShdw blurRad="38100" dist="38100" dir="2700000" algn="tl">
                    <a:srgbClr val="000000">
                      <a:alpha val="43137"/>
                    </a:srgbClr>
                  </a:outerShdw>
                </a:effectLst>
              </a:rPr>
              <a:t>What </a:t>
            </a:r>
            <a:r>
              <a:rPr lang="en-US" sz="2400" b="1" dirty="0">
                <a:effectLst>
                  <a:outerShdw blurRad="38100" dist="38100" dir="2700000" algn="tl">
                    <a:srgbClr val="000000">
                      <a:alpha val="43137"/>
                    </a:srgbClr>
                  </a:outerShdw>
                </a:effectLst>
              </a:rPr>
              <a:t>does “…remove your lampstand…” mean? It means that Christ will remove the church from being a true church</a:t>
            </a:r>
            <a:r>
              <a:rPr lang="en-US" sz="2400" dirty="0">
                <a:effectLst>
                  <a:outerShdw blurRad="38100" dist="38100" dir="2700000" algn="tl">
                    <a:srgbClr val="000000">
                      <a:alpha val="43137"/>
                    </a:srgbClr>
                  </a:outerShdw>
                </a:effectLst>
              </a:rPr>
              <a:t>.</a:t>
            </a:r>
          </a:p>
          <a:p>
            <a:endParaRPr lang="en-US" dirty="0"/>
          </a:p>
        </p:txBody>
      </p:sp>
    </p:spTree>
    <p:extLst>
      <p:ext uri="{BB962C8B-B14F-4D97-AF65-F5344CB8AC3E}">
        <p14:creationId xmlns:p14="http://schemas.microsoft.com/office/powerpoint/2010/main" val="260802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closing</a:t>
            </a:r>
            <a:endParaRPr lang="en-US" dirty="0"/>
          </a:p>
        </p:txBody>
      </p:sp>
      <p:sp>
        <p:nvSpPr>
          <p:cNvPr id="3" name="Content Placeholder 2"/>
          <p:cNvSpPr>
            <a:spLocks noGrp="1"/>
          </p:cNvSpPr>
          <p:nvPr>
            <p:ph idx="1"/>
          </p:nvPr>
        </p:nvSpPr>
        <p:spPr>
          <a:xfrm>
            <a:off x="677334" y="1930400"/>
            <a:ext cx="8596668" cy="4673599"/>
          </a:xfrm>
        </p:spPr>
        <p:txBody>
          <a:bodyPr>
            <a:normAutofit fontScale="92500" lnSpcReduction="10000"/>
          </a:bodyPr>
          <a:lstStyle/>
          <a:p>
            <a:r>
              <a:rPr lang="en-US" sz="2600" b="1" dirty="0">
                <a:effectLst>
                  <a:outerShdw blurRad="38100" dist="38100" dir="2700000" algn="tl">
                    <a:srgbClr val="000000">
                      <a:alpha val="43137"/>
                    </a:srgbClr>
                  </a:outerShdw>
                </a:effectLst>
              </a:rPr>
              <a:t>The church </a:t>
            </a:r>
            <a:r>
              <a:rPr lang="en-US" sz="2600" b="1" dirty="0" smtClean="0">
                <a:effectLst>
                  <a:outerShdw blurRad="38100" dist="38100" dir="2700000" algn="tl">
                    <a:srgbClr val="000000">
                      <a:alpha val="43137"/>
                    </a:srgbClr>
                  </a:outerShdw>
                </a:effectLst>
              </a:rPr>
              <a:t>can </a:t>
            </a:r>
            <a:r>
              <a:rPr lang="en-US" sz="2600" b="1" dirty="0">
                <a:effectLst>
                  <a:outerShdw blurRad="38100" dist="38100" dir="2700000" algn="tl">
                    <a:srgbClr val="000000">
                      <a:alpha val="43137"/>
                    </a:srgbClr>
                  </a:outerShdw>
                </a:effectLst>
              </a:rPr>
              <a:t>be removed from being a true representative of Christ upon earth. </a:t>
            </a:r>
            <a:endParaRPr lang="en-US" sz="2600" b="1" dirty="0" smtClean="0">
              <a:effectLst>
                <a:outerShdw blurRad="38100" dist="38100" dir="2700000" algn="tl">
                  <a:srgbClr val="000000">
                    <a:alpha val="43137"/>
                  </a:srgbClr>
                </a:outerShdw>
              </a:effectLst>
            </a:endParaRPr>
          </a:p>
          <a:p>
            <a:r>
              <a:rPr lang="en-US" sz="2600" b="1" dirty="0" smtClean="0">
                <a:effectLst>
                  <a:outerShdw blurRad="38100" dist="38100" dir="2700000" algn="tl">
                    <a:srgbClr val="000000">
                      <a:alpha val="43137"/>
                    </a:srgbClr>
                  </a:outerShdw>
                </a:effectLst>
              </a:rPr>
              <a:t>The </a:t>
            </a:r>
            <a:r>
              <a:rPr lang="en-US" sz="2600" b="1" dirty="0">
                <a:effectLst>
                  <a:outerShdw blurRad="38100" dist="38100" dir="2700000" algn="tl">
                    <a:srgbClr val="000000">
                      <a:alpha val="43137"/>
                    </a:srgbClr>
                  </a:outerShdw>
                </a:effectLst>
              </a:rPr>
              <a:t>church will be removed from being a church of God’s true kingdom, and from being in touch and in union with God. </a:t>
            </a:r>
            <a:endParaRPr lang="en-US" sz="2600" b="1" dirty="0" smtClean="0">
              <a:effectLst>
                <a:outerShdw blurRad="38100" dist="38100" dir="2700000" algn="tl">
                  <a:srgbClr val="000000">
                    <a:alpha val="43137"/>
                  </a:srgbClr>
                </a:outerShdw>
              </a:effectLst>
            </a:endParaRPr>
          </a:p>
          <a:p>
            <a:r>
              <a:rPr lang="en-US" sz="2600" b="1" dirty="0" smtClean="0">
                <a:effectLst>
                  <a:outerShdw blurRad="38100" dist="38100" dir="2700000" algn="tl">
                    <a:srgbClr val="000000">
                      <a:alpha val="43137"/>
                    </a:srgbClr>
                  </a:outerShdw>
                </a:effectLst>
              </a:rPr>
              <a:t>It </a:t>
            </a:r>
            <a:r>
              <a:rPr lang="en-US" sz="2600" b="1" dirty="0">
                <a:effectLst>
                  <a:outerShdw blurRad="38100" dist="38100" dir="2700000" algn="tl">
                    <a:srgbClr val="000000">
                      <a:alpha val="43137"/>
                    </a:srgbClr>
                  </a:outerShdw>
                </a:effectLst>
              </a:rPr>
              <a:t>means that the church will not be a true church but rather a false church, no longer a part of God’s glorious kingdom. </a:t>
            </a:r>
            <a:endParaRPr lang="en-US" sz="2600" b="1" dirty="0" smtClean="0">
              <a:effectLst>
                <a:outerShdw blurRad="38100" dist="38100" dir="2700000" algn="tl">
                  <a:srgbClr val="000000">
                    <a:alpha val="43137"/>
                  </a:srgbClr>
                </a:outerShdw>
              </a:effectLst>
            </a:endParaRPr>
          </a:p>
          <a:p>
            <a:r>
              <a:rPr lang="en-US" sz="2600" b="1" dirty="0" smtClean="0">
                <a:effectLst>
                  <a:outerShdw blurRad="38100" dist="38100" dir="2700000" algn="tl">
                    <a:srgbClr val="000000">
                      <a:alpha val="43137"/>
                    </a:srgbClr>
                  </a:outerShdw>
                </a:effectLst>
              </a:rPr>
              <a:t>When </a:t>
            </a:r>
            <a:r>
              <a:rPr lang="en-US" sz="2600" b="1" dirty="0">
                <a:effectLst>
                  <a:outerShdw blurRad="38100" dist="38100" dir="2700000" algn="tl">
                    <a:srgbClr val="000000">
                      <a:alpha val="43137"/>
                    </a:srgbClr>
                  </a:outerShdw>
                </a:effectLst>
              </a:rPr>
              <a:t>a church has become lifeless, dull, mechanical, and has a form of godliness but denies the power thereof, it is headed for termination because of this horrid disease of carnality.</a:t>
            </a:r>
          </a:p>
          <a:p>
            <a:endParaRPr lang="en-US" dirty="0"/>
          </a:p>
        </p:txBody>
      </p:sp>
    </p:spTree>
    <p:extLst>
      <p:ext uri="{BB962C8B-B14F-4D97-AF65-F5344CB8AC3E}">
        <p14:creationId xmlns:p14="http://schemas.microsoft.com/office/powerpoint/2010/main" val="25944723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br>
              <a:rPr lang="en-US" dirty="0"/>
            </a:br>
            <a:endParaRPr lang="en-US" dirty="0"/>
          </a:p>
        </p:txBody>
      </p:sp>
      <p:sp>
        <p:nvSpPr>
          <p:cNvPr id="3" name="Content Placeholder 2"/>
          <p:cNvSpPr>
            <a:spLocks noGrp="1"/>
          </p:cNvSpPr>
          <p:nvPr>
            <p:ph idx="1"/>
          </p:nvPr>
        </p:nvSpPr>
        <p:spPr>
          <a:xfrm>
            <a:off x="677334" y="1550989"/>
            <a:ext cx="8596668" cy="4530497"/>
          </a:xfrm>
        </p:spPr>
        <p:txBody>
          <a:bodyPr>
            <a:normAutofit lnSpcReduction="10000"/>
          </a:bodyPr>
          <a:lstStyle/>
          <a:p>
            <a:r>
              <a:rPr lang="en-US" b="1" i="1" dirty="0">
                <a:effectLst>
                  <a:outerShdw blurRad="38100" dist="38100" dir="2700000" algn="tl">
                    <a:srgbClr val="000000">
                      <a:alpha val="43137"/>
                    </a:srgbClr>
                  </a:outerShdw>
                </a:effectLst>
              </a:rPr>
              <a:t>Carnality is the church’s worst disease; a church controlled by animal appetites and governed by human nature as opposed to the Holy Spirit is for sure an oxymoron. </a:t>
            </a:r>
            <a:endParaRPr lang="en-US" b="1" i="1" dirty="0" smtClean="0">
              <a:effectLst>
                <a:outerShdw blurRad="38100" dist="38100" dir="2700000" algn="tl">
                  <a:srgbClr val="000000">
                    <a:alpha val="43137"/>
                  </a:srgbClr>
                </a:outerShdw>
              </a:effectLst>
            </a:endParaRPr>
          </a:p>
          <a:p>
            <a:r>
              <a:rPr lang="en-US" dirty="0" smtClean="0"/>
              <a:t>Carnality </a:t>
            </a:r>
            <a:r>
              <a:rPr lang="en-US" dirty="0"/>
              <a:t>is the “cancer” of today’s church, and it must be cured or it will indeed kill you. </a:t>
            </a:r>
            <a:r>
              <a:rPr lang="en-US" sz="2000" b="1" dirty="0">
                <a:effectLst>
                  <a:outerShdw blurRad="38100" dist="38100" dir="2700000" algn="tl">
                    <a:srgbClr val="000000">
                      <a:alpha val="43137"/>
                    </a:srgbClr>
                  </a:outerShdw>
                </a:effectLst>
              </a:rPr>
              <a:t>Romans 8: 5 – 8 says, “Those who live according to the flesh have their minds set on what the flesh desires; but those who live in accordance with the Spirit have their minds set on what the Spirit desires. The mind governed by the flesh is death, but the mind governed by the Spirit is life and peace. The mind governed by the flesh is hostile to God; it does not submit to God’s law, nor can it do so. Those who are in the realm of the flesh cannot please God.” </a:t>
            </a:r>
            <a:endParaRPr lang="en-US" sz="2000" b="1" dirty="0" smtClean="0">
              <a:effectLst>
                <a:outerShdw blurRad="38100" dist="38100" dir="2700000" algn="tl">
                  <a:srgbClr val="000000">
                    <a:alpha val="43137"/>
                  </a:srgbClr>
                </a:outerShdw>
              </a:effectLst>
            </a:endParaRPr>
          </a:p>
          <a:p>
            <a:r>
              <a:rPr lang="en-US" dirty="0" smtClean="0"/>
              <a:t>This </a:t>
            </a:r>
            <a:r>
              <a:rPr lang="en-US" dirty="0"/>
              <a:t>is one of the most important Scriptures in the entire Word of God, because it discusses the human mind: </a:t>
            </a:r>
            <a:r>
              <a:rPr lang="en-US" b="1" dirty="0">
                <a:effectLst>
                  <a:outerShdw blurRad="38100" dist="38100" dir="2700000" algn="tl">
                    <a:srgbClr val="000000">
                      <a:alpha val="43137"/>
                    </a:srgbClr>
                  </a:outerShdw>
                </a:effectLst>
              </a:rPr>
              <a:t>“As a man thinketh in his heart,</a:t>
            </a:r>
            <a:r>
              <a:rPr lang="en-US" dirty="0"/>
              <a:t> so is he”—</a:t>
            </a:r>
            <a:r>
              <a:rPr lang="en-US" b="1" dirty="0"/>
              <a:t>Proverbs 23: 7</a:t>
            </a:r>
            <a:r>
              <a:rPr lang="en-US" dirty="0"/>
              <a:t>. </a:t>
            </a:r>
          </a:p>
          <a:p>
            <a:endParaRPr lang="en-US" dirty="0"/>
          </a:p>
        </p:txBody>
      </p:sp>
    </p:spTree>
    <p:extLst>
      <p:ext uri="{BB962C8B-B14F-4D97-AF65-F5344CB8AC3E}">
        <p14:creationId xmlns:p14="http://schemas.microsoft.com/office/powerpoint/2010/main" val="8861879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we keep our mind determines who we are and what we do.</a:t>
            </a:r>
          </a:p>
        </p:txBody>
      </p:sp>
      <p:sp>
        <p:nvSpPr>
          <p:cNvPr id="3" name="Content Placeholder 2"/>
          <p:cNvSpPr>
            <a:spLocks noGrp="1"/>
          </p:cNvSpPr>
          <p:nvPr>
            <p:ph idx="1"/>
          </p:nvPr>
        </p:nvSpPr>
        <p:spPr>
          <a:xfrm>
            <a:off x="677334" y="1826760"/>
            <a:ext cx="8596668" cy="4907869"/>
          </a:xfrm>
        </p:spPr>
        <p:txBody>
          <a:bodyPr>
            <a:normAutofit fontScale="92500" lnSpcReduction="10000"/>
          </a:bodyPr>
          <a:lstStyle/>
          <a:p>
            <a:r>
              <a:rPr lang="en-US" sz="2400" b="1" dirty="0">
                <a:effectLst>
                  <a:outerShdw blurRad="38100" dist="38100" dir="2700000" algn="tl">
                    <a:srgbClr val="000000">
                      <a:alpha val="43137"/>
                    </a:srgbClr>
                  </a:outerShdw>
                </a:effectLst>
              </a:rPr>
              <a:t>If our mind is on worldly things, we ourselves will be worldly and act worldly even when we enter the house of God. </a:t>
            </a:r>
            <a:endParaRPr lang="en-US" sz="2400" b="1" dirty="0" smtClean="0">
              <a:effectLst>
                <a:outerShdw blurRad="38100" dist="38100" dir="2700000" algn="tl">
                  <a:srgbClr val="000000">
                    <a:alpha val="43137"/>
                  </a:srgbClr>
                </a:outerShdw>
              </a:effectLst>
            </a:endParaRPr>
          </a:p>
          <a:p>
            <a:r>
              <a:rPr lang="en-US" sz="2400" b="1" dirty="0" smtClean="0">
                <a:effectLst>
                  <a:outerShdw blurRad="38100" dist="38100" dir="2700000" algn="tl">
                    <a:srgbClr val="000000">
                      <a:alpha val="43137"/>
                    </a:srgbClr>
                  </a:outerShdw>
                </a:effectLst>
              </a:rPr>
              <a:t>Which </a:t>
            </a:r>
            <a:r>
              <a:rPr lang="en-US" sz="2400" b="1" dirty="0">
                <a:effectLst>
                  <a:outerShdw blurRad="38100" dist="38100" dir="2700000" algn="tl">
                    <a:srgbClr val="000000">
                      <a:alpha val="43137"/>
                    </a:srgbClr>
                  </a:outerShdw>
                </a:effectLst>
              </a:rPr>
              <a:t>means we enter His sanctuary with a lie, we enter His sanctuary with our minds in the gutter. </a:t>
            </a:r>
            <a:endParaRPr lang="en-US" sz="2400" b="1" dirty="0" smtClean="0">
              <a:effectLst>
                <a:outerShdw blurRad="38100" dist="38100" dir="2700000" algn="tl">
                  <a:srgbClr val="000000">
                    <a:alpha val="43137"/>
                  </a:srgbClr>
                </a:outerShdw>
              </a:effectLst>
            </a:endParaRPr>
          </a:p>
          <a:p>
            <a:r>
              <a:rPr lang="en-US" sz="2400" b="1" dirty="0" smtClean="0">
                <a:effectLst>
                  <a:outerShdw blurRad="38100" dist="38100" dir="2700000" algn="tl">
                    <a:srgbClr val="000000">
                      <a:alpha val="43137"/>
                    </a:srgbClr>
                  </a:outerShdw>
                </a:effectLst>
              </a:rPr>
              <a:t>We </a:t>
            </a:r>
            <a:r>
              <a:rPr lang="en-US" sz="2400" b="1" dirty="0">
                <a:effectLst>
                  <a:outerShdw blurRad="38100" dist="38100" dir="2700000" algn="tl">
                    <a:srgbClr val="000000">
                      <a:alpha val="43137"/>
                    </a:srgbClr>
                  </a:outerShdw>
                </a:effectLst>
              </a:rPr>
              <a:t>worry about the small things, like what kind of clothes he or she has on this morning. </a:t>
            </a:r>
            <a:endParaRPr lang="en-US" sz="2400" b="1" dirty="0" smtClean="0">
              <a:effectLst>
                <a:outerShdw blurRad="38100" dist="38100" dir="2700000" algn="tl">
                  <a:srgbClr val="000000">
                    <a:alpha val="43137"/>
                  </a:srgbClr>
                </a:outerShdw>
              </a:effectLst>
            </a:endParaRPr>
          </a:p>
          <a:p>
            <a:r>
              <a:rPr lang="en-US" sz="2400" b="1" dirty="0" smtClean="0">
                <a:effectLst>
                  <a:outerShdw blurRad="38100" dist="38100" dir="2700000" algn="tl">
                    <a:srgbClr val="000000">
                      <a:alpha val="43137"/>
                    </a:srgbClr>
                  </a:outerShdw>
                </a:effectLst>
              </a:rPr>
              <a:t>To </a:t>
            </a:r>
            <a:r>
              <a:rPr lang="en-US" sz="2400" b="1" dirty="0">
                <a:effectLst>
                  <a:outerShdw blurRad="38100" dist="38100" dir="2700000" algn="tl">
                    <a:srgbClr val="000000">
                      <a:alpha val="43137"/>
                    </a:srgbClr>
                  </a:outerShdw>
                </a:effectLst>
              </a:rPr>
              <a:t>be carnally minded in the church of all places means that our focus is entirely off—we are focused more on personal achievements and success. </a:t>
            </a:r>
            <a:endParaRPr lang="en-US" sz="2400" b="1" dirty="0" smtClean="0">
              <a:effectLst>
                <a:outerShdw blurRad="38100" dist="38100" dir="2700000" algn="tl">
                  <a:srgbClr val="000000">
                    <a:alpha val="43137"/>
                  </a:srgbClr>
                </a:outerShdw>
              </a:effectLst>
            </a:endParaRPr>
          </a:p>
          <a:p>
            <a:r>
              <a:rPr lang="en-US" sz="2400" b="1" dirty="0" smtClean="0">
                <a:effectLst>
                  <a:outerShdw blurRad="38100" dist="38100" dir="2700000" algn="tl">
                    <a:srgbClr val="000000">
                      <a:alpha val="43137"/>
                    </a:srgbClr>
                  </a:outerShdw>
                </a:effectLst>
              </a:rPr>
              <a:t>We </a:t>
            </a:r>
            <a:r>
              <a:rPr lang="en-US" sz="2400" b="1" dirty="0">
                <a:effectLst>
                  <a:outerShdw blurRad="38100" dist="38100" dir="2700000" algn="tl">
                    <a:srgbClr val="000000">
                      <a:alpha val="43137"/>
                    </a:srgbClr>
                  </a:outerShdw>
                </a:effectLst>
              </a:rPr>
              <a:t>become perfectionist; we want everything to go well because of appearance—which means we are more concerned about what the people around us think rather than what God thinks.</a:t>
            </a:r>
          </a:p>
          <a:p>
            <a:endParaRPr lang="en-US" dirty="0"/>
          </a:p>
        </p:txBody>
      </p:sp>
    </p:spTree>
    <p:extLst>
      <p:ext uri="{BB962C8B-B14F-4D97-AF65-F5344CB8AC3E}">
        <p14:creationId xmlns:p14="http://schemas.microsoft.com/office/powerpoint/2010/main" val="6191840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66057"/>
            <a:ext cx="8596668" cy="5475305"/>
          </a:xfrm>
        </p:spPr>
        <p:txBody>
          <a:bodyPr>
            <a:normAutofit/>
          </a:bodyPr>
          <a:lstStyle/>
          <a:p>
            <a:r>
              <a:rPr lang="en-US" sz="2400" b="1" dirty="0">
                <a:effectLst>
                  <a:outerShdw blurRad="38100" dist="38100" dir="2700000" algn="tl">
                    <a:srgbClr val="000000">
                      <a:alpha val="43137"/>
                    </a:srgbClr>
                  </a:outerShdw>
                </a:effectLst>
              </a:rPr>
              <a:t>Carnality is a true disease within the church body; it will metastasize, spreading its influences to other parts of the body. </a:t>
            </a:r>
            <a:endParaRPr lang="en-US" sz="2400" b="1" dirty="0" smtClean="0">
              <a:effectLst>
                <a:outerShdw blurRad="38100" dist="38100" dir="2700000" algn="tl">
                  <a:srgbClr val="000000">
                    <a:alpha val="43137"/>
                  </a:srgbClr>
                </a:outerShdw>
              </a:effectLst>
            </a:endParaRPr>
          </a:p>
          <a:p>
            <a:r>
              <a:rPr lang="en-US" sz="2400" b="1" dirty="0" smtClean="0">
                <a:effectLst>
                  <a:outerShdw blurRad="38100" dist="38100" dir="2700000" algn="tl">
                    <a:srgbClr val="000000">
                      <a:alpha val="43137"/>
                    </a:srgbClr>
                  </a:outerShdw>
                </a:effectLst>
              </a:rPr>
              <a:t>Carnality </a:t>
            </a:r>
            <a:r>
              <a:rPr lang="en-US" sz="2400" b="1" dirty="0">
                <a:effectLst>
                  <a:outerShdw blurRad="38100" dist="38100" dir="2700000" algn="tl">
                    <a:srgbClr val="000000">
                      <a:alpha val="43137"/>
                    </a:srgbClr>
                  </a:outerShdw>
                </a:effectLst>
              </a:rPr>
              <a:t>will silently and violently penetrates vital organs within the church body and sabotage their effectiveness. </a:t>
            </a:r>
            <a:endParaRPr lang="en-US" sz="2400" b="1" dirty="0" smtClean="0">
              <a:effectLst>
                <a:outerShdw blurRad="38100" dist="38100" dir="2700000" algn="tl">
                  <a:srgbClr val="000000">
                    <a:alpha val="43137"/>
                  </a:srgbClr>
                </a:outerShdw>
              </a:effectLst>
            </a:endParaRPr>
          </a:p>
          <a:p>
            <a:r>
              <a:rPr lang="en-US" sz="2400" b="1" dirty="0" smtClean="0">
                <a:effectLst>
                  <a:outerShdw blurRad="38100" dist="38100" dir="2700000" algn="tl">
                    <a:srgbClr val="000000">
                      <a:alpha val="43137"/>
                    </a:srgbClr>
                  </a:outerShdw>
                </a:effectLst>
              </a:rPr>
              <a:t>If </a:t>
            </a:r>
            <a:r>
              <a:rPr lang="en-US" sz="2400" b="1" dirty="0">
                <a:effectLst>
                  <a:outerShdw blurRad="38100" dist="38100" dir="2700000" algn="tl">
                    <a:srgbClr val="000000">
                      <a:alpha val="43137"/>
                    </a:srgbClr>
                  </a:outerShdw>
                </a:effectLst>
              </a:rPr>
              <a:t>left undetected, this army of rebels will bring death and destruction to the entire body. We must all answer the question asked by Paul, “are you not worldly or (carnal)? We must answer truthfully, you need to answer this question and I need to answer this question as well</a:t>
            </a:r>
          </a:p>
        </p:txBody>
      </p:sp>
    </p:spTree>
    <p:extLst>
      <p:ext uri="{BB962C8B-B14F-4D97-AF65-F5344CB8AC3E}">
        <p14:creationId xmlns:p14="http://schemas.microsoft.com/office/powerpoint/2010/main" val="504571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effectLst>
                  <a:outerShdw blurRad="38100" dist="38100" dir="2700000" algn="tl">
                    <a:srgbClr val="000000">
                      <a:alpha val="43137"/>
                    </a:srgbClr>
                  </a:outerShdw>
                </a:effectLst>
              </a:rPr>
              <a:t>What is a carnal Christian? </a:t>
            </a:r>
          </a:p>
        </p:txBody>
      </p:sp>
      <p:sp>
        <p:nvSpPr>
          <p:cNvPr id="3" name="Content Placeholder 2"/>
          <p:cNvSpPr>
            <a:spLocks noGrp="1"/>
          </p:cNvSpPr>
          <p:nvPr>
            <p:ph idx="1"/>
          </p:nvPr>
        </p:nvSpPr>
        <p:spPr>
          <a:xfrm>
            <a:off x="677334" y="1799771"/>
            <a:ext cx="8596668" cy="4847772"/>
          </a:xfrm>
        </p:spPr>
        <p:txBody>
          <a:bodyPr>
            <a:normAutofit/>
          </a:bodyPr>
          <a:lstStyle/>
          <a:p>
            <a:r>
              <a:rPr lang="en-US" sz="2800" b="1" dirty="0"/>
              <a:t>The word “carnal” is translated from the Greek word </a:t>
            </a:r>
            <a:r>
              <a:rPr lang="en-US" sz="2800" b="1" dirty="0" err="1"/>
              <a:t>sarkikos</a:t>
            </a:r>
            <a:r>
              <a:rPr lang="en-US" sz="2800" b="1" dirty="0"/>
              <a:t>, which means fleshly.” </a:t>
            </a:r>
            <a:endParaRPr lang="en-US" sz="2800" b="1" dirty="0" smtClean="0"/>
          </a:p>
          <a:p>
            <a:r>
              <a:rPr lang="en-US" sz="2400" dirty="0" smtClean="0"/>
              <a:t>Here </a:t>
            </a:r>
            <a:r>
              <a:rPr lang="en-US" sz="2400" dirty="0"/>
              <a:t>in the text, Paul is addressing the Corinthian church and he describes them as being carnal minded or having fleshly yearnings. </a:t>
            </a:r>
            <a:endParaRPr lang="en-US" sz="2400" dirty="0" smtClean="0"/>
          </a:p>
          <a:p>
            <a:r>
              <a:rPr lang="en-US" sz="2400" dirty="0" smtClean="0"/>
              <a:t>The </a:t>
            </a:r>
            <a:r>
              <a:rPr lang="en-US" sz="2400" dirty="0"/>
              <a:t>truth is, a Christian can be carnal but he or she should not live their </a:t>
            </a:r>
            <a:r>
              <a:rPr lang="en-US" sz="2400" dirty="0" smtClean="0"/>
              <a:t>life </a:t>
            </a:r>
            <a:r>
              <a:rPr lang="en-US" sz="2400" dirty="0"/>
              <a:t>in carnality. </a:t>
            </a:r>
            <a:endParaRPr lang="en-US" sz="2400" dirty="0" smtClean="0"/>
          </a:p>
          <a:p>
            <a:r>
              <a:rPr lang="en-US" sz="2400" dirty="0" smtClean="0"/>
              <a:t>Of </a:t>
            </a:r>
            <a:r>
              <a:rPr lang="en-US" sz="2400" dirty="0"/>
              <a:t>all the churches founded by the Apostle Paul, the church at Corinth just had to be the absolute worst.</a:t>
            </a:r>
          </a:p>
        </p:txBody>
      </p:sp>
    </p:spTree>
    <p:extLst>
      <p:ext uri="{BB962C8B-B14F-4D97-AF65-F5344CB8AC3E}">
        <p14:creationId xmlns:p14="http://schemas.microsoft.com/office/powerpoint/2010/main" val="910522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effectLst>
                  <a:outerShdw blurRad="38100" dist="38100" dir="2700000" algn="tl">
                    <a:srgbClr val="000000">
                      <a:alpha val="43137"/>
                    </a:srgbClr>
                  </a:outerShdw>
                </a:effectLst>
              </a:rPr>
              <a:t>Church at Corinth</a:t>
            </a:r>
            <a:endParaRPr lang="en-US"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77334" y="1770743"/>
            <a:ext cx="8596668" cy="4270619"/>
          </a:xfrm>
        </p:spPr>
        <p:txBody>
          <a:bodyPr/>
          <a:lstStyle/>
          <a:p>
            <a:r>
              <a:rPr lang="en-US" sz="2800" dirty="0">
                <a:effectLst>
                  <a:outerShdw blurRad="38100" dist="38100" dir="2700000" algn="tl">
                    <a:srgbClr val="000000">
                      <a:alpha val="43137"/>
                    </a:srgbClr>
                  </a:outerShdw>
                </a:effectLst>
              </a:rPr>
              <a:t>First of all, they were new believers; </a:t>
            </a:r>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Imagine </a:t>
            </a:r>
            <a:r>
              <a:rPr lang="en-US" sz="2800" dirty="0">
                <a:effectLst>
                  <a:outerShdw blurRad="38100" dist="38100" dir="2700000" algn="tl">
                    <a:srgbClr val="000000">
                      <a:alpha val="43137"/>
                    </a:srgbClr>
                  </a:outerShdw>
                </a:effectLst>
              </a:rPr>
              <a:t>an entire church filled with totally new believers? </a:t>
            </a:r>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Imagine </a:t>
            </a:r>
            <a:r>
              <a:rPr lang="en-US" sz="2800" dirty="0">
                <a:effectLst>
                  <a:outerShdw blurRad="38100" dist="38100" dir="2700000" algn="tl">
                    <a:srgbClr val="000000">
                      <a:alpha val="43137"/>
                    </a:srgbClr>
                  </a:outerShdw>
                </a:effectLst>
              </a:rPr>
              <a:t>a church with no seasoned saint among them to guide them with their valuable life experiences?</a:t>
            </a:r>
          </a:p>
          <a:p>
            <a:endParaRPr lang="en-US" dirty="0"/>
          </a:p>
        </p:txBody>
      </p:sp>
    </p:spTree>
    <p:extLst>
      <p:ext uri="{BB962C8B-B14F-4D97-AF65-F5344CB8AC3E}">
        <p14:creationId xmlns:p14="http://schemas.microsoft.com/office/powerpoint/2010/main" val="299848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Carnal effects on Church growth &amp; Life</a:t>
            </a:r>
            <a:endParaRPr lang="en-US" dirty="0"/>
          </a:p>
        </p:txBody>
      </p:sp>
      <p:sp>
        <p:nvSpPr>
          <p:cNvPr id="3" name="Content Placeholder 2"/>
          <p:cNvSpPr>
            <a:spLocks noGrp="1"/>
          </p:cNvSpPr>
          <p:nvPr>
            <p:ph idx="1"/>
          </p:nvPr>
        </p:nvSpPr>
        <p:spPr/>
        <p:txBody>
          <a:bodyPr/>
          <a:lstStyle/>
          <a:p>
            <a:r>
              <a:rPr lang="en-US" sz="2800" b="1" i="1" dirty="0"/>
              <a:t>And then imagine a church in which almost everyone had his or her own idea about how the church should operate</a:t>
            </a:r>
            <a:r>
              <a:rPr lang="en-US" dirty="0"/>
              <a:t>. </a:t>
            </a:r>
            <a:endParaRPr lang="en-US" dirty="0" smtClean="0"/>
          </a:p>
          <a:p>
            <a:r>
              <a:rPr lang="en-US" sz="2800" dirty="0" smtClean="0">
                <a:effectLst>
                  <a:outerShdw blurRad="38100" dist="38100" dir="2700000" algn="tl">
                    <a:srgbClr val="000000">
                      <a:alpha val="43137"/>
                    </a:srgbClr>
                  </a:outerShdw>
                </a:effectLst>
              </a:rPr>
              <a:t>This </a:t>
            </a:r>
            <a:r>
              <a:rPr lang="en-US" sz="2800" dirty="0">
                <a:effectLst>
                  <a:outerShdw blurRad="38100" dist="38100" dir="2700000" algn="tl">
                    <a:srgbClr val="000000">
                      <a:alpha val="43137"/>
                    </a:srgbClr>
                  </a:outerShdw>
                </a:effectLst>
              </a:rPr>
              <a:t>is the very reason that a church seeking a pastor should not wait too long to find one because sooner or later someone within the body will try and take control. </a:t>
            </a:r>
            <a:endParaRPr lang="en-US" sz="2800" dirty="0" smtClean="0">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3204904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effectLst>
                  <a:outerShdw blurRad="38100" dist="38100" dir="2700000" algn="tl">
                    <a:srgbClr val="000000">
                      <a:alpha val="43137"/>
                    </a:srgbClr>
                  </a:outerShdw>
                </a:effectLst>
              </a:rPr>
              <a:t>The Corinthian church made many mistakes</a:t>
            </a:r>
          </a:p>
        </p:txBody>
      </p:sp>
      <p:sp>
        <p:nvSpPr>
          <p:cNvPr id="3" name="Content Placeholder 2"/>
          <p:cNvSpPr>
            <a:spLocks noGrp="1"/>
          </p:cNvSpPr>
          <p:nvPr>
            <p:ph idx="1"/>
          </p:nvPr>
        </p:nvSpPr>
        <p:spPr>
          <a:xfrm>
            <a:off x="677334" y="2160589"/>
            <a:ext cx="8596668" cy="4312782"/>
          </a:xfrm>
        </p:spPr>
        <p:txBody>
          <a:bodyPr>
            <a:normAutofit/>
          </a:bodyPr>
          <a:lstStyle/>
          <a:p>
            <a:r>
              <a:rPr lang="en-US" sz="2800" b="1" dirty="0" smtClean="0">
                <a:effectLst>
                  <a:outerShdw blurRad="38100" dist="38100" dir="2700000" algn="tl">
                    <a:srgbClr val="000000">
                      <a:alpha val="43137"/>
                    </a:srgbClr>
                  </a:outerShdw>
                </a:effectLst>
              </a:rPr>
              <a:t>Even </a:t>
            </a:r>
            <a:r>
              <a:rPr lang="en-US" sz="2800" b="1" dirty="0">
                <a:effectLst>
                  <a:outerShdw blurRad="38100" dist="38100" dir="2700000" algn="tl">
                    <a:srgbClr val="000000">
                      <a:alpha val="43137"/>
                    </a:srgbClr>
                  </a:outerShdw>
                </a:effectLst>
              </a:rPr>
              <a:t>though they were enthused about serving the Lord, </a:t>
            </a:r>
            <a:r>
              <a:rPr lang="en-US" sz="2800" b="1" dirty="0" smtClean="0">
                <a:effectLst>
                  <a:outerShdw blurRad="38100" dist="38100" dir="2700000" algn="tl">
                    <a:srgbClr val="000000">
                      <a:alpha val="43137"/>
                    </a:srgbClr>
                  </a:outerShdw>
                </a:effectLst>
              </a:rPr>
              <a:t>Paul </a:t>
            </a:r>
            <a:r>
              <a:rPr lang="en-US" sz="2800" b="1" dirty="0">
                <a:effectLst>
                  <a:outerShdw blurRad="38100" dist="38100" dir="2700000" algn="tl">
                    <a:srgbClr val="000000">
                      <a:alpha val="43137"/>
                    </a:srgbClr>
                  </a:outerShdw>
                </a:effectLst>
              </a:rPr>
              <a:t>found it necessary to temper down their wild enthusiasm with godly instruction. </a:t>
            </a:r>
            <a:endParaRPr lang="en-US" sz="2800" b="1" dirty="0" smtClean="0">
              <a:effectLst>
                <a:outerShdw blurRad="38100" dist="38100" dir="2700000" algn="tl">
                  <a:srgbClr val="000000">
                    <a:alpha val="43137"/>
                  </a:srgbClr>
                </a:outerShdw>
              </a:effectLst>
            </a:endParaRPr>
          </a:p>
          <a:p>
            <a:r>
              <a:rPr lang="en-US" sz="2800" b="1" dirty="0" smtClean="0">
                <a:effectLst>
                  <a:outerShdw blurRad="38100" dist="38100" dir="2700000" algn="tl">
                    <a:srgbClr val="000000">
                      <a:alpha val="43137"/>
                    </a:srgbClr>
                  </a:outerShdw>
                </a:effectLst>
              </a:rPr>
              <a:t>They </a:t>
            </a:r>
            <a:r>
              <a:rPr lang="en-US" sz="2800" b="1" dirty="0">
                <a:effectLst>
                  <a:outerShdw blurRad="38100" dist="38100" dir="2700000" algn="tl">
                    <a:srgbClr val="000000">
                      <a:alpha val="43137"/>
                    </a:srgbClr>
                  </a:outerShdw>
                </a:effectLst>
              </a:rPr>
              <a:t>were “babes in Christ” not yet spiritually matured; they had not grown fully in Christ. </a:t>
            </a:r>
            <a:endParaRPr lang="en-US" sz="2800" b="1" dirty="0" smtClean="0">
              <a:effectLst>
                <a:outerShdw blurRad="38100" dist="38100" dir="2700000" algn="tl">
                  <a:srgbClr val="000000">
                    <a:alpha val="43137"/>
                  </a:srgbClr>
                </a:outerShdw>
              </a:effectLst>
            </a:endParaRPr>
          </a:p>
          <a:p>
            <a:r>
              <a:rPr lang="en-US" sz="2800" b="1" dirty="0" smtClean="0">
                <a:effectLst>
                  <a:outerShdw blurRad="38100" dist="38100" dir="2700000" algn="tl">
                    <a:srgbClr val="000000">
                      <a:alpha val="43137"/>
                    </a:srgbClr>
                  </a:outerShdw>
                </a:effectLst>
              </a:rPr>
              <a:t>The </a:t>
            </a:r>
            <a:r>
              <a:rPr lang="en-US" sz="2800" b="1" dirty="0">
                <a:effectLst>
                  <a:outerShdw blurRad="38100" dist="38100" dir="2700000" algn="tl">
                    <a:srgbClr val="000000">
                      <a:alpha val="43137"/>
                    </a:srgbClr>
                  </a:outerShdw>
                </a:effectLst>
              </a:rPr>
              <a:t>carnal man or woman does not know Christ or the things of God the way they should, they have to be taught.</a:t>
            </a:r>
          </a:p>
          <a:p>
            <a:endParaRPr lang="en-US" dirty="0"/>
          </a:p>
        </p:txBody>
      </p:sp>
    </p:spTree>
    <p:extLst>
      <p:ext uri="{BB962C8B-B14F-4D97-AF65-F5344CB8AC3E}">
        <p14:creationId xmlns:p14="http://schemas.microsoft.com/office/powerpoint/2010/main" val="4047619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a:t>
            </a:r>
            <a:r>
              <a:rPr lang="en-US" dirty="0"/>
              <a:t>letters to this church</a:t>
            </a:r>
          </a:p>
        </p:txBody>
      </p:sp>
      <p:sp>
        <p:nvSpPr>
          <p:cNvPr id="3" name="Content Placeholder 2"/>
          <p:cNvSpPr>
            <a:spLocks noGrp="1"/>
          </p:cNvSpPr>
          <p:nvPr>
            <p:ph idx="1"/>
          </p:nvPr>
        </p:nvSpPr>
        <p:spPr/>
        <p:txBody>
          <a:bodyPr/>
          <a:lstStyle/>
          <a:p>
            <a:r>
              <a:rPr lang="en-US" sz="2400" b="1" dirty="0">
                <a:effectLst>
                  <a:outerShdw blurRad="38100" dist="38100" dir="2700000" algn="tl">
                    <a:srgbClr val="000000">
                      <a:alpha val="43137"/>
                    </a:srgbClr>
                  </a:outerShdw>
                </a:effectLst>
              </a:rPr>
              <a:t>Therefore Paul found it necessary to write two letters to this church. Note: It is said that Paul actually wrote four letters, two of which were </a:t>
            </a:r>
            <a:r>
              <a:rPr lang="en-US" sz="2400" b="1" dirty="0" err="1">
                <a:effectLst>
                  <a:outerShdw blurRad="38100" dist="38100" dir="2700000" algn="tl">
                    <a:srgbClr val="000000">
                      <a:alpha val="43137"/>
                    </a:srgbClr>
                  </a:outerShdw>
                </a:effectLst>
              </a:rPr>
              <a:t>canonicalized</a:t>
            </a:r>
            <a:r>
              <a:rPr lang="en-US" sz="2400" b="1" dirty="0">
                <a:effectLst>
                  <a:outerShdw blurRad="38100" dist="38100" dir="2700000" algn="tl">
                    <a:srgbClr val="000000">
                      <a:alpha val="43137"/>
                    </a:srgbClr>
                  </a:outerShdw>
                </a:effectLst>
              </a:rPr>
              <a:t> (1st and 2nd Corinthians), </a:t>
            </a:r>
            <a:endParaRPr lang="en-US" sz="2400" b="1" dirty="0" smtClean="0">
              <a:effectLst>
                <a:outerShdw blurRad="38100" dist="38100" dir="2700000" algn="tl">
                  <a:srgbClr val="000000">
                    <a:alpha val="43137"/>
                  </a:srgbClr>
                </a:outerShdw>
              </a:effectLst>
            </a:endParaRPr>
          </a:p>
          <a:p>
            <a:r>
              <a:rPr lang="en-US" sz="2400" b="1" dirty="0" smtClean="0">
                <a:effectLst>
                  <a:outerShdw blurRad="38100" dist="38100" dir="2700000" algn="tl">
                    <a:srgbClr val="000000">
                      <a:alpha val="43137"/>
                    </a:srgbClr>
                  </a:outerShdw>
                </a:effectLst>
              </a:rPr>
              <a:t>One </a:t>
            </a:r>
            <a:r>
              <a:rPr lang="en-US" sz="2400" b="1" dirty="0">
                <a:effectLst>
                  <a:outerShdw blurRad="38100" dist="38100" dir="2700000" algn="tl">
                    <a:srgbClr val="000000">
                      <a:alpha val="43137"/>
                    </a:srgbClr>
                  </a:outerShdw>
                </a:effectLst>
              </a:rPr>
              <a:t>that was non-canonical and the other written to him. Be that as it may, Paul because of his love for the church at Corinth found it necessary to explain to them the difference in being spiritual as oppose to being carnal in nature.</a:t>
            </a:r>
          </a:p>
          <a:p>
            <a:endParaRPr lang="en-US" dirty="0"/>
          </a:p>
        </p:txBody>
      </p:sp>
    </p:spTree>
    <p:extLst>
      <p:ext uri="{BB962C8B-B14F-4D97-AF65-F5344CB8AC3E}">
        <p14:creationId xmlns:p14="http://schemas.microsoft.com/office/powerpoint/2010/main" val="1499063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effectLst>
                  <a:outerShdw blurRad="38100" dist="38100" dir="2700000" algn="tl">
                    <a:srgbClr val="000000">
                      <a:alpha val="43137"/>
                    </a:srgbClr>
                  </a:outerShdw>
                </a:effectLst>
              </a:rPr>
              <a:t>1. Paul Organizes the Corinthian Church</a:t>
            </a:r>
            <a:r>
              <a:rPr lang="en-US" dirty="0"/>
              <a:t/>
            </a:r>
            <a:br>
              <a:rPr lang="en-US" dirty="0"/>
            </a:br>
            <a:endParaRPr lang="en-US" dirty="0"/>
          </a:p>
        </p:txBody>
      </p:sp>
      <p:sp>
        <p:nvSpPr>
          <p:cNvPr id="3" name="Content Placeholder 2"/>
          <p:cNvSpPr>
            <a:spLocks noGrp="1"/>
          </p:cNvSpPr>
          <p:nvPr>
            <p:ph idx="1"/>
          </p:nvPr>
        </p:nvSpPr>
        <p:spPr>
          <a:xfrm>
            <a:off x="677334" y="1306287"/>
            <a:ext cx="8596668" cy="5196114"/>
          </a:xfrm>
        </p:spPr>
        <p:txBody>
          <a:bodyPr>
            <a:normAutofit fontScale="70000" lnSpcReduction="20000"/>
          </a:bodyPr>
          <a:lstStyle/>
          <a:p>
            <a:r>
              <a:rPr lang="en-US" sz="3400" dirty="0"/>
              <a:t>Paul like the other churches founded by him had a deep love for the church at Corinth. In Acts 18, there is an account of how this love affair developed. On his second mission Paul left Athens and traveled to Corinth, while there is Corinth he found and grew people</a:t>
            </a:r>
            <a:r>
              <a:rPr lang="en-US" sz="3400" dirty="0" smtClean="0"/>
              <a:t>.</a:t>
            </a:r>
            <a:r>
              <a:rPr lang="en-US" sz="3400" dirty="0"/>
              <a:t> </a:t>
            </a:r>
          </a:p>
          <a:p>
            <a:r>
              <a:rPr lang="en-US" sz="3400" dirty="0"/>
              <a:t>Paul organized the church of Corinth, </a:t>
            </a:r>
            <a:r>
              <a:rPr lang="en-US" sz="3400" dirty="0" smtClean="0"/>
              <a:t>even though </a:t>
            </a:r>
            <a:r>
              <a:rPr lang="en-US" sz="3400" dirty="0"/>
              <a:t>he experienced strain and rejection he pressed on with the Word of God. </a:t>
            </a:r>
            <a:endParaRPr lang="en-US" sz="3400" dirty="0" smtClean="0"/>
          </a:p>
          <a:p>
            <a:r>
              <a:rPr lang="en-US" sz="3400" dirty="0" smtClean="0"/>
              <a:t>He </a:t>
            </a:r>
            <a:r>
              <a:rPr lang="en-US" sz="3400" dirty="0"/>
              <a:t>made his testimony that Jesus Christ was the Son of God. There in Corinth, he gave himself entirely to the preaching and teaching of the Word. </a:t>
            </a:r>
            <a:endParaRPr lang="en-US" sz="3400" dirty="0" smtClean="0"/>
          </a:p>
          <a:p>
            <a:r>
              <a:rPr lang="en-US" sz="3400" dirty="0" smtClean="0"/>
              <a:t>He </a:t>
            </a:r>
            <a:r>
              <a:rPr lang="en-US" sz="3400" dirty="0"/>
              <a:t>proclaimed that Jesus Christ was the Messiah, but sadly what he preached and taught was rejected. The people opposed and blasphemed the very name of Jesus Christ. –Acts 18: 5-6</a:t>
            </a:r>
          </a:p>
          <a:p>
            <a:endParaRPr lang="en-US" dirty="0"/>
          </a:p>
        </p:txBody>
      </p:sp>
    </p:spTree>
    <p:extLst>
      <p:ext uri="{BB962C8B-B14F-4D97-AF65-F5344CB8AC3E}">
        <p14:creationId xmlns:p14="http://schemas.microsoft.com/office/powerpoint/2010/main" val="889797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effectLst>
                  <a:outerShdw blurRad="38100" dist="38100" dir="2700000" algn="tl">
                    <a:srgbClr val="000000">
                      <a:alpha val="43137"/>
                    </a:srgbClr>
                  </a:outerShdw>
                </a:effectLst>
              </a:rPr>
              <a:t>1. Paul Organizes the Corinthian Church</a:t>
            </a:r>
            <a:r>
              <a:rPr lang="en-US" dirty="0"/>
              <a:t/>
            </a:r>
            <a:br>
              <a:rPr lang="en-US" dirty="0"/>
            </a:br>
            <a:endParaRPr lang="en-US" dirty="0"/>
          </a:p>
        </p:txBody>
      </p:sp>
      <p:sp>
        <p:nvSpPr>
          <p:cNvPr id="3" name="Content Placeholder 2"/>
          <p:cNvSpPr>
            <a:spLocks noGrp="1"/>
          </p:cNvSpPr>
          <p:nvPr>
            <p:ph idx="1"/>
          </p:nvPr>
        </p:nvSpPr>
        <p:spPr>
          <a:xfrm>
            <a:off x="677334" y="2160589"/>
            <a:ext cx="8596668" cy="4697411"/>
          </a:xfrm>
        </p:spPr>
        <p:txBody>
          <a:bodyPr>
            <a:normAutofit lnSpcReduction="10000"/>
          </a:bodyPr>
          <a:lstStyle/>
          <a:p>
            <a:r>
              <a:rPr lang="en-US" sz="2800" b="1" dirty="0">
                <a:effectLst>
                  <a:outerShdw blurRad="38100" dist="38100" dir="2700000" algn="tl">
                    <a:srgbClr val="000000">
                      <a:alpha val="43137"/>
                    </a:srgbClr>
                  </a:outerShdw>
                </a:effectLst>
              </a:rPr>
              <a:t>However, this did not stop Paul from witnessing about salvation through Jesus Christ although he was no longer accepted in the Synagogue</a:t>
            </a:r>
            <a:r>
              <a:rPr lang="en-US" sz="2800" b="1" dirty="0" smtClean="0">
                <a:effectLst>
                  <a:outerShdw blurRad="38100" dist="38100" dir="2700000" algn="tl">
                    <a:srgbClr val="000000">
                      <a:alpha val="43137"/>
                    </a:srgbClr>
                  </a:outerShdw>
                </a:effectLst>
              </a:rPr>
              <a:t>.</a:t>
            </a:r>
          </a:p>
          <a:p>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This action caused Paul to turn from the Jews to the Gentiles. There were some saved Jews but the majority reached by Paul ended up being Gentiles. </a:t>
            </a:r>
            <a:endParaRPr lang="en-US" sz="2800" b="1" dirty="0" smtClean="0">
              <a:effectLst>
                <a:outerShdw blurRad="38100" dist="38100" dir="2700000" algn="tl">
                  <a:srgbClr val="000000">
                    <a:alpha val="43137"/>
                  </a:srgbClr>
                </a:outerShdw>
              </a:effectLst>
            </a:endParaRPr>
          </a:p>
          <a:p>
            <a:r>
              <a:rPr lang="en-US" sz="2800" b="1" dirty="0" smtClean="0">
                <a:effectLst>
                  <a:outerShdw blurRad="38100" dist="38100" dir="2700000" algn="tl">
                    <a:srgbClr val="000000">
                      <a:alpha val="43137"/>
                    </a:srgbClr>
                  </a:outerShdw>
                </a:effectLst>
              </a:rPr>
              <a:t>When </a:t>
            </a:r>
            <a:r>
              <a:rPr lang="en-US" sz="2800" b="1" dirty="0">
                <a:effectLst>
                  <a:outerShdw blurRad="38100" dist="38100" dir="2700000" algn="tl">
                    <a:srgbClr val="000000">
                      <a:alpha val="43137"/>
                    </a:srgbClr>
                  </a:outerShdw>
                </a:effectLst>
              </a:rPr>
              <a:t>a Christian witnesses to those who totally reject the Gospel, he or she is to turn away from them but continue on with the work given to them in God’s vineyard.</a:t>
            </a:r>
          </a:p>
          <a:p>
            <a:endParaRPr lang="en-US" dirty="0"/>
          </a:p>
        </p:txBody>
      </p:sp>
    </p:spTree>
    <p:extLst>
      <p:ext uri="{BB962C8B-B14F-4D97-AF65-F5344CB8AC3E}">
        <p14:creationId xmlns:p14="http://schemas.microsoft.com/office/powerpoint/2010/main" val="1014282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88</TotalTime>
  <Words>2387</Words>
  <Application>Microsoft Office PowerPoint</Application>
  <PresentationFormat>Widescreen</PresentationFormat>
  <Paragraphs>104</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Trebuchet MS</vt:lpstr>
      <vt:lpstr>Wingdings 3</vt:lpstr>
      <vt:lpstr>Facet</vt:lpstr>
      <vt:lpstr>What is a carnal Christian? </vt:lpstr>
      <vt:lpstr>1 Corinthians 3:3Amplified Bible (AMP) </vt:lpstr>
      <vt:lpstr>What is a carnal Christian? </vt:lpstr>
      <vt:lpstr>Church at Corinth</vt:lpstr>
      <vt:lpstr>Carnal effects on Church growth &amp; Life</vt:lpstr>
      <vt:lpstr>The Corinthian church made many mistakes</vt:lpstr>
      <vt:lpstr>Two letters to this church</vt:lpstr>
      <vt:lpstr>1. Paul Organizes the Corinthian Church </vt:lpstr>
      <vt:lpstr>1. Paul Organizes the Corinthian Church </vt:lpstr>
      <vt:lpstr>1. Paul Organizes the Corinthian Church</vt:lpstr>
      <vt:lpstr>Our nation was founded upon godly principals</vt:lpstr>
      <vt:lpstr>2. The Diagnoses of the Disease </vt:lpstr>
      <vt:lpstr>2. The Diagnoses of the Disease </vt:lpstr>
      <vt:lpstr>2. The Diagnoses of the Disease </vt:lpstr>
      <vt:lpstr>2. The Diagnoses of the Disease </vt:lpstr>
      <vt:lpstr>3. The Prognosis of the Disease </vt:lpstr>
      <vt:lpstr>Paul’s prognosis</vt:lpstr>
      <vt:lpstr>Paul’s prognosis</vt:lpstr>
      <vt:lpstr>Paul’s prognosis</vt:lpstr>
      <vt:lpstr>Just like the human body,</vt:lpstr>
      <vt:lpstr>Just like the human body,</vt:lpstr>
      <vt:lpstr>What’s the Risk?</vt:lpstr>
      <vt:lpstr>closing</vt:lpstr>
      <vt:lpstr>Conclusion </vt:lpstr>
      <vt:lpstr>Where we keep our mind determines who we are and what we do.</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 carnal Christian?</dc:title>
  <dc:creator>Ronald Powell</dc:creator>
  <cp:lastModifiedBy>Ronald Powell</cp:lastModifiedBy>
  <cp:revision>10</cp:revision>
  <dcterms:created xsi:type="dcterms:W3CDTF">2018-01-07T15:52:18Z</dcterms:created>
  <dcterms:modified xsi:type="dcterms:W3CDTF">2018-01-07T22:16:35Z</dcterms:modified>
</cp:coreProperties>
</file>