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1" r:id="rId16"/>
    <p:sldId id="270" r:id="rId17"/>
    <p:sldId id="272" r:id="rId18"/>
    <p:sldId id="273" r:id="rId19"/>
    <p:sldId id="274" r:id="rId20"/>
    <p:sldId id="275" r:id="rId21"/>
    <p:sldId id="276" r:id="rId22"/>
    <p:sldId id="278" r:id="rId23"/>
    <p:sldId id="277" r:id="rId24"/>
    <p:sldId id="279" r:id="rId25"/>
    <p:sldId id="281" r:id="rId26"/>
    <p:sldId id="280" r:id="rId27"/>
    <p:sldId id="283" r:id="rId28"/>
    <p:sldId id="28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5" autoAdjust="0"/>
    <p:restoredTop sz="94660"/>
  </p:normalViewPr>
  <p:slideViewPr>
    <p:cSldViewPr snapToGrid="0">
      <p:cViewPr varScale="1">
        <p:scale>
          <a:sx n="49" d="100"/>
          <a:sy n="49" d="100"/>
        </p:scale>
        <p:origin x="4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BD10DC-4D82-46A7-AF9E-84D2340E205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1166031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D10DC-4D82-46A7-AF9E-84D2340E205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172550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D10DC-4D82-46A7-AF9E-84D2340E205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3487382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D10DC-4D82-46A7-AF9E-84D2340E205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4072540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D10DC-4D82-46A7-AF9E-84D2340E205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377117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BD10DC-4D82-46A7-AF9E-84D2340E205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13259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BD10DC-4D82-46A7-AF9E-84D2340E205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203729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BD10DC-4D82-46A7-AF9E-84D2340E205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3126759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D10DC-4D82-46A7-AF9E-84D2340E205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105244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D10DC-4D82-46A7-AF9E-84D2340E205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464206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D10DC-4D82-46A7-AF9E-84D2340E205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9A1BB-0573-44CE-92FB-02449BFD38CE}" type="slidenum">
              <a:rPr lang="en-US" smtClean="0"/>
              <a:t>‹#›</a:t>
            </a:fld>
            <a:endParaRPr lang="en-US"/>
          </a:p>
        </p:txBody>
      </p:sp>
    </p:spTree>
    <p:extLst>
      <p:ext uri="{BB962C8B-B14F-4D97-AF65-F5344CB8AC3E}">
        <p14:creationId xmlns:p14="http://schemas.microsoft.com/office/powerpoint/2010/main" val="4283296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D10DC-4D82-46A7-AF9E-84D2340E205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9A1BB-0573-44CE-92FB-02449BFD38CE}" type="slidenum">
              <a:rPr lang="en-US" smtClean="0"/>
              <a:t>‹#›</a:t>
            </a:fld>
            <a:endParaRPr lang="en-US"/>
          </a:p>
        </p:txBody>
      </p:sp>
    </p:spTree>
    <p:extLst>
      <p:ext uri="{BB962C8B-B14F-4D97-AF65-F5344CB8AC3E}">
        <p14:creationId xmlns:p14="http://schemas.microsoft.com/office/powerpoint/2010/main" val="900038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4429328" cy="1655762"/>
          </a:xfrm>
        </p:spPr>
        <p:txBody>
          <a:bodyPr/>
          <a:lstStyle/>
          <a:p>
            <a:r>
              <a:rPr lang="en-US" dirty="0" smtClean="0">
                <a:solidFill>
                  <a:schemeClr val="bg1"/>
                </a:solidFill>
              </a:rPr>
              <a:t>Bishop Ronald K. Powell</a:t>
            </a:r>
            <a:endParaRPr lang="en-US"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4260" y="0"/>
            <a:ext cx="8578174" cy="6600825"/>
          </a:xfrm>
          <a:prstGeom prst="rect">
            <a:avLst/>
          </a:prstGeom>
        </p:spPr>
      </p:pic>
      <p:sp>
        <p:nvSpPr>
          <p:cNvPr id="2" name="Title 1"/>
          <p:cNvSpPr>
            <a:spLocks noGrp="1"/>
          </p:cNvSpPr>
          <p:nvPr>
            <p:ph type="ctrTitle"/>
          </p:nvPr>
        </p:nvSpPr>
        <p:spPr>
          <a:xfrm>
            <a:off x="0" y="1065213"/>
            <a:ext cx="5953327" cy="2387600"/>
          </a:xfrm>
          <a:solidFill>
            <a:schemeClr val="tx1"/>
          </a:solidFill>
        </p:spPr>
        <p:txBody>
          <a:bodyPr/>
          <a:lstStyle/>
          <a:p>
            <a:r>
              <a:rPr lang="en-US" dirty="0" smtClean="0">
                <a:solidFill>
                  <a:schemeClr val="bg1"/>
                </a:solidFill>
              </a:rPr>
              <a:t>Done with Duplicity</a:t>
            </a:r>
            <a:endParaRPr lang="en-US" dirty="0">
              <a:solidFill>
                <a:schemeClr val="bg1"/>
              </a:solidFill>
            </a:endParaRPr>
          </a:p>
        </p:txBody>
      </p:sp>
    </p:spTree>
    <p:extLst>
      <p:ext uri="{BB962C8B-B14F-4D97-AF65-F5344CB8AC3E}">
        <p14:creationId xmlns:p14="http://schemas.microsoft.com/office/powerpoint/2010/main" val="344908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825625"/>
            <a:ext cx="2279238" cy="1761897"/>
          </a:xfrm>
          <a:prstGeom prst="rect">
            <a:avLst/>
          </a:prstGeom>
        </p:spPr>
      </p:pic>
      <p:sp>
        <p:nvSpPr>
          <p:cNvPr id="11" name="Content Placeholder 10"/>
          <p:cNvSpPr>
            <a:spLocks noGrp="1"/>
          </p:cNvSpPr>
          <p:nvPr>
            <p:ph idx="1"/>
          </p:nvPr>
        </p:nvSpPr>
        <p:spPr>
          <a:xfrm>
            <a:off x="3117438" y="1825625"/>
            <a:ext cx="8236362" cy="4351338"/>
          </a:xfrm>
        </p:spPr>
        <p:txBody>
          <a:bodyPr>
            <a:normAutofit/>
          </a:bodyPr>
          <a:lstStyle/>
          <a:p>
            <a:r>
              <a:rPr lang="en-US" sz="3200" dirty="0" smtClean="0">
                <a:solidFill>
                  <a:schemeClr val="bg1"/>
                </a:solidFill>
              </a:rPr>
              <a:t>26 If you claim to be religious </a:t>
            </a:r>
            <a:r>
              <a:rPr lang="en-US" sz="3200" b="1" u="sng" dirty="0" smtClean="0">
                <a:solidFill>
                  <a:schemeClr val="bg1"/>
                </a:solidFill>
              </a:rPr>
              <a:t>but don’t control your tongue, you are fooling yourself, and your religion is worthless</a:t>
            </a:r>
            <a:r>
              <a:rPr lang="en-US" sz="3200" dirty="0" smtClean="0">
                <a:solidFill>
                  <a:schemeClr val="bg1"/>
                </a:solidFill>
              </a:rPr>
              <a:t>. 27 Pure and genuine religion in the sight of God the Father means </a:t>
            </a:r>
            <a:r>
              <a:rPr lang="en-US" sz="3200" b="1" u="sng" dirty="0" smtClean="0">
                <a:solidFill>
                  <a:schemeClr val="bg1"/>
                </a:solidFill>
              </a:rPr>
              <a:t>caring for orphans and widows </a:t>
            </a:r>
            <a:r>
              <a:rPr lang="en-US" sz="3200" dirty="0" smtClean="0">
                <a:solidFill>
                  <a:schemeClr val="bg1"/>
                </a:solidFill>
              </a:rPr>
              <a:t>in their distress and </a:t>
            </a:r>
            <a:r>
              <a:rPr lang="en-US" sz="3200" b="1" u="sng" dirty="0" smtClean="0">
                <a:solidFill>
                  <a:schemeClr val="accent4"/>
                </a:solidFill>
              </a:rPr>
              <a:t>refusing to let the world corrupt you.</a:t>
            </a:r>
            <a:endParaRPr lang="en-US" sz="3200" b="1" u="sng" dirty="0">
              <a:solidFill>
                <a:schemeClr val="accent4"/>
              </a:solidFill>
            </a:endParaRPr>
          </a:p>
        </p:txBody>
      </p:sp>
    </p:spTree>
    <p:extLst>
      <p:ext uri="{BB962C8B-B14F-4D97-AF65-F5344CB8AC3E}">
        <p14:creationId xmlns:p14="http://schemas.microsoft.com/office/powerpoint/2010/main" val="4236528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INTRODUCTION</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50421"/>
            <a:ext cx="2279238" cy="1512305"/>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The duplicitous believer is someone who is constantly living in a state of compromise. Half of you lives for God, while the other half lives for your bad habit or self-centered choices.</a:t>
            </a:r>
          </a:p>
          <a:p>
            <a:pPr marL="0" indent="0">
              <a:buNone/>
            </a:pPr>
            <a:endParaRPr lang="en-US" sz="3200" dirty="0" smtClean="0">
              <a:solidFill>
                <a:schemeClr val="bg1"/>
              </a:solidFill>
            </a:endParaRPr>
          </a:p>
          <a:p>
            <a:r>
              <a:rPr lang="en-US" sz="3200" dirty="0" smtClean="0">
                <a:solidFill>
                  <a:schemeClr val="bg1"/>
                </a:solidFill>
              </a:rPr>
              <a:t>Have you ever found yourself wanting to please God, but doing something you knew didn’t?</a:t>
            </a:r>
          </a:p>
          <a:p>
            <a:endParaRPr lang="en-US" sz="3200" dirty="0" smtClean="0">
              <a:solidFill>
                <a:schemeClr val="bg1"/>
              </a:solidFill>
            </a:endParaRPr>
          </a:p>
          <a:p>
            <a:r>
              <a:rPr lang="en-US" sz="3200" dirty="0" smtClean="0">
                <a:solidFill>
                  <a:schemeClr val="bg1"/>
                </a:solidFill>
              </a:rPr>
              <a:t>Consider whether or not that experience describes your present spiritual condition.</a:t>
            </a:r>
            <a:endParaRPr lang="en-US" sz="3200" dirty="0">
              <a:solidFill>
                <a:schemeClr val="bg1"/>
              </a:solidFill>
            </a:endParaRPr>
          </a:p>
        </p:txBody>
      </p:sp>
    </p:spTree>
    <p:extLst>
      <p:ext uri="{BB962C8B-B14F-4D97-AF65-F5344CB8AC3E}">
        <p14:creationId xmlns:p14="http://schemas.microsoft.com/office/powerpoint/2010/main" val="282122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examples</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50421"/>
            <a:ext cx="2279238" cy="1512305"/>
          </a:xfrm>
          <a:prstGeom prst="rect">
            <a:avLst/>
          </a:prstGeom>
        </p:spPr>
      </p:pic>
      <p:sp>
        <p:nvSpPr>
          <p:cNvPr id="11" name="Content Placeholder 10"/>
          <p:cNvSpPr>
            <a:spLocks noGrp="1"/>
          </p:cNvSpPr>
          <p:nvPr>
            <p:ph idx="1"/>
          </p:nvPr>
        </p:nvSpPr>
        <p:spPr>
          <a:xfrm>
            <a:off x="3117438" y="1167320"/>
            <a:ext cx="8886494" cy="5525310"/>
          </a:xfrm>
        </p:spPr>
        <p:txBody>
          <a:bodyPr>
            <a:noAutofit/>
          </a:bodyPr>
          <a:lstStyle/>
          <a:p>
            <a:r>
              <a:rPr lang="en-US" sz="3200" dirty="0" smtClean="0">
                <a:solidFill>
                  <a:schemeClr val="bg1"/>
                </a:solidFill>
              </a:rPr>
              <a:t>Like maybe after spending an hour at the gym, you decide to eat a large piece of Pie. Chances are, you’ll never reach your weight goal that way.</a:t>
            </a:r>
          </a:p>
          <a:p>
            <a:endParaRPr lang="en-US" sz="3200" dirty="0" smtClean="0">
              <a:solidFill>
                <a:schemeClr val="bg1"/>
              </a:solidFill>
            </a:endParaRPr>
          </a:p>
          <a:p>
            <a:r>
              <a:rPr lang="en-US" sz="3200" dirty="0" smtClean="0">
                <a:solidFill>
                  <a:schemeClr val="bg1"/>
                </a:solidFill>
              </a:rPr>
              <a:t>You want a great marriage, but you want to keep being selfish.</a:t>
            </a:r>
          </a:p>
          <a:p>
            <a:pPr marL="0" indent="0">
              <a:buNone/>
            </a:pPr>
            <a:endParaRPr lang="en-US" sz="3200" dirty="0" smtClean="0">
              <a:solidFill>
                <a:schemeClr val="bg1"/>
              </a:solidFill>
            </a:endParaRPr>
          </a:p>
          <a:p>
            <a:r>
              <a:rPr lang="en-US" sz="3200" dirty="0" smtClean="0">
                <a:solidFill>
                  <a:schemeClr val="bg1"/>
                </a:solidFill>
              </a:rPr>
              <a:t>You want to make impulsive purchases at the mall and have financial growth and security, but your spending habits and checking balance says you are not financially solvent.</a:t>
            </a:r>
            <a:endParaRPr lang="en-US" sz="3200" dirty="0">
              <a:solidFill>
                <a:schemeClr val="bg1"/>
              </a:solidFill>
            </a:endParaRPr>
          </a:p>
        </p:txBody>
      </p:sp>
    </p:spTree>
    <p:extLst>
      <p:ext uri="{BB962C8B-B14F-4D97-AF65-F5344CB8AC3E}">
        <p14:creationId xmlns:p14="http://schemas.microsoft.com/office/powerpoint/2010/main" val="423669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examples</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50421"/>
            <a:ext cx="2279238" cy="1512305"/>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Or, you’re not ready to let go of your private addiction (i.e. Drugs, alcohol, sex, porn, gambling, or idolatrous self-preferences) however you want a growing relationship with God.</a:t>
            </a:r>
          </a:p>
          <a:p>
            <a:r>
              <a:rPr lang="en-US" sz="3200" dirty="0" smtClean="0">
                <a:solidFill>
                  <a:schemeClr val="bg1"/>
                </a:solidFill>
              </a:rPr>
              <a:t>It will never work that way. These things can’t co-exist, and it’s double-mindedness to even desire such things.</a:t>
            </a:r>
            <a:endParaRPr lang="en-US" sz="3200" dirty="0">
              <a:solidFill>
                <a:schemeClr val="bg1"/>
              </a:solidFill>
            </a:endParaRPr>
          </a:p>
        </p:txBody>
      </p:sp>
    </p:spTree>
    <p:extLst>
      <p:ext uri="{BB962C8B-B14F-4D97-AF65-F5344CB8AC3E}">
        <p14:creationId xmlns:p14="http://schemas.microsoft.com/office/powerpoint/2010/main" val="171213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In all your ways</a:t>
            </a:r>
            <a:endParaRPr lang="en-US" b="1" dirty="0">
              <a:solidFill>
                <a:schemeClr val="bg1"/>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983" y="1950421"/>
            <a:ext cx="2231671" cy="1512305"/>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“You must desire and follow what God desires for all believers.” “Seek His ways.”</a:t>
            </a:r>
            <a:endParaRPr lang="en-US" sz="3200" dirty="0">
              <a:solidFill>
                <a:schemeClr val="bg1"/>
              </a:solidFill>
            </a:endParaRPr>
          </a:p>
        </p:txBody>
      </p:sp>
    </p:spTree>
    <p:extLst>
      <p:ext uri="{BB962C8B-B14F-4D97-AF65-F5344CB8AC3E}">
        <p14:creationId xmlns:p14="http://schemas.microsoft.com/office/powerpoint/2010/main" val="1870507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Issue: Three Types of Minds</a:t>
            </a:r>
            <a:endParaRPr lang="en-US" b="1" dirty="0">
              <a:solidFill>
                <a:schemeClr val="bg1"/>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994312"/>
            <a:ext cx="2279238" cy="1424523"/>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Scriptures speak about three types of minds:</a:t>
            </a:r>
          </a:p>
          <a:p>
            <a:endParaRPr lang="en-US" sz="3200" dirty="0" smtClean="0">
              <a:solidFill>
                <a:schemeClr val="bg1"/>
              </a:solidFill>
            </a:endParaRPr>
          </a:p>
          <a:p>
            <a:r>
              <a:rPr lang="en-US" sz="3200" dirty="0" smtClean="0">
                <a:solidFill>
                  <a:schemeClr val="bg1"/>
                </a:solidFill>
              </a:rPr>
              <a:t>    The natural mind (an unbeliever),</a:t>
            </a:r>
          </a:p>
          <a:p>
            <a:r>
              <a:rPr lang="en-US" sz="3200" dirty="0" smtClean="0">
                <a:solidFill>
                  <a:schemeClr val="bg1"/>
                </a:solidFill>
              </a:rPr>
              <a:t>    A double-minded person (a carnal believer)</a:t>
            </a:r>
          </a:p>
          <a:p>
            <a:r>
              <a:rPr lang="en-US" sz="3200" dirty="0" smtClean="0">
                <a:solidFill>
                  <a:schemeClr val="bg1"/>
                </a:solidFill>
              </a:rPr>
              <a:t>    A single-minded person (a Christian). Single minded about the things of God (obedient)</a:t>
            </a:r>
          </a:p>
          <a:p>
            <a:endParaRPr lang="en-US" sz="3200" dirty="0">
              <a:solidFill>
                <a:schemeClr val="bg1"/>
              </a:solidFill>
            </a:endParaRPr>
          </a:p>
        </p:txBody>
      </p:sp>
    </p:spTree>
    <p:extLst>
      <p:ext uri="{BB962C8B-B14F-4D97-AF65-F5344CB8AC3E}">
        <p14:creationId xmlns:p14="http://schemas.microsoft.com/office/powerpoint/2010/main" val="243956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What the Bible says about double-mindedness:</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I Corinthians 10:5-6 gives us a very important directive. It tells us to :</a:t>
            </a:r>
          </a:p>
          <a:p>
            <a:r>
              <a:rPr lang="en-US" sz="3200" dirty="0" smtClean="0">
                <a:solidFill>
                  <a:schemeClr val="bg1"/>
                </a:solidFill>
              </a:rPr>
              <a:t>“take every thought captive” and to deal with the thoughts that are not of faith. Cast them down…say No!</a:t>
            </a:r>
            <a:endParaRPr lang="en-US" sz="3200" dirty="0">
              <a:solidFill>
                <a:schemeClr val="bg1"/>
              </a:solidFill>
            </a:endParaRPr>
          </a:p>
        </p:txBody>
      </p:sp>
    </p:spTree>
    <p:extLst>
      <p:ext uri="{BB962C8B-B14F-4D97-AF65-F5344CB8AC3E}">
        <p14:creationId xmlns:p14="http://schemas.microsoft.com/office/powerpoint/2010/main" val="372821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What the Bible says about double-mindedness:</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God knows that taking every thought captive is critical because </a:t>
            </a:r>
            <a:r>
              <a:rPr lang="en-US" sz="3200" u="sng" dirty="0" smtClean="0">
                <a:solidFill>
                  <a:schemeClr val="bg1"/>
                </a:solidFill>
              </a:rPr>
              <a:t>our thoughts are the first to be triggered in the chain-reaction of our souls</a:t>
            </a:r>
            <a:r>
              <a:rPr lang="en-US" sz="3200" dirty="0" smtClean="0">
                <a:solidFill>
                  <a:schemeClr val="bg1"/>
                </a:solidFill>
              </a:rPr>
              <a:t>.</a:t>
            </a:r>
          </a:p>
          <a:p>
            <a:endParaRPr lang="en-US" sz="3200" dirty="0" smtClean="0">
              <a:solidFill>
                <a:schemeClr val="bg1"/>
              </a:solidFill>
            </a:endParaRPr>
          </a:p>
          <a:p>
            <a:r>
              <a:rPr lang="en-US" sz="3200" dirty="0" smtClean="0">
                <a:solidFill>
                  <a:schemeClr val="bg1"/>
                </a:solidFill>
              </a:rPr>
              <a:t>In other words, </a:t>
            </a:r>
            <a:r>
              <a:rPr lang="en-US" sz="3200" u="sng" dirty="0" smtClean="0">
                <a:solidFill>
                  <a:schemeClr val="bg1"/>
                </a:solidFill>
              </a:rPr>
              <a:t>our thoughts stir up our emotions</a:t>
            </a:r>
            <a:r>
              <a:rPr lang="en-US" sz="3200" dirty="0" smtClean="0">
                <a:solidFill>
                  <a:schemeClr val="bg1"/>
                </a:solidFill>
              </a:rPr>
              <a:t>; </a:t>
            </a:r>
            <a:r>
              <a:rPr lang="en-US" sz="3200" u="sng" dirty="0" smtClean="0">
                <a:solidFill>
                  <a:schemeClr val="bg1"/>
                </a:solidFill>
              </a:rPr>
              <a:t>our emotions then influence our choices</a:t>
            </a:r>
            <a:r>
              <a:rPr lang="en-US" sz="3200" dirty="0" smtClean="0">
                <a:solidFill>
                  <a:schemeClr val="bg1"/>
                </a:solidFill>
              </a:rPr>
              <a:t>; and, </a:t>
            </a:r>
            <a:r>
              <a:rPr lang="en-US" sz="3200" u="sng" dirty="0" smtClean="0">
                <a:solidFill>
                  <a:schemeClr val="bg1"/>
                </a:solidFill>
              </a:rPr>
              <a:t>our choices are what produce our lives</a:t>
            </a:r>
            <a:r>
              <a:rPr lang="en-US" sz="3200" dirty="0" smtClean="0">
                <a:solidFill>
                  <a:schemeClr val="bg1"/>
                </a:solidFill>
              </a:rPr>
              <a:t>. </a:t>
            </a:r>
          </a:p>
          <a:p>
            <a:endParaRPr lang="en-US" sz="3200" dirty="0">
              <a:solidFill>
                <a:schemeClr val="bg1"/>
              </a:solidFill>
            </a:endParaRPr>
          </a:p>
          <a:p>
            <a:r>
              <a:rPr lang="en-US" sz="3200" dirty="0" smtClean="0">
                <a:solidFill>
                  <a:schemeClr val="bg1"/>
                </a:solidFill>
              </a:rPr>
              <a:t>Thus, whoever controls our thinking will ultimately be the one who controls our lives.</a:t>
            </a:r>
            <a:endParaRPr lang="en-US" sz="3200" dirty="0">
              <a:solidFill>
                <a:schemeClr val="bg1"/>
              </a:solidFill>
            </a:endParaRPr>
          </a:p>
        </p:txBody>
      </p:sp>
    </p:spTree>
    <p:extLst>
      <p:ext uri="{BB962C8B-B14F-4D97-AF65-F5344CB8AC3E}">
        <p14:creationId xmlns:p14="http://schemas.microsoft.com/office/powerpoint/2010/main" val="251257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What the Bible says about double-mindedness:</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I Corinthians 10:5-6 gives us a very important directive. It tells us to :</a:t>
            </a:r>
          </a:p>
          <a:p>
            <a:r>
              <a:rPr lang="en-US" sz="3200" b="1" dirty="0" smtClean="0">
                <a:solidFill>
                  <a:schemeClr val="bg1"/>
                </a:solidFill>
              </a:rPr>
              <a:t>“take every thought captive” </a:t>
            </a:r>
            <a:r>
              <a:rPr lang="en-US" sz="3200" dirty="0" smtClean="0">
                <a:solidFill>
                  <a:schemeClr val="bg1"/>
                </a:solidFill>
              </a:rPr>
              <a:t>and to deal with the thoughts that are not of faith. Cast them down…say No!</a:t>
            </a:r>
            <a:endParaRPr lang="en-US" sz="3200" dirty="0">
              <a:solidFill>
                <a:schemeClr val="bg1"/>
              </a:solidFill>
            </a:endParaRPr>
          </a:p>
        </p:txBody>
      </p:sp>
    </p:spTree>
    <p:extLst>
      <p:ext uri="{BB962C8B-B14F-4D97-AF65-F5344CB8AC3E}">
        <p14:creationId xmlns:p14="http://schemas.microsoft.com/office/powerpoint/2010/main" val="190633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1- The natural man, (i.e. an unbeliever)</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690688"/>
            <a:ext cx="2279238" cy="1451874"/>
          </a:xfrm>
          <a:prstGeom prst="rect">
            <a:avLst/>
          </a:prstGeom>
        </p:spPr>
      </p:pic>
      <p:sp>
        <p:nvSpPr>
          <p:cNvPr id="11" name="Content Placeholder 10"/>
          <p:cNvSpPr>
            <a:spLocks noGrp="1"/>
          </p:cNvSpPr>
          <p:nvPr>
            <p:ph idx="1"/>
          </p:nvPr>
        </p:nvSpPr>
        <p:spPr>
          <a:xfrm>
            <a:off x="3117438" y="1284052"/>
            <a:ext cx="8886494" cy="5408578"/>
          </a:xfrm>
        </p:spPr>
        <p:txBody>
          <a:bodyPr>
            <a:noAutofit/>
          </a:bodyPr>
          <a:lstStyle/>
          <a:p>
            <a:r>
              <a:rPr lang="en-US" sz="3200" dirty="0" smtClean="0">
                <a:solidFill>
                  <a:schemeClr val="bg1"/>
                </a:solidFill>
              </a:rPr>
              <a:t>One who has no influence from God at all, is going to be a natural, self-centered conceptual process.</a:t>
            </a:r>
          </a:p>
          <a:p>
            <a:r>
              <a:rPr lang="en-US" sz="3200" dirty="0" smtClean="0">
                <a:solidFill>
                  <a:schemeClr val="bg1"/>
                </a:solidFill>
              </a:rPr>
              <a:t> The process begins with the natural man’s spirit, which resides at the core of his being. This spirit creates self-centered thoughts in the natural man’s heart and, eventually, self-centered life actions in his soul.</a:t>
            </a:r>
          </a:p>
          <a:p>
            <a:r>
              <a:rPr lang="en-US" sz="3200" dirty="0" smtClean="0">
                <a:solidFill>
                  <a:schemeClr val="bg1"/>
                </a:solidFill>
              </a:rPr>
              <a:t>For this unbelieving person, there is no other choice but to follow what he naturally thinks and feels because there is no other power source (no other spirit within him) to produce anything different.</a:t>
            </a:r>
            <a:endParaRPr lang="en-US" sz="3200" dirty="0">
              <a:solidFill>
                <a:schemeClr val="bg1"/>
              </a:solidFill>
            </a:endParaRPr>
          </a:p>
        </p:txBody>
      </p:sp>
    </p:spTree>
    <p:extLst>
      <p:ext uri="{BB962C8B-B14F-4D97-AF65-F5344CB8AC3E}">
        <p14:creationId xmlns:p14="http://schemas.microsoft.com/office/powerpoint/2010/main" val="2094658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825625"/>
            <a:ext cx="2279238" cy="1761897"/>
          </a:xfrm>
          <a:prstGeom prst="rect">
            <a:avLst/>
          </a:prstGeom>
        </p:spPr>
      </p:pic>
      <p:sp>
        <p:nvSpPr>
          <p:cNvPr id="11" name="Content Placeholder 10"/>
          <p:cNvSpPr>
            <a:spLocks noGrp="1"/>
          </p:cNvSpPr>
          <p:nvPr>
            <p:ph idx="1"/>
          </p:nvPr>
        </p:nvSpPr>
        <p:spPr>
          <a:xfrm>
            <a:off x="3117438" y="1825625"/>
            <a:ext cx="8236362" cy="4351338"/>
          </a:xfrm>
        </p:spPr>
        <p:txBody>
          <a:bodyPr>
            <a:normAutofit/>
          </a:bodyPr>
          <a:lstStyle/>
          <a:p>
            <a:r>
              <a:rPr lang="en-US" sz="3200" b="1" dirty="0" smtClean="0">
                <a:solidFill>
                  <a:schemeClr val="bg1"/>
                </a:solidFill>
              </a:rPr>
              <a:t>1 This letter is from James, </a:t>
            </a:r>
            <a:r>
              <a:rPr lang="en-US" sz="3200" b="1" u="sng" dirty="0" smtClean="0">
                <a:solidFill>
                  <a:schemeClr val="bg1"/>
                </a:solidFill>
              </a:rPr>
              <a:t>a slave of God and of the Lord Jesus Christ</a:t>
            </a:r>
            <a:r>
              <a:rPr lang="en-US" sz="3200" b="1" dirty="0" smtClean="0">
                <a:solidFill>
                  <a:schemeClr val="bg1"/>
                </a:solidFill>
              </a:rPr>
              <a:t>.</a:t>
            </a:r>
          </a:p>
          <a:p>
            <a:endParaRPr lang="en-US" sz="3200" b="1" dirty="0" smtClean="0">
              <a:solidFill>
                <a:schemeClr val="bg1"/>
              </a:solidFill>
            </a:endParaRPr>
          </a:p>
          <a:p>
            <a:r>
              <a:rPr lang="en-US" sz="3200" b="1" dirty="0" smtClean="0">
                <a:solidFill>
                  <a:schemeClr val="bg1"/>
                </a:solidFill>
              </a:rPr>
              <a:t>I am writing to the “twelve tribes”—Jewish </a:t>
            </a:r>
            <a:r>
              <a:rPr lang="en-US" sz="3200" b="1" u="sng" dirty="0" smtClean="0">
                <a:solidFill>
                  <a:schemeClr val="bg1"/>
                </a:solidFill>
              </a:rPr>
              <a:t>believers scattered abroad</a:t>
            </a:r>
            <a:r>
              <a:rPr lang="en-US" sz="3200" b="1" dirty="0" smtClean="0">
                <a:solidFill>
                  <a:schemeClr val="bg1"/>
                </a:solidFill>
              </a:rPr>
              <a:t>.</a:t>
            </a:r>
          </a:p>
          <a:p>
            <a:endParaRPr lang="en-US" sz="3200" b="1" dirty="0" smtClean="0">
              <a:solidFill>
                <a:schemeClr val="bg1"/>
              </a:solidFill>
            </a:endParaRPr>
          </a:p>
          <a:p>
            <a:r>
              <a:rPr lang="en-US" sz="3200" b="1" dirty="0" smtClean="0">
                <a:solidFill>
                  <a:schemeClr val="bg1"/>
                </a:solidFill>
              </a:rPr>
              <a:t>Greetings!</a:t>
            </a:r>
            <a:endParaRPr lang="en-US" sz="3200" b="1" dirty="0">
              <a:solidFill>
                <a:schemeClr val="bg1"/>
              </a:solidFill>
            </a:endParaRPr>
          </a:p>
        </p:txBody>
      </p:sp>
    </p:spTree>
    <p:extLst>
      <p:ext uri="{BB962C8B-B14F-4D97-AF65-F5344CB8AC3E}">
        <p14:creationId xmlns:p14="http://schemas.microsoft.com/office/powerpoint/2010/main" val="39010577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1 Corinthians 2:14 Living Bible (TLB)</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14 But the man who isn’t a Christian can’t understand and can’t accept these thoughts from God, which the Holy Spirit teaches us. They sound foolish to him because only those who have the Holy Spirit within them can understand what the Holy Spirit means. Others just can’t take it in.</a:t>
            </a:r>
            <a:endParaRPr lang="en-US" sz="3200" dirty="0">
              <a:solidFill>
                <a:schemeClr val="bg1"/>
              </a:solidFill>
            </a:endParaRPr>
          </a:p>
        </p:txBody>
      </p:sp>
    </p:spTree>
    <p:extLst>
      <p:ext uri="{BB962C8B-B14F-4D97-AF65-F5344CB8AC3E}">
        <p14:creationId xmlns:p14="http://schemas.microsoft.com/office/powerpoint/2010/main" val="149580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2- double-minded people. (Carnal Believers)</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690688"/>
            <a:ext cx="8886494" cy="5001941"/>
          </a:xfrm>
        </p:spPr>
        <p:txBody>
          <a:bodyPr>
            <a:noAutofit/>
          </a:bodyPr>
          <a:lstStyle/>
          <a:p>
            <a:r>
              <a:rPr lang="en-US" sz="3200" dirty="0" smtClean="0">
                <a:solidFill>
                  <a:schemeClr val="bg1"/>
                </a:solidFill>
              </a:rPr>
              <a:t>    </a:t>
            </a:r>
            <a:r>
              <a:rPr lang="en-US" sz="3200" b="1" dirty="0" smtClean="0">
                <a:solidFill>
                  <a:schemeClr val="bg1"/>
                </a:solidFill>
              </a:rPr>
              <a:t>There is double-mindedness in all of us.</a:t>
            </a:r>
          </a:p>
          <a:p>
            <a:r>
              <a:rPr lang="en-US" sz="3200" dirty="0" smtClean="0">
                <a:solidFill>
                  <a:schemeClr val="bg1"/>
                </a:solidFill>
              </a:rPr>
              <a:t>    There are competing things we want that we try to make go together. And we have to begin to think differently about this.</a:t>
            </a:r>
          </a:p>
          <a:p>
            <a:r>
              <a:rPr lang="en-US" sz="3200" dirty="0" smtClean="0">
                <a:solidFill>
                  <a:schemeClr val="bg1"/>
                </a:solidFill>
              </a:rPr>
              <a:t>    </a:t>
            </a:r>
            <a:r>
              <a:rPr lang="en-US" sz="3600" dirty="0" smtClean="0">
                <a:solidFill>
                  <a:schemeClr val="bg1"/>
                </a:solidFill>
              </a:rPr>
              <a:t>If I really want this, I’m not going to have that.</a:t>
            </a:r>
          </a:p>
          <a:p>
            <a:r>
              <a:rPr lang="en-US" sz="3600" dirty="0" smtClean="0">
                <a:solidFill>
                  <a:schemeClr val="bg1"/>
                </a:solidFill>
              </a:rPr>
              <a:t>Truly we have to get off the fence and stop with the in-between. No more half-measures. I have to settle this. What do I really desire? Who do I truly want to serve?</a:t>
            </a:r>
            <a:endParaRPr lang="en-US" sz="3600" dirty="0">
              <a:solidFill>
                <a:schemeClr val="bg1"/>
              </a:solidFill>
            </a:endParaRPr>
          </a:p>
        </p:txBody>
      </p:sp>
    </p:spTree>
    <p:extLst>
      <p:ext uri="{BB962C8B-B14F-4D97-AF65-F5344CB8AC3E}">
        <p14:creationId xmlns:p14="http://schemas.microsoft.com/office/powerpoint/2010/main" val="38809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a- double-mindedness creates instability.</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517516"/>
            <a:ext cx="8886494" cy="5175114"/>
          </a:xfrm>
        </p:spPr>
        <p:txBody>
          <a:bodyPr>
            <a:noAutofit/>
          </a:bodyPr>
          <a:lstStyle/>
          <a:p>
            <a:r>
              <a:rPr lang="en-US" sz="3200" dirty="0" smtClean="0">
                <a:solidFill>
                  <a:schemeClr val="bg1"/>
                </a:solidFill>
              </a:rPr>
              <a:t>We can be believers all of our lives and yet, because </a:t>
            </a:r>
            <a:r>
              <a:rPr lang="en-US" sz="3200" b="1" u="sng" dirty="0" smtClean="0">
                <a:solidFill>
                  <a:schemeClr val="bg1"/>
                </a:solidFill>
              </a:rPr>
              <a:t>we continue to make emotional choices </a:t>
            </a:r>
            <a:r>
              <a:rPr lang="en-US" sz="3200" dirty="0" smtClean="0">
                <a:solidFill>
                  <a:schemeClr val="bg1"/>
                </a:solidFill>
              </a:rPr>
              <a:t>to follow what we think, feel and desire over what God has asked, </a:t>
            </a:r>
            <a:r>
              <a:rPr lang="en-US" sz="3200" b="1" u="sng" dirty="0" smtClean="0">
                <a:solidFill>
                  <a:schemeClr val="bg1"/>
                </a:solidFill>
              </a:rPr>
              <a:t>Gods Life in us becomes quenched and blocked.</a:t>
            </a:r>
          </a:p>
          <a:p>
            <a:r>
              <a:rPr lang="en-US" sz="3200" dirty="0" smtClean="0">
                <a:solidFill>
                  <a:schemeClr val="bg1"/>
                </a:solidFill>
              </a:rPr>
              <a:t>Thus, no one will ever see the difference between our life and that of our neighbors who don’t even know God. </a:t>
            </a:r>
            <a:r>
              <a:rPr lang="en-US" sz="3200" b="1" dirty="0" smtClean="0">
                <a:solidFill>
                  <a:schemeClr val="bg1"/>
                </a:solidFill>
              </a:rPr>
              <a:t>Gods Life is still in our hearts (we’re believers), but the life that is coming forth from our soul is self-life</a:t>
            </a:r>
            <a:r>
              <a:rPr lang="en-US" sz="3200" dirty="0" smtClean="0">
                <a:solidFill>
                  <a:schemeClr val="bg1"/>
                </a:solidFill>
              </a:rPr>
              <a:t>, our own thoughts and emotions, and not Gods at all. </a:t>
            </a:r>
            <a:endParaRPr lang="en-US" sz="3200" dirty="0">
              <a:solidFill>
                <a:schemeClr val="bg1"/>
              </a:solidFill>
            </a:endParaRPr>
          </a:p>
        </p:txBody>
      </p:sp>
    </p:spTree>
    <p:extLst>
      <p:ext uri="{BB962C8B-B14F-4D97-AF65-F5344CB8AC3E}">
        <p14:creationId xmlns:p14="http://schemas.microsoft.com/office/powerpoint/2010/main" val="119655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Titus 1:16 describes this state:</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“They profess that they know God [intimately], but in works [actions] they deny Him”….</a:t>
            </a:r>
          </a:p>
          <a:p>
            <a:endParaRPr lang="en-US" sz="3200" dirty="0" smtClean="0">
              <a:solidFill>
                <a:schemeClr val="bg1"/>
              </a:solidFill>
            </a:endParaRPr>
          </a:p>
          <a:p>
            <a:r>
              <a:rPr lang="en-US" sz="3200" dirty="0" smtClean="0">
                <a:solidFill>
                  <a:schemeClr val="bg1"/>
                </a:solidFill>
              </a:rPr>
              <a:t>You might try to hide it publicly, but the people close to you see it and they never know what to expect from you.</a:t>
            </a:r>
          </a:p>
          <a:p>
            <a:endParaRPr lang="en-US" sz="3200" dirty="0" smtClean="0">
              <a:solidFill>
                <a:schemeClr val="bg1"/>
              </a:solidFill>
            </a:endParaRPr>
          </a:p>
          <a:p>
            <a:r>
              <a:rPr lang="en-US" sz="3200" dirty="0" smtClean="0">
                <a:solidFill>
                  <a:schemeClr val="bg1"/>
                </a:solidFill>
              </a:rPr>
              <a:t>The bottom line is that you want two things that can’t coexist, and it makes you unstable in all you do.</a:t>
            </a:r>
            <a:endParaRPr lang="en-US" sz="3200" dirty="0">
              <a:solidFill>
                <a:schemeClr val="bg1"/>
              </a:solidFill>
            </a:endParaRPr>
          </a:p>
        </p:txBody>
      </p:sp>
    </p:spTree>
    <p:extLst>
      <p:ext uri="{BB962C8B-B14F-4D97-AF65-F5344CB8AC3E}">
        <p14:creationId xmlns:p14="http://schemas.microsoft.com/office/powerpoint/2010/main" val="162138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3- double-mindedness affects everything we do, say or think.</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    Seriously, everything. The guy who is double-minded about his marriage? It’s affecting his home life and career and finances.</a:t>
            </a:r>
          </a:p>
          <a:p>
            <a:r>
              <a:rPr lang="en-US" sz="3200" dirty="0" smtClean="0">
                <a:solidFill>
                  <a:schemeClr val="bg1"/>
                </a:solidFill>
              </a:rPr>
              <a:t>    The wife who’s double-minded about finances? It’s affecting her parenting and relationship to her husband (not to mention God).</a:t>
            </a:r>
          </a:p>
          <a:p>
            <a:r>
              <a:rPr lang="en-US" sz="3200" dirty="0" smtClean="0">
                <a:solidFill>
                  <a:schemeClr val="bg1"/>
                </a:solidFill>
              </a:rPr>
              <a:t>You might say, “I make some bad financial decisions occasionally, but I would never do anything to hurt my family!” Well, you actually are. Double-mindedness affects everything.</a:t>
            </a:r>
          </a:p>
          <a:p>
            <a:endParaRPr lang="en-US" sz="3200" dirty="0">
              <a:solidFill>
                <a:schemeClr val="bg1"/>
              </a:solidFill>
            </a:endParaRPr>
          </a:p>
        </p:txBody>
      </p:sp>
    </p:spTree>
    <p:extLst>
      <p:ext uri="{BB962C8B-B14F-4D97-AF65-F5344CB8AC3E}">
        <p14:creationId xmlns:p14="http://schemas.microsoft.com/office/powerpoint/2010/main" val="163234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lstStyle/>
          <a:p>
            <a:r>
              <a:rPr lang="en-US" b="1" dirty="0" smtClean="0">
                <a:solidFill>
                  <a:schemeClr val="bg1"/>
                </a:solidFill>
              </a:rPr>
              <a:t>3- double-mindedness affects everything we do, say or think.</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381328"/>
            <a:ext cx="8886494" cy="5311302"/>
          </a:xfrm>
        </p:spPr>
        <p:txBody>
          <a:bodyPr>
            <a:noAutofit/>
          </a:bodyPr>
          <a:lstStyle/>
          <a:p>
            <a:r>
              <a:rPr lang="en-US" sz="3200" dirty="0" smtClean="0">
                <a:solidFill>
                  <a:schemeClr val="bg1"/>
                </a:solidFill>
              </a:rPr>
              <a:t>c- Ending double-mindedness isn’t easy, but it’s pretty simple.</a:t>
            </a:r>
          </a:p>
          <a:p>
            <a:r>
              <a:rPr lang="en-US" sz="3200" dirty="0" smtClean="0">
                <a:solidFill>
                  <a:schemeClr val="bg1"/>
                </a:solidFill>
              </a:rPr>
              <a:t>You have to want to think differently. And you have to take action that reinforces your desire.</a:t>
            </a:r>
          </a:p>
          <a:p>
            <a:endParaRPr lang="en-US" sz="3200" dirty="0" smtClean="0">
              <a:solidFill>
                <a:schemeClr val="bg1"/>
              </a:solidFill>
            </a:endParaRPr>
          </a:p>
          <a:p>
            <a:r>
              <a:rPr lang="en-US" sz="3200" dirty="0" smtClean="0">
                <a:solidFill>
                  <a:schemeClr val="bg1"/>
                </a:solidFill>
              </a:rPr>
              <a:t>Later in that same chapter of James, we read, “But be doers of the word, and not hearers only, deceiving yourselves” (James 1:22, </a:t>
            </a:r>
            <a:r>
              <a:rPr lang="en-US" sz="3200" dirty="0" err="1" smtClean="0">
                <a:solidFill>
                  <a:schemeClr val="bg1"/>
                </a:solidFill>
              </a:rPr>
              <a:t>esv</a:t>
            </a:r>
            <a:r>
              <a:rPr lang="en-US" sz="3200" dirty="0" smtClean="0">
                <a:solidFill>
                  <a:schemeClr val="bg1"/>
                </a:solidFill>
              </a:rPr>
              <a:t>).</a:t>
            </a:r>
          </a:p>
          <a:p>
            <a:endParaRPr lang="en-US" sz="3200" dirty="0" smtClean="0">
              <a:solidFill>
                <a:schemeClr val="bg1"/>
              </a:solidFill>
            </a:endParaRPr>
          </a:p>
          <a:p>
            <a:r>
              <a:rPr lang="en-US" sz="3200" dirty="0" smtClean="0">
                <a:solidFill>
                  <a:schemeClr val="bg1"/>
                </a:solidFill>
              </a:rPr>
              <a:t>Are you ready to put an end to (duplicity) double-mindedness?</a:t>
            </a:r>
            <a:endParaRPr lang="en-US" sz="3200" dirty="0">
              <a:solidFill>
                <a:schemeClr val="bg1"/>
              </a:solidFill>
            </a:endParaRPr>
          </a:p>
        </p:txBody>
      </p:sp>
    </p:spTree>
    <p:extLst>
      <p:ext uri="{BB962C8B-B14F-4D97-AF65-F5344CB8AC3E}">
        <p14:creationId xmlns:p14="http://schemas.microsoft.com/office/powerpoint/2010/main" val="1598701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d- Do you really want what God wants?</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Seek His ways in His Word.</a:t>
            </a:r>
          </a:p>
          <a:p>
            <a:endParaRPr lang="en-US" sz="3200" dirty="0" smtClean="0">
              <a:solidFill>
                <a:schemeClr val="bg1"/>
              </a:solidFill>
            </a:endParaRPr>
          </a:p>
          <a:p>
            <a:r>
              <a:rPr lang="en-US" sz="3200" dirty="0" smtClean="0">
                <a:solidFill>
                  <a:schemeClr val="bg1"/>
                </a:solidFill>
              </a:rPr>
              <a:t>Confess your desire for two things that cannot coexist, and put off the behavior that is keeping you from doing the thing that will make you more like Christ.</a:t>
            </a:r>
          </a:p>
          <a:p>
            <a:endParaRPr lang="en-US" sz="3200" dirty="0" smtClean="0">
              <a:solidFill>
                <a:schemeClr val="bg1"/>
              </a:solidFill>
            </a:endParaRPr>
          </a:p>
          <a:p>
            <a:r>
              <a:rPr lang="en-US" sz="3200" dirty="0" smtClean="0">
                <a:solidFill>
                  <a:schemeClr val="bg1"/>
                </a:solidFill>
              </a:rPr>
              <a:t>In which areas of your life do you find yourself wanting two things that you know can’t go together?</a:t>
            </a:r>
          </a:p>
          <a:p>
            <a:endParaRPr lang="en-US" sz="3200" dirty="0" smtClean="0">
              <a:solidFill>
                <a:schemeClr val="bg1"/>
              </a:solidFill>
            </a:endParaRPr>
          </a:p>
        </p:txBody>
      </p:sp>
    </p:spTree>
    <p:extLst>
      <p:ext uri="{BB962C8B-B14F-4D97-AF65-F5344CB8AC3E}">
        <p14:creationId xmlns:p14="http://schemas.microsoft.com/office/powerpoint/2010/main" val="91984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d- Do you really want what God wants?</a:t>
            </a:r>
            <a:endParaRPr lang="en-US" b="1" dirty="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980636"/>
            <a:ext cx="2279238"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How does this area of double-mindedness create instability for you or someone close to you?</a:t>
            </a:r>
          </a:p>
          <a:p>
            <a:endParaRPr lang="en-US" sz="3200" dirty="0">
              <a:solidFill>
                <a:schemeClr val="bg1"/>
              </a:solidFill>
            </a:endParaRPr>
          </a:p>
        </p:txBody>
      </p:sp>
    </p:spTree>
    <p:extLst>
      <p:ext uri="{BB962C8B-B14F-4D97-AF65-F5344CB8AC3E}">
        <p14:creationId xmlns:p14="http://schemas.microsoft.com/office/powerpoint/2010/main" val="183531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Closing &amp; Prayer</a:t>
            </a:r>
            <a:endParaRPr lang="en-US" b="1" dirty="0">
              <a:solidFill>
                <a:schemeClr val="bg1"/>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571" y="1980636"/>
            <a:ext cx="2142495" cy="1451874"/>
          </a:xfrm>
          <a:prstGeom prst="rect">
            <a:avLst/>
          </a:prstGeom>
        </p:spPr>
      </p:pic>
      <p:sp>
        <p:nvSpPr>
          <p:cNvPr id="11" name="Content Placeholder 10"/>
          <p:cNvSpPr>
            <a:spLocks noGrp="1"/>
          </p:cNvSpPr>
          <p:nvPr>
            <p:ph idx="1"/>
          </p:nvPr>
        </p:nvSpPr>
        <p:spPr>
          <a:xfrm>
            <a:off x="3117438" y="1825624"/>
            <a:ext cx="8886494" cy="4867005"/>
          </a:xfrm>
        </p:spPr>
        <p:txBody>
          <a:bodyPr>
            <a:noAutofit/>
          </a:bodyPr>
          <a:lstStyle/>
          <a:p>
            <a:r>
              <a:rPr lang="en-US" sz="3200" dirty="0" smtClean="0">
                <a:solidFill>
                  <a:schemeClr val="bg1"/>
                </a:solidFill>
              </a:rPr>
              <a:t>Lord God, I confess that I don’t always want what You want. Sometimes I desire one thing but act in a totally different way. I confess that my behavior can create instability in other areas of my life and hurt those around me. Thank You, Lord, for opening my eyes to my double-mindedness. Help me to think differently. By Your grace, help me to do the things that reflect Your power in my life. In Jesus’ name, amen.</a:t>
            </a:r>
            <a:endParaRPr lang="en-US" sz="3200" dirty="0">
              <a:solidFill>
                <a:schemeClr val="bg1"/>
              </a:solidFill>
            </a:endParaRPr>
          </a:p>
        </p:txBody>
      </p:sp>
    </p:spTree>
    <p:extLst>
      <p:ext uri="{BB962C8B-B14F-4D97-AF65-F5344CB8AC3E}">
        <p14:creationId xmlns:p14="http://schemas.microsoft.com/office/powerpoint/2010/main" val="206143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825625"/>
            <a:ext cx="2279238" cy="1761897"/>
          </a:xfrm>
          <a:prstGeom prst="rect">
            <a:avLst/>
          </a:prstGeom>
        </p:spPr>
      </p:pic>
      <p:sp>
        <p:nvSpPr>
          <p:cNvPr id="11" name="Content Placeholder 10"/>
          <p:cNvSpPr>
            <a:spLocks noGrp="1"/>
          </p:cNvSpPr>
          <p:nvPr>
            <p:ph idx="1"/>
          </p:nvPr>
        </p:nvSpPr>
        <p:spPr>
          <a:xfrm>
            <a:off x="3117438" y="1825625"/>
            <a:ext cx="8236362" cy="4351338"/>
          </a:xfrm>
        </p:spPr>
        <p:txBody>
          <a:bodyPr>
            <a:normAutofit/>
          </a:bodyPr>
          <a:lstStyle/>
          <a:p>
            <a:r>
              <a:rPr lang="en-US" sz="3200" b="1" dirty="0" smtClean="0">
                <a:solidFill>
                  <a:schemeClr val="bg1"/>
                </a:solidFill>
              </a:rPr>
              <a:t>2 Dear brothers and sisters, </a:t>
            </a:r>
            <a:r>
              <a:rPr lang="en-US" sz="3200" b="1" u="sng" dirty="0" smtClean="0">
                <a:solidFill>
                  <a:schemeClr val="bg1"/>
                </a:solidFill>
              </a:rPr>
              <a:t>when troubles of any kind come your way</a:t>
            </a:r>
            <a:r>
              <a:rPr lang="en-US" sz="3200" b="1" dirty="0" smtClean="0">
                <a:solidFill>
                  <a:schemeClr val="bg1"/>
                </a:solidFill>
              </a:rPr>
              <a:t>, consider it an opportunity for great joy. 3 For you know that when your faith is tested, your endurance has a chance to grow. 4 So let it grow, for when your endurance is fully developed, you will be perfect and complete, needing nothing.</a:t>
            </a:r>
            <a:endParaRPr lang="en-US" sz="3200" b="1" dirty="0">
              <a:solidFill>
                <a:schemeClr val="bg1"/>
              </a:solidFill>
            </a:endParaRPr>
          </a:p>
        </p:txBody>
      </p:sp>
    </p:spTree>
    <p:extLst>
      <p:ext uri="{BB962C8B-B14F-4D97-AF65-F5344CB8AC3E}">
        <p14:creationId xmlns:p14="http://schemas.microsoft.com/office/powerpoint/2010/main" val="112846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825625"/>
            <a:ext cx="2279238" cy="1761897"/>
          </a:xfrm>
          <a:prstGeom prst="rect">
            <a:avLst/>
          </a:prstGeom>
        </p:spPr>
      </p:pic>
      <p:sp>
        <p:nvSpPr>
          <p:cNvPr id="11" name="Content Placeholder 10"/>
          <p:cNvSpPr>
            <a:spLocks noGrp="1"/>
          </p:cNvSpPr>
          <p:nvPr>
            <p:ph idx="1"/>
          </p:nvPr>
        </p:nvSpPr>
        <p:spPr>
          <a:xfrm>
            <a:off x="3117438" y="1825625"/>
            <a:ext cx="8236362" cy="4789184"/>
          </a:xfrm>
        </p:spPr>
        <p:txBody>
          <a:bodyPr>
            <a:noAutofit/>
          </a:bodyPr>
          <a:lstStyle/>
          <a:p>
            <a:r>
              <a:rPr lang="en-US" sz="3200" dirty="0" smtClean="0">
                <a:solidFill>
                  <a:schemeClr val="bg1"/>
                </a:solidFill>
              </a:rPr>
              <a:t>5 If you need wisdom, ask our generous God, and he will give it to you. He will not rebuke you for asking. 6 But when you ask him, </a:t>
            </a:r>
            <a:r>
              <a:rPr lang="en-US" sz="3200" u="sng" dirty="0" smtClean="0">
                <a:solidFill>
                  <a:schemeClr val="bg1"/>
                </a:solidFill>
              </a:rPr>
              <a:t>be sure that your faith is in God alone</a:t>
            </a:r>
            <a:r>
              <a:rPr lang="en-US" sz="3200" dirty="0" smtClean="0">
                <a:solidFill>
                  <a:schemeClr val="bg1"/>
                </a:solidFill>
              </a:rPr>
              <a:t>. </a:t>
            </a:r>
            <a:r>
              <a:rPr lang="en-US" sz="3200" b="1" u="sng" dirty="0" smtClean="0">
                <a:solidFill>
                  <a:schemeClr val="bg1"/>
                </a:solidFill>
              </a:rPr>
              <a:t>Do not waver</a:t>
            </a:r>
            <a:r>
              <a:rPr lang="en-US" sz="3200" dirty="0" smtClean="0">
                <a:solidFill>
                  <a:schemeClr val="bg1"/>
                </a:solidFill>
              </a:rPr>
              <a:t>, for a person with </a:t>
            </a:r>
            <a:r>
              <a:rPr lang="en-US" sz="3200" b="1" u="sng" dirty="0" smtClean="0">
                <a:solidFill>
                  <a:schemeClr val="bg1"/>
                </a:solidFill>
              </a:rPr>
              <a:t>divided loyalty </a:t>
            </a:r>
            <a:r>
              <a:rPr lang="en-US" sz="3200" dirty="0" smtClean="0">
                <a:solidFill>
                  <a:schemeClr val="bg1"/>
                </a:solidFill>
              </a:rPr>
              <a:t>is as unsettled as a wave of the sea that is blown and tossed by the wind. 7 </a:t>
            </a:r>
            <a:r>
              <a:rPr lang="en-US" sz="3200" b="1" u="sng" dirty="0" smtClean="0">
                <a:solidFill>
                  <a:schemeClr val="bg1"/>
                </a:solidFill>
              </a:rPr>
              <a:t>Such people should not expect to receive anything from the Lord</a:t>
            </a:r>
            <a:r>
              <a:rPr lang="en-US" sz="3200" dirty="0" smtClean="0">
                <a:solidFill>
                  <a:schemeClr val="bg1"/>
                </a:solidFill>
              </a:rPr>
              <a:t>. 8 </a:t>
            </a:r>
            <a:r>
              <a:rPr lang="en-US" sz="3200" b="1" u="sng" dirty="0" smtClean="0">
                <a:solidFill>
                  <a:schemeClr val="bg1"/>
                </a:solidFill>
              </a:rPr>
              <a:t>Their loyalty is divided between God and the world</a:t>
            </a:r>
            <a:r>
              <a:rPr lang="en-US" sz="3200" dirty="0" smtClean="0">
                <a:solidFill>
                  <a:schemeClr val="bg1"/>
                </a:solidFill>
              </a:rPr>
              <a:t>, and </a:t>
            </a:r>
            <a:r>
              <a:rPr lang="en-US" sz="3200" b="1" u="sng" dirty="0" smtClean="0">
                <a:solidFill>
                  <a:schemeClr val="bg1"/>
                </a:solidFill>
              </a:rPr>
              <a:t>they are unstable in everything they do.</a:t>
            </a:r>
            <a:endParaRPr lang="en-US" sz="3200" b="1" u="sng" dirty="0">
              <a:solidFill>
                <a:schemeClr val="bg1"/>
              </a:solidFill>
            </a:endParaRPr>
          </a:p>
        </p:txBody>
      </p:sp>
    </p:spTree>
    <p:extLst>
      <p:ext uri="{BB962C8B-B14F-4D97-AF65-F5344CB8AC3E}">
        <p14:creationId xmlns:p14="http://schemas.microsoft.com/office/powerpoint/2010/main" val="1954267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825625"/>
            <a:ext cx="2279238" cy="1761897"/>
          </a:xfrm>
          <a:prstGeom prst="rect">
            <a:avLst/>
          </a:prstGeom>
        </p:spPr>
      </p:pic>
      <p:sp>
        <p:nvSpPr>
          <p:cNvPr id="11" name="Content Placeholder 10"/>
          <p:cNvSpPr>
            <a:spLocks noGrp="1"/>
          </p:cNvSpPr>
          <p:nvPr>
            <p:ph idx="1"/>
          </p:nvPr>
        </p:nvSpPr>
        <p:spPr>
          <a:xfrm>
            <a:off x="3117438" y="1825625"/>
            <a:ext cx="8236362" cy="4351338"/>
          </a:xfrm>
        </p:spPr>
        <p:txBody>
          <a:bodyPr>
            <a:normAutofit/>
          </a:bodyPr>
          <a:lstStyle/>
          <a:p>
            <a:r>
              <a:rPr lang="en-US" sz="3200" dirty="0" smtClean="0">
                <a:solidFill>
                  <a:schemeClr val="bg1"/>
                </a:solidFill>
              </a:rPr>
              <a:t>9 </a:t>
            </a:r>
            <a:r>
              <a:rPr lang="en-US" sz="3200" b="1" u="sng" dirty="0" smtClean="0">
                <a:solidFill>
                  <a:schemeClr val="bg1"/>
                </a:solidFill>
              </a:rPr>
              <a:t>Believers who are poor </a:t>
            </a:r>
            <a:r>
              <a:rPr lang="en-US" sz="3200" dirty="0" smtClean="0">
                <a:solidFill>
                  <a:schemeClr val="bg1"/>
                </a:solidFill>
              </a:rPr>
              <a:t>have something to boast about, </a:t>
            </a:r>
            <a:r>
              <a:rPr lang="en-US" sz="3200" b="1" u="sng" dirty="0" smtClean="0">
                <a:solidFill>
                  <a:schemeClr val="bg1"/>
                </a:solidFill>
              </a:rPr>
              <a:t>for God has honored them</a:t>
            </a:r>
            <a:r>
              <a:rPr lang="en-US" sz="3200" dirty="0" smtClean="0">
                <a:solidFill>
                  <a:schemeClr val="bg1"/>
                </a:solidFill>
              </a:rPr>
              <a:t>. 10 And </a:t>
            </a:r>
            <a:r>
              <a:rPr lang="en-US" sz="3200" b="1" u="sng" dirty="0" smtClean="0">
                <a:solidFill>
                  <a:schemeClr val="bg1"/>
                </a:solidFill>
              </a:rPr>
              <a:t>those who are rich should boast that God has humbled them</a:t>
            </a:r>
            <a:r>
              <a:rPr lang="en-US" sz="3200" dirty="0" smtClean="0">
                <a:solidFill>
                  <a:schemeClr val="bg1"/>
                </a:solidFill>
              </a:rPr>
              <a:t>. They will fade away like a little flower in the field. 11 The hot sun rises and the grass withers; the little flower droops and falls, and its beauty fades away. In the same way, </a:t>
            </a:r>
            <a:r>
              <a:rPr lang="en-US" sz="3200" b="1" u="sng" dirty="0" smtClean="0">
                <a:solidFill>
                  <a:schemeClr val="bg1"/>
                </a:solidFill>
              </a:rPr>
              <a:t>the rich will fade away with all of their achievements</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931948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690688"/>
            <a:ext cx="2279238" cy="1761897"/>
          </a:xfrm>
          <a:prstGeom prst="rect">
            <a:avLst/>
          </a:prstGeom>
        </p:spPr>
      </p:pic>
      <p:sp>
        <p:nvSpPr>
          <p:cNvPr id="11" name="Content Placeholder 10"/>
          <p:cNvSpPr>
            <a:spLocks noGrp="1"/>
          </p:cNvSpPr>
          <p:nvPr>
            <p:ph idx="1"/>
          </p:nvPr>
        </p:nvSpPr>
        <p:spPr>
          <a:xfrm>
            <a:off x="3117438" y="1517516"/>
            <a:ext cx="8236362" cy="4659448"/>
          </a:xfrm>
        </p:spPr>
        <p:txBody>
          <a:bodyPr>
            <a:noAutofit/>
          </a:bodyPr>
          <a:lstStyle/>
          <a:p>
            <a:r>
              <a:rPr lang="en-US" sz="3200" dirty="0" smtClean="0">
                <a:solidFill>
                  <a:schemeClr val="bg1"/>
                </a:solidFill>
              </a:rPr>
              <a:t>12 </a:t>
            </a:r>
            <a:r>
              <a:rPr lang="en-US" sz="3200" b="1" u="sng" dirty="0" smtClean="0">
                <a:solidFill>
                  <a:schemeClr val="bg1"/>
                </a:solidFill>
              </a:rPr>
              <a:t>God blesses those who patiently endure testing and temptation</a:t>
            </a:r>
            <a:r>
              <a:rPr lang="en-US" sz="3200" dirty="0" smtClean="0">
                <a:solidFill>
                  <a:schemeClr val="bg1"/>
                </a:solidFill>
              </a:rPr>
              <a:t>. </a:t>
            </a:r>
            <a:r>
              <a:rPr lang="en-US" sz="3200" b="1" u="sng" dirty="0" smtClean="0">
                <a:solidFill>
                  <a:schemeClr val="accent4"/>
                </a:solidFill>
              </a:rPr>
              <a:t>Afterward they will receive the crown of life that God has promised to those who love him</a:t>
            </a:r>
            <a:r>
              <a:rPr lang="en-US" sz="3200" dirty="0" smtClean="0">
                <a:solidFill>
                  <a:schemeClr val="bg1"/>
                </a:solidFill>
              </a:rPr>
              <a:t>. 13 And </a:t>
            </a:r>
            <a:r>
              <a:rPr lang="en-US" sz="3200" b="1" u="sng" dirty="0" smtClean="0">
                <a:solidFill>
                  <a:schemeClr val="bg1"/>
                </a:solidFill>
              </a:rPr>
              <a:t>remember, when you are being tempted, do not say, “God is tempting me.</a:t>
            </a:r>
            <a:r>
              <a:rPr lang="en-US" sz="3200" dirty="0" smtClean="0">
                <a:solidFill>
                  <a:schemeClr val="bg1"/>
                </a:solidFill>
              </a:rPr>
              <a:t>” God is never tempted to do wrong, and he never tempts anyone else. 14 </a:t>
            </a:r>
            <a:r>
              <a:rPr lang="en-US" sz="3200" b="1" u="sng" dirty="0" smtClean="0">
                <a:solidFill>
                  <a:schemeClr val="accent4"/>
                </a:solidFill>
              </a:rPr>
              <a:t>Temptation comes from our own desires, which entice us and drag us away</a:t>
            </a:r>
            <a:r>
              <a:rPr lang="en-US" sz="3200" dirty="0" smtClean="0">
                <a:solidFill>
                  <a:schemeClr val="bg1"/>
                </a:solidFill>
              </a:rPr>
              <a:t>. 15 </a:t>
            </a:r>
            <a:r>
              <a:rPr lang="en-US" sz="3200" b="1" u="sng" dirty="0" smtClean="0">
                <a:solidFill>
                  <a:schemeClr val="bg1"/>
                </a:solidFill>
              </a:rPr>
              <a:t>These desires give birth to sinful actions</a:t>
            </a:r>
            <a:r>
              <a:rPr lang="en-US" sz="3200" dirty="0" smtClean="0">
                <a:solidFill>
                  <a:schemeClr val="bg1"/>
                </a:solidFill>
              </a:rPr>
              <a:t>. And when sin is allowed to grow, it gives birth to death.</a:t>
            </a:r>
            <a:endParaRPr lang="en-US" sz="3200" dirty="0">
              <a:solidFill>
                <a:schemeClr val="bg1"/>
              </a:solidFill>
            </a:endParaRPr>
          </a:p>
        </p:txBody>
      </p:sp>
    </p:spTree>
    <p:extLst>
      <p:ext uri="{BB962C8B-B14F-4D97-AF65-F5344CB8AC3E}">
        <p14:creationId xmlns:p14="http://schemas.microsoft.com/office/powerpoint/2010/main" val="1861733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825625"/>
            <a:ext cx="2279238" cy="1761897"/>
          </a:xfrm>
          <a:prstGeom prst="rect">
            <a:avLst/>
          </a:prstGeom>
        </p:spPr>
      </p:pic>
      <p:sp>
        <p:nvSpPr>
          <p:cNvPr id="11" name="Content Placeholder 10"/>
          <p:cNvSpPr>
            <a:spLocks noGrp="1"/>
          </p:cNvSpPr>
          <p:nvPr>
            <p:ph idx="1"/>
          </p:nvPr>
        </p:nvSpPr>
        <p:spPr>
          <a:xfrm>
            <a:off x="3117438" y="1825625"/>
            <a:ext cx="8236362" cy="4351338"/>
          </a:xfrm>
        </p:spPr>
        <p:txBody>
          <a:bodyPr>
            <a:normAutofit/>
          </a:bodyPr>
          <a:lstStyle/>
          <a:p>
            <a:r>
              <a:rPr lang="en-US" sz="3200" dirty="0" smtClean="0">
                <a:solidFill>
                  <a:schemeClr val="bg1"/>
                </a:solidFill>
              </a:rPr>
              <a:t>16 So </a:t>
            </a:r>
            <a:r>
              <a:rPr lang="en-US" sz="3200" b="1" u="sng" dirty="0" smtClean="0">
                <a:solidFill>
                  <a:schemeClr val="bg1"/>
                </a:solidFill>
              </a:rPr>
              <a:t>don’t be misled</a:t>
            </a:r>
            <a:r>
              <a:rPr lang="en-US" sz="3200" dirty="0" smtClean="0">
                <a:solidFill>
                  <a:schemeClr val="bg1"/>
                </a:solidFill>
              </a:rPr>
              <a:t>, my dear brothers and sisters. 17 </a:t>
            </a:r>
            <a:r>
              <a:rPr lang="en-US" sz="3200" b="1" u="sng" dirty="0" smtClean="0">
                <a:solidFill>
                  <a:schemeClr val="bg1"/>
                </a:solidFill>
              </a:rPr>
              <a:t>Whatever is good and perfect is a gift coming down to us from God our Father, who created all the lights in the heavens. </a:t>
            </a:r>
            <a:r>
              <a:rPr lang="en-US" sz="3200" b="1" dirty="0" smtClean="0">
                <a:solidFill>
                  <a:schemeClr val="accent4"/>
                </a:solidFill>
              </a:rPr>
              <a:t>He never changes</a:t>
            </a:r>
            <a:r>
              <a:rPr lang="en-US" sz="3200" b="1" dirty="0" smtClean="0">
                <a:solidFill>
                  <a:schemeClr val="bg1"/>
                </a:solidFill>
              </a:rPr>
              <a:t> </a:t>
            </a:r>
            <a:r>
              <a:rPr lang="en-US" sz="3200" dirty="0" smtClean="0">
                <a:solidFill>
                  <a:schemeClr val="bg1"/>
                </a:solidFill>
              </a:rPr>
              <a:t>or casts a shifting shadow. 18 </a:t>
            </a:r>
            <a:r>
              <a:rPr lang="en-US" sz="3200" b="1" u="sng" dirty="0" smtClean="0">
                <a:solidFill>
                  <a:schemeClr val="bg1"/>
                </a:solidFill>
              </a:rPr>
              <a:t>He chose to give birth to us by giving us his true word. And we, out of all creation, became his prized possession</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2113527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825625"/>
            <a:ext cx="2279238" cy="1761897"/>
          </a:xfrm>
          <a:prstGeom prst="rect">
            <a:avLst/>
          </a:prstGeom>
        </p:spPr>
      </p:pic>
      <p:sp>
        <p:nvSpPr>
          <p:cNvPr id="11" name="Content Placeholder 10"/>
          <p:cNvSpPr>
            <a:spLocks noGrp="1"/>
          </p:cNvSpPr>
          <p:nvPr>
            <p:ph idx="1"/>
          </p:nvPr>
        </p:nvSpPr>
        <p:spPr>
          <a:xfrm>
            <a:off x="3117438" y="1825625"/>
            <a:ext cx="8236362" cy="4351338"/>
          </a:xfrm>
        </p:spPr>
        <p:txBody>
          <a:bodyPr>
            <a:normAutofit/>
          </a:bodyPr>
          <a:lstStyle/>
          <a:p>
            <a:r>
              <a:rPr lang="en-US" sz="3200" dirty="0" smtClean="0">
                <a:solidFill>
                  <a:schemeClr val="bg1"/>
                </a:solidFill>
              </a:rPr>
              <a:t>19 Understand this, my dear brothers and sisters: </a:t>
            </a:r>
            <a:r>
              <a:rPr lang="en-US" sz="3200" b="1" u="sng" dirty="0" smtClean="0">
                <a:solidFill>
                  <a:schemeClr val="bg1"/>
                </a:solidFill>
              </a:rPr>
              <a:t>You must all be quick to listen, slow to speak, and slow to get angry</a:t>
            </a:r>
            <a:r>
              <a:rPr lang="en-US" sz="3200" dirty="0" smtClean="0">
                <a:solidFill>
                  <a:schemeClr val="bg1"/>
                </a:solidFill>
              </a:rPr>
              <a:t>. 20 </a:t>
            </a:r>
            <a:r>
              <a:rPr lang="en-US" sz="3200" b="1" u="sng" dirty="0" smtClean="0">
                <a:solidFill>
                  <a:schemeClr val="bg1"/>
                </a:solidFill>
              </a:rPr>
              <a:t>Human anger does not produce the righteousness God desires</a:t>
            </a:r>
            <a:r>
              <a:rPr lang="en-US" sz="3200" dirty="0" smtClean="0">
                <a:solidFill>
                  <a:schemeClr val="bg1"/>
                </a:solidFill>
              </a:rPr>
              <a:t>. 21 </a:t>
            </a:r>
            <a:r>
              <a:rPr lang="en-US" sz="3200" b="1" u="sng" dirty="0" smtClean="0">
                <a:solidFill>
                  <a:schemeClr val="accent4"/>
                </a:solidFill>
              </a:rPr>
              <a:t>So get rid of all the filth and evil in your lives, and humbly accept the word God has planted in your hearts, for it has the power to save your souls.</a:t>
            </a:r>
            <a:endParaRPr lang="en-US" sz="3200" b="1" u="sng" dirty="0">
              <a:solidFill>
                <a:schemeClr val="accent4"/>
              </a:solidFill>
            </a:endParaRPr>
          </a:p>
        </p:txBody>
      </p:sp>
    </p:spTree>
    <p:extLst>
      <p:ext uri="{BB962C8B-B14F-4D97-AF65-F5344CB8AC3E}">
        <p14:creationId xmlns:p14="http://schemas.microsoft.com/office/powerpoint/2010/main" val="2013174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James 1 New Living Translation (NLT)</a:t>
            </a:r>
            <a:endParaRPr lang="en-US" b="1" dirty="0">
              <a:solidFill>
                <a:schemeClr val="bg1"/>
              </a:solidFill>
            </a:endParaRPr>
          </a:p>
        </p:txBody>
      </p:sp>
      <p:pic>
        <p:nvPicPr>
          <p:cNvPr id="10" name="Picture 9"/>
          <p:cNvPicPr>
            <a:picLocks noChangeAspect="1"/>
          </p:cNvPicPr>
          <p:nvPr/>
        </p:nvPicPr>
        <p:blipFill>
          <a:blip r:embed="rId2"/>
          <a:stretch>
            <a:fillRect/>
          </a:stretch>
        </p:blipFill>
        <p:spPr>
          <a:xfrm>
            <a:off x="838200" y="1825625"/>
            <a:ext cx="2279238" cy="1761897"/>
          </a:xfrm>
          <a:prstGeom prst="rect">
            <a:avLst/>
          </a:prstGeom>
        </p:spPr>
      </p:pic>
      <p:sp>
        <p:nvSpPr>
          <p:cNvPr id="11" name="Content Placeholder 10"/>
          <p:cNvSpPr>
            <a:spLocks noGrp="1"/>
          </p:cNvSpPr>
          <p:nvPr>
            <p:ph idx="1"/>
          </p:nvPr>
        </p:nvSpPr>
        <p:spPr>
          <a:xfrm>
            <a:off x="3117438" y="1825625"/>
            <a:ext cx="8236362" cy="4351338"/>
          </a:xfrm>
        </p:spPr>
        <p:txBody>
          <a:bodyPr>
            <a:noAutofit/>
          </a:bodyPr>
          <a:lstStyle/>
          <a:p>
            <a:r>
              <a:rPr lang="en-US" sz="3200" dirty="0" smtClean="0">
                <a:solidFill>
                  <a:schemeClr val="bg1"/>
                </a:solidFill>
              </a:rPr>
              <a:t>2 </a:t>
            </a:r>
            <a:r>
              <a:rPr lang="en-US" sz="3200" b="1" u="sng" dirty="0" smtClean="0">
                <a:solidFill>
                  <a:schemeClr val="bg1"/>
                </a:solidFill>
              </a:rPr>
              <a:t>But don’t just listen to God’s word</a:t>
            </a:r>
            <a:r>
              <a:rPr lang="en-US" sz="3200" dirty="0" smtClean="0">
                <a:solidFill>
                  <a:schemeClr val="bg1"/>
                </a:solidFill>
              </a:rPr>
              <a:t>. </a:t>
            </a:r>
            <a:r>
              <a:rPr lang="en-US" sz="3200" b="1" dirty="0" smtClean="0">
                <a:solidFill>
                  <a:schemeClr val="accent4"/>
                </a:solidFill>
              </a:rPr>
              <a:t>You must do what it says</a:t>
            </a:r>
            <a:r>
              <a:rPr lang="en-US" sz="3200" dirty="0" smtClean="0">
                <a:solidFill>
                  <a:schemeClr val="bg1"/>
                </a:solidFill>
              </a:rPr>
              <a:t>. </a:t>
            </a:r>
            <a:r>
              <a:rPr lang="en-US" sz="3200" b="1" dirty="0" smtClean="0">
                <a:solidFill>
                  <a:schemeClr val="accent4"/>
                </a:solidFill>
              </a:rPr>
              <a:t>Otherwise, you are only fooling yourselves. </a:t>
            </a:r>
            <a:r>
              <a:rPr lang="en-US" sz="3200" dirty="0" smtClean="0">
                <a:solidFill>
                  <a:schemeClr val="bg1"/>
                </a:solidFill>
              </a:rPr>
              <a:t>23 </a:t>
            </a:r>
            <a:r>
              <a:rPr lang="en-US" sz="3200" b="1" dirty="0" smtClean="0">
                <a:solidFill>
                  <a:schemeClr val="bg1"/>
                </a:solidFill>
              </a:rPr>
              <a:t>For if you listen to the word and don’t obey, it is like glancing at your face in a mirror. 24 You see yourself, walk away, and forget what you look like.</a:t>
            </a:r>
            <a:r>
              <a:rPr lang="en-US" sz="3200" dirty="0" smtClean="0">
                <a:solidFill>
                  <a:schemeClr val="bg1"/>
                </a:solidFill>
              </a:rPr>
              <a:t> 25 </a:t>
            </a:r>
            <a:r>
              <a:rPr lang="en-US" sz="3200" b="1" dirty="0" smtClean="0">
                <a:solidFill>
                  <a:schemeClr val="accent4"/>
                </a:solidFill>
              </a:rPr>
              <a:t>But if you look carefully into the perfect law that sets you free, and if you do what it says and don’t forget what you heard, then God will bless you for doing it.</a:t>
            </a:r>
            <a:endParaRPr lang="en-US" sz="3200" b="1" dirty="0">
              <a:solidFill>
                <a:schemeClr val="accent4"/>
              </a:solidFill>
            </a:endParaRPr>
          </a:p>
        </p:txBody>
      </p:sp>
    </p:spTree>
    <p:extLst>
      <p:ext uri="{BB962C8B-B14F-4D97-AF65-F5344CB8AC3E}">
        <p14:creationId xmlns:p14="http://schemas.microsoft.com/office/powerpoint/2010/main" val="3990025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2029</Words>
  <Application>Microsoft Office PowerPoint</Application>
  <PresentationFormat>Widescreen</PresentationFormat>
  <Paragraphs>100</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Done with Duplicity</vt:lpstr>
      <vt:lpstr>James 1 New Living Translation (NLT)</vt:lpstr>
      <vt:lpstr>James 1 New Living Translation (NLT)</vt:lpstr>
      <vt:lpstr>James 1 New Living Translation (NLT)</vt:lpstr>
      <vt:lpstr>James 1 New Living Translation (NLT)</vt:lpstr>
      <vt:lpstr>James 1 New Living Translation (NLT)</vt:lpstr>
      <vt:lpstr>James 1 New Living Translation (NLT)</vt:lpstr>
      <vt:lpstr>James 1 New Living Translation (NLT)</vt:lpstr>
      <vt:lpstr>James 1 New Living Translation (NLT)</vt:lpstr>
      <vt:lpstr>James 1 New Living Translation (NLT)</vt:lpstr>
      <vt:lpstr>INTRODUCTION</vt:lpstr>
      <vt:lpstr>examples</vt:lpstr>
      <vt:lpstr>examples</vt:lpstr>
      <vt:lpstr>In all your ways</vt:lpstr>
      <vt:lpstr>The Issue: Three Types of Minds</vt:lpstr>
      <vt:lpstr>What the Bible says about double-mindedness:</vt:lpstr>
      <vt:lpstr>What the Bible says about double-mindedness:</vt:lpstr>
      <vt:lpstr>What the Bible says about double-mindedness:</vt:lpstr>
      <vt:lpstr>1- The natural man, (i.e. an unbeliever)</vt:lpstr>
      <vt:lpstr>1 Corinthians 2:14 Living Bible (TLB)</vt:lpstr>
      <vt:lpstr>2- double-minded people. (Carnal Believers)</vt:lpstr>
      <vt:lpstr>a- double-mindedness creates instability.</vt:lpstr>
      <vt:lpstr>Titus 1:16 describes this state:</vt:lpstr>
      <vt:lpstr>3- double-mindedness affects everything we do, say or think.</vt:lpstr>
      <vt:lpstr>3- double-mindedness affects everything we do, say or think.</vt:lpstr>
      <vt:lpstr>d- Do you really want what God wants?</vt:lpstr>
      <vt:lpstr>d- Do you really want what God wants?</vt:lpstr>
      <vt:lpstr>Closing &amp; Prayer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Done with Duplicity</dc:title>
  <dc:creator>Ronald Powell</dc:creator>
  <cp:lastModifiedBy>Ronald Powell</cp:lastModifiedBy>
  <cp:revision>8</cp:revision>
  <dcterms:created xsi:type="dcterms:W3CDTF">2018-02-24T22:45:08Z</dcterms:created>
  <dcterms:modified xsi:type="dcterms:W3CDTF">2018-02-24T23:44:04Z</dcterms:modified>
</cp:coreProperties>
</file>