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6" r:id="rId1"/>
  </p:sldMasterIdLst>
  <p:sldIdLst>
    <p:sldId id="256" r:id="rId2"/>
    <p:sldId id="281" r:id="rId3"/>
    <p:sldId id="282" r:id="rId4"/>
    <p:sldId id="283" r:id="rId5"/>
    <p:sldId id="284" r:id="rId6"/>
    <p:sldId id="285" r:id="rId7"/>
    <p:sldId id="286" r:id="rId8"/>
    <p:sldId id="257" r:id="rId9"/>
    <p:sldId id="287" r:id="rId10"/>
    <p:sldId id="288" r:id="rId11"/>
    <p:sldId id="289" r:id="rId12"/>
    <p:sldId id="258" r:id="rId13"/>
    <p:sldId id="290" r:id="rId14"/>
    <p:sldId id="259" r:id="rId15"/>
    <p:sldId id="260" r:id="rId16"/>
    <p:sldId id="291" r:id="rId17"/>
    <p:sldId id="261" r:id="rId18"/>
    <p:sldId id="292" r:id="rId19"/>
    <p:sldId id="262" r:id="rId20"/>
    <p:sldId id="293" r:id="rId21"/>
    <p:sldId id="263" r:id="rId22"/>
    <p:sldId id="294" r:id="rId23"/>
    <p:sldId id="264" r:id="rId24"/>
    <p:sldId id="265" r:id="rId25"/>
    <p:sldId id="295" r:id="rId26"/>
    <p:sldId id="296" r:id="rId27"/>
    <p:sldId id="266" r:id="rId28"/>
    <p:sldId id="297" r:id="rId29"/>
    <p:sldId id="298" r:id="rId30"/>
    <p:sldId id="267" r:id="rId31"/>
    <p:sldId id="268" r:id="rId32"/>
    <p:sldId id="299" r:id="rId33"/>
    <p:sldId id="269" r:id="rId34"/>
    <p:sldId id="300" r:id="rId35"/>
    <p:sldId id="270" r:id="rId36"/>
    <p:sldId id="301" r:id="rId37"/>
    <p:sldId id="271" r:id="rId38"/>
    <p:sldId id="302" r:id="rId39"/>
    <p:sldId id="272" r:id="rId40"/>
    <p:sldId id="273" r:id="rId41"/>
    <p:sldId id="274" r:id="rId42"/>
    <p:sldId id="303" r:id="rId43"/>
    <p:sldId id="304" r:id="rId44"/>
    <p:sldId id="305" r:id="rId45"/>
    <p:sldId id="275" r:id="rId46"/>
    <p:sldId id="306" r:id="rId47"/>
    <p:sldId id="307" r:id="rId48"/>
    <p:sldId id="276" r:id="rId49"/>
    <p:sldId id="277" r:id="rId50"/>
    <p:sldId id="278" r:id="rId51"/>
    <p:sldId id="308" r:id="rId52"/>
    <p:sldId id="309" r:id="rId53"/>
    <p:sldId id="310" r:id="rId54"/>
    <p:sldId id="311" r:id="rId55"/>
    <p:sldId id="312" r:id="rId56"/>
    <p:sldId id="280" r:id="rId57"/>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Impact" panose="020B080603090205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Impact" panose="020B080603090205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Impact" panose="020B080603090205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Impact" panose="020B080603090205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Impact" panose="020B0806030902050204" pitchFamily="34" charset="0"/>
        <a:ea typeface="+mn-ea"/>
        <a:cs typeface="+mn-cs"/>
      </a:defRPr>
    </a:lvl5pPr>
    <a:lvl6pPr marL="2286000" algn="l" defTabSz="914400" rtl="0" eaLnBrk="1" latinLnBrk="0" hangingPunct="1">
      <a:defRPr kern="1200">
        <a:solidFill>
          <a:schemeClr val="tx1"/>
        </a:solidFill>
        <a:latin typeface="Impact" panose="020B0806030902050204" pitchFamily="34" charset="0"/>
        <a:ea typeface="+mn-ea"/>
        <a:cs typeface="+mn-cs"/>
      </a:defRPr>
    </a:lvl6pPr>
    <a:lvl7pPr marL="2743200" algn="l" defTabSz="914400" rtl="0" eaLnBrk="1" latinLnBrk="0" hangingPunct="1">
      <a:defRPr kern="1200">
        <a:solidFill>
          <a:schemeClr val="tx1"/>
        </a:solidFill>
        <a:latin typeface="Impact" panose="020B0806030902050204" pitchFamily="34" charset="0"/>
        <a:ea typeface="+mn-ea"/>
        <a:cs typeface="+mn-cs"/>
      </a:defRPr>
    </a:lvl7pPr>
    <a:lvl8pPr marL="3200400" algn="l" defTabSz="914400" rtl="0" eaLnBrk="1" latinLnBrk="0" hangingPunct="1">
      <a:defRPr kern="1200">
        <a:solidFill>
          <a:schemeClr val="tx1"/>
        </a:solidFill>
        <a:latin typeface="Impact" panose="020B0806030902050204" pitchFamily="34" charset="0"/>
        <a:ea typeface="+mn-ea"/>
        <a:cs typeface="+mn-cs"/>
      </a:defRPr>
    </a:lvl8pPr>
    <a:lvl9pPr marL="3657600" algn="l" defTabSz="914400" rtl="0" eaLnBrk="1" latinLnBrk="0" hangingPunct="1">
      <a:defRPr kern="1200">
        <a:solidFill>
          <a:schemeClr val="tx1"/>
        </a:solidFill>
        <a:latin typeface="Impact" panose="020B080603090205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62" d="100"/>
          <a:sy n="62"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95275" y="2771775"/>
            <a:ext cx="7543800" cy="704850"/>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a:defRPr sz="3600"/>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295275" y="3381375"/>
            <a:ext cx="7543800" cy="457200"/>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marL="0" indent="0">
              <a:buFontTx/>
              <a:buNone/>
              <a:defRPr sz="2400"/>
            </a:lvl1pPr>
          </a:lstStyle>
          <a:p>
            <a:pPr lvl="0"/>
            <a:r>
              <a:rPr lang="en-US" altLang="en-US" noProof="0" smtClean="0"/>
              <a:t>Click to edit Master subtitle style</a:t>
            </a:r>
          </a:p>
        </p:txBody>
      </p:sp>
    </p:spTree>
    <p:extLst>
      <p:ext uri="{BB962C8B-B14F-4D97-AF65-F5344CB8AC3E}">
        <p14:creationId xmlns:p14="http://schemas.microsoft.com/office/powerpoint/2010/main" val="338402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5762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171700" cy="52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2400"/>
            <a:ext cx="63627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31127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71819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023822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95350" y="1219200"/>
            <a:ext cx="3581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219200"/>
            <a:ext cx="3581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02955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78874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86912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9468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246309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210174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8686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895350" y="1219200"/>
            <a:ext cx="7315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2607757381"/>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hf sldNum="0" hdr="0" ftr="0" dt="0"/>
  <p:txStyles>
    <p:title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bg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bg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bg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EAAEC6-CDD6-4445-BCBF-5318C0CD7356}"/>
              </a:ext>
            </a:extLst>
          </p:cNvPr>
          <p:cNvSpPr>
            <a:spLocks noGrp="1"/>
          </p:cNvSpPr>
          <p:nvPr>
            <p:ph type="ctrTitle"/>
          </p:nvPr>
        </p:nvSpPr>
        <p:spPr>
          <a:xfrm>
            <a:off x="295275" y="2061275"/>
            <a:ext cx="7543800" cy="1415350"/>
          </a:xfrm>
        </p:spPr>
        <p:txBody>
          <a:bodyPr/>
          <a:lstStyle/>
          <a:p>
            <a:pPr fontAlgn="auto">
              <a:spcAft>
                <a:spcPts val="0"/>
              </a:spcAft>
              <a:defRPr/>
            </a:pPr>
            <a:r>
              <a:rPr lang="en-US" b="1" dirty="0" smtClean="0">
                <a:effectLst>
                  <a:outerShdw blurRad="38100" dist="38100" dir="2700000" algn="tl">
                    <a:srgbClr val="000000">
                      <a:alpha val="43137"/>
                    </a:srgbClr>
                  </a:outerShdw>
                </a:effectLst>
              </a:rPr>
              <a:t>Troubleshooting</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Unanswered </a:t>
            </a:r>
            <a:r>
              <a:rPr lang="en-US" b="1" dirty="0">
                <a:effectLst>
                  <a:outerShdw blurRad="38100" dist="38100" dir="2700000" algn="tl">
                    <a:srgbClr val="000000">
                      <a:alpha val="43137"/>
                    </a:srgbClr>
                  </a:outerShdw>
                </a:effectLst>
              </a:rPr>
              <a:t>Prayer</a:t>
            </a:r>
            <a:endParaRPr lang="en-US" dirty="0">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xmlns="" id="{D282DE7F-BADF-4BAA-9A11-EA4E76AD8DBF}"/>
              </a:ext>
            </a:extLst>
          </p:cNvPr>
          <p:cNvSpPr>
            <a:spLocks noGrp="1"/>
          </p:cNvSpPr>
          <p:nvPr>
            <p:ph type="subTitle" idx="1"/>
          </p:nvPr>
        </p:nvSpPr>
        <p:spPr/>
        <p:txBody>
          <a:bodyPr/>
          <a:lstStyle/>
          <a:p>
            <a:pPr fontAlgn="auto">
              <a:spcAft>
                <a:spcPts val="0"/>
              </a:spcAft>
              <a:defRPr/>
            </a:pPr>
            <a:r>
              <a:rPr lang="en-US" dirty="0" smtClean="0"/>
              <a:t>Bishop Ronald K. Powell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How do you stay joined to Christ?</a:t>
            </a:r>
            <a:endParaRPr lang="en-US" dirty="0"/>
          </a:p>
        </p:txBody>
      </p:sp>
      <p:sp>
        <p:nvSpPr>
          <p:cNvPr id="3" name="Content Placeholder 2"/>
          <p:cNvSpPr>
            <a:spLocks noGrp="1"/>
          </p:cNvSpPr>
          <p:nvPr>
            <p:ph idx="1"/>
          </p:nvPr>
        </p:nvSpPr>
        <p:spPr>
          <a:xfrm>
            <a:off x="895350" y="1219199"/>
            <a:ext cx="7315200" cy="4902631"/>
          </a:xfrm>
        </p:spPr>
        <p:txBody>
          <a:bodyPr/>
          <a:lstStyle/>
          <a:p>
            <a:r>
              <a:rPr lang="en-US" dirty="0" smtClean="0">
                <a:effectLst>
                  <a:outerShdw blurRad="38100" dist="38100" dir="2700000" algn="tl">
                    <a:srgbClr val="000000">
                      <a:alpha val="43137"/>
                    </a:srgbClr>
                  </a:outerShdw>
                </a:effectLst>
              </a:rPr>
              <a:t>By </a:t>
            </a:r>
            <a:r>
              <a:rPr lang="en-US" dirty="0">
                <a:effectLst>
                  <a:outerShdw blurRad="38100" dist="38100" dir="2700000" algn="tl">
                    <a:srgbClr val="000000">
                      <a:alpha val="43137"/>
                    </a:srgbClr>
                  </a:outerShdw>
                </a:effectLst>
              </a:rPr>
              <a:t>His words remaining in you. In other words, God says if we fill our minds with the Bible, the Word of God, then we will be in Christ. </a:t>
            </a:r>
            <a:endParaRPr lang="en-US" dirty="0" smtClean="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God </a:t>
            </a:r>
            <a:r>
              <a:rPr lang="en-US" dirty="0">
                <a:effectLst>
                  <a:outerShdw blurRad="38100" dist="38100" dir="2700000" algn="tl">
                    <a:srgbClr val="000000">
                      <a:alpha val="43137"/>
                    </a:srgbClr>
                  </a:outerShdw>
                </a:effectLst>
              </a:rPr>
              <a:t>requires that we listen to Him first before He listens to us. If I don’t pay attention to what God says to me in His word, why should He pay attention to me when I talk to Him?</a:t>
            </a:r>
          </a:p>
        </p:txBody>
      </p:sp>
    </p:spTree>
    <p:extLst>
      <p:ext uri="{BB962C8B-B14F-4D97-AF65-F5344CB8AC3E}">
        <p14:creationId xmlns:p14="http://schemas.microsoft.com/office/powerpoint/2010/main" val="1250546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5350" y="759417"/>
            <a:ext cx="7628718" cy="5439905"/>
          </a:xfrm>
        </p:spPr>
        <p:txBody>
          <a:bodyPr/>
          <a:lstStyle/>
          <a:p>
            <a:r>
              <a:rPr lang="en-US" dirty="0">
                <a:effectLst>
                  <a:outerShdw blurRad="38100" dist="38100" dir="2700000" algn="tl">
                    <a:srgbClr val="000000">
                      <a:alpha val="43137"/>
                    </a:srgbClr>
                  </a:outerShdw>
                </a:effectLst>
              </a:rPr>
              <a:t>The starting point is to have an honest relationship to God. How</a:t>
            </a:r>
            <a:r>
              <a:rPr lang="en-US" dirty="0" smtClean="0">
                <a:effectLst>
                  <a:outerShdw blurRad="38100" dist="38100" dir="2700000" algn="tl">
                    <a:srgbClr val="000000">
                      <a:alpha val="43137"/>
                    </a:srgbClr>
                  </a:outerShdw>
                </a:effectLst>
              </a:rPr>
              <a:t>?</a:t>
            </a:r>
          </a:p>
          <a:p>
            <a:r>
              <a:rPr lang="en-US" dirty="0" smtClean="0">
                <a:effectLst>
                  <a:outerShdw blurRad="38100" dist="38100" dir="2700000" algn="tl">
                    <a:srgbClr val="000000">
                      <a:alpha val="43137"/>
                    </a:srgbClr>
                  </a:outerShdw>
                </a:effectLst>
              </a:rPr>
              <a:t> </a:t>
            </a:r>
            <a:r>
              <a:rPr lang="en-US" dirty="0">
                <a:effectLst>
                  <a:outerShdw blurRad="38100" dist="38100" dir="2700000" algn="tl">
                    <a:srgbClr val="000000">
                      <a:alpha val="43137"/>
                    </a:srgbClr>
                  </a:outerShdw>
                </a:effectLst>
              </a:rPr>
              <a:t>Through the Word of God – that’s why Bible study is important. </a:t>
            </a:r>
            <a:endParaRPr lang="en-US" dirty="0" smtClean="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You </a:t>
            </a:r>
            <a:r>
              <a:rPr lang="en-US" dirty="0">
                <a:effectLst>
                  <a:outerShdw blurRad="38100" dist="38100" dir="2700000" algn="tl">
                    <a:srgbClr val="000000">
                      <a:alpha val="43137"/>
                    </a:srgbClr>
                  </a:outerShdw>
                </a:effectLst>
              </a:rPr>
              <a:t>ask, “Are you saying if I don’t study my Bible I won’t have answered prayer?” No, what I’m saying is that the more you understand the Bible the more you’ll know how to pray effectively. </a:t>
            </a:r>
          </a:p>
        </p:txBody>
      </p:sp>
    </p:spTree>
    <p:extLst>
      <p:ext uri="{BB962C8B-B14F-4D97-AF65-F5344CB8AC3E}">
        <p14:creationId xmlns:p14="http://schemas.microsoft.com/office/powerpoint/2010/main" val="1525471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728419"/>
            <a:ext cx="8686800" cy="1487837"/>
          </a:xfrm>
        </p:spPr>
        <p:txBody>
          <a:bodyPr/>
          <a:lstStyle/>
          <a:p>
            <a:pPr fontAlgn="auto">
              <a:spcAft>
                <a:spcPts val="0"/>
              </a:spcAft>
              <a:defRPr/>
            </a:pPr>
            <a:r>
              <a:rPr lang="en-US" sz="4000" b="1" dirty="0">
                <a:effectLst>
                  <a:outerShdw blurRad="38100" dist="38100" dir="2700000" algn="tl">
                    <a:srgbClr val="000000">
                      <a:alpha val="43137"/>
                    </a:srgbClr>
                  </a:outerShdw>
                </a:effectLst>
              </a:rPr>
              <a:t>1. AN </a:t>
            </a:r>
            <a:r>
              <a:rPr lang="en-US" sz="4000" b="1" u="sng" dirty="0">
                <a:effectLst>
                  <a:outerShdw blurRad="38100" dist="38100" dir="2700000" algn="tl">
                    <a:srgbClr val="000000">
                      <a:alpha val="43137"/>
                    </a:srgbClr>
                  </a:outerShdw>
                </a:effectLst>
              </a:rPr>
              <a:t>HONEST</a:t>
            </a:r>
            <a:r>
              <a:rPr lang="en-US" sz="4000" b="1" dirty="0">
                <a:effectLst>
                  <a:outerShdw blurRad="38100" dist="38100" dir="2700000" algn="tl">
                    <a:srgbClr val="000000">
                      <a:alpha val="43137"/>
                    </a:srgbClr>
                  </a:outerShdw>
                </a:effectLst>
              </a:rPr>
              <a:t> RELATIONSHIP WITH GOD</a:t>
            </a:r>
            <a:r>
              <a:rPr lang="en-US" sz="4000" dirty="0">
                <a:effectLst>
                  <a:outerShdw blurRad="38100" dist="38100" dir="2700000" algn="tl">
                    <a:srgbClr val="000000">
                      <a:alpha val="43137"/>
                    </a:srgbClr>
                  </a:outerShdw>
                </a:effectLst>
              </a:rPr>
              <a:t> </a:t>
            </a:r>
          </a:p>
        </p:txBody>
      </p:sp>
      <p:sp>
        <p:nvSpPr>
          <p:cNvPr id="3" name="Content Placeholder 2">
            <a:extLst>
              <a:ext uri="{FF2B5EF4-FFF2-40B4-BE49-F238E27FC236}">
                <a16:creationId xmlns:a16="http://schemas.microsoft.com/office/drawing/2014/main" xmlns="" id="{C66DB2A1-2082-425E-95B4-25442AB0F337}"/>
              </a:ext>
            </a:extLst>
          </p:cNvPr>
          <p:cNvSpPr>
            <a:spLocks noGrp="1"/>
          </p:cNvSpPr>
          <p:nvPr>
            <p:ph idx="1"/>
          </p:nvPr>
        </p:nvSpPr>
        <p:spPr>
          <a:xfrm>
            <a:off x="895350" y="2216257"/>
            <a:ext cx="7315200" cy="3921071"/>
          </a:xfrm>
        </p:spPr>
        <p:txBody>
          <a:bodyPr/>
          <a:lstStyle/>
          <a:p>
            <a:pPr marL="0" indent="0" fontAlgn="auto">
              <a:spcAft>
                <a:spcPts val="0"/>
              </a:spcAft>
              <a:buFont typeface="Arial" panose="020B0604020202020204" pitchFamily="34" charset="0"/>
              <a:buNone/>
              <a:defRPr/>
            </a:pPr>
            <a:r>
              <a:rPr lang="en-US" sz="3200" b="1" i="1" dirty="0"/>
              <a:t>Question #1: Do I refuse to admit things that I have done wrong in the past?</a:t>
            </a:r>
            <a:r>
              <a:rPr lang="en-US" sz="3200" dirty="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effectLst>
                  <a:outerShdw blurRad="38100" dist="38100" dir="2700000" algn="tl">
                    <a:srgbClr val="000000">
                      <a:alpha val="43137"/>
                    </a:srgbClr>
                  </a:outerShdw>
                </a:effectLst>
              </a:rPr>
              <a:t>The Bible calls that unconfessed sin – it may be an activity, an attitude, or a habit. When we go our own way, do our own thing; it breaks our connection with God. </a:t>
            </a:r>
            <a:endParaRPr lang="en-US" dirty="0" smtClean="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When </a:t>
            </a:r>
            <a:r>
              <a:rPr lang="en-US" dirty="0">
                <a:effectLst>
                  <a:outerShdw blurRad="38100" dist="38100" dir="2700000" algn="tl">
                    <a:srgbClr val="000000">
                      <a:alpha val="43137"/>
                    </a:srgbClr>
                  </a:outerShdw>
                </a:effectLst>
              </a:rPr>
              <a:t>we try to hide things from God then that honest relationship is broken.</a:t>
            </a:r>
          </a:p>
        </p:txBody>
      </p:sp>
    </p:spTree>
    <p:extLst>
      <p:ext uri="{BB962C8B-B14F-4D97-AF65-F5344CB8AC3E}">
        <p14:creationId xmlns:p14="http://schemas.microsoft.com/office/powerpoint/2010/main" val="890865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666426"/>
            <a:ext cx="8686800" cy="1565329"/>
          </a:xfrm>
        </p:spPr>
        <p:txBody>
          <a:bodyPr/>
          <a:lstStyle/>
          <a:p>
            <a:pPr fontAlgn="auto">
              <a:spcAft>
                <a:spcPts val="0"/>
              </a:spcAft>
              <a:defRPr/>
            </a:pPr>
            <a:r>
              <a:rPr lang="en-US" sz="4000" b="1" dirty="0">
                <a:effectLst>
                  <a:outerShdw blurRad="38100" dist="38100" dir="2700000" algn="tl">
                    <a:srgbClr val="000000">
                      <a:alpha val="43137"/>
                    </a:srgbClr>
                  </a:outerShdw>
                </a:effectLst>
              </a:rPr>
              <a:t>1. AN </a:t>
            </a:r>
            <a:r>
              <a:rPr lang="en-US" sz="4000" b="1" u="sng" dirty="0">
                <a:effectLst>
                  <a:outerShdw blurRad="38100" dist="38100" dir="2700000" algn="tl">
                    <a:srgbClr val="000000">
                      <a:alpha val="43137"/>
                    </a:srgbClr>
                  </a:outerShdw>
                </a:effectLst>
              </a:rPr>
              <a:t>HONEST</a:t>
            </a:r>
            <a:r>
              <a:rPr lang="en-US" sz="4000" b="1" dirty="0">
                <a:effectLst>
                  <a:outerShdw blurRad="38100" dist="38100" dir="2700000" algn="tl">
                    <a:srgbClr val="000000">
                      <a:alpha val="43137"/>
                    </a:srgbClr>
                  </a:outerShdw>
                </a:effectLst>
              </a:rPr>
              <a:t> RELATIONSHIP WITH GOD</a:t>
            </a:r>
            <a:r>
              <a:rPr lang="en-US" sz="4000" dirty="0">
                <a:effectLst>
                  <a:outerShdw blurRad="38100" dist="38100" dir="2700000" algn="tl">
                    <a:srgbClr val="000000">
                      <a:alpha val="43137"/>
                    </a:srgbClr>
                  </a:outerShdw>
                </a:effectLst>
              </a:rPr>
              <a:t> </a:t>
            </a:r>
          </a:p>
        </p:txBody>
      </p:sp>
      <p:sp>
        <p:nvSpPr>
          <p:cNvPr id="7171" name="Content Placeholder 2"/>
          <p:cNvSpPr>
            <a:spLocks noGrp="1" noChangeArrowheads="1"/>
          </p:cNvSpPr>
          <p:nvPr>
            <p:ph idx="1"/>
          </p:nvPr>
        </p:nvSpPr>
        <p:spPr bwMode="auto">
          <a:xfrm>
            <a:off x="895350" y="2402236"/>
            <a:ext cx="7315200" cy="3007963"/>
          </a:xfrm>
        </p:spPr>
        <p:txBody>
          <a:bodyPr wrap="square" numCol="1" anchorCtr="0" compatLnSpc="1">
            <a:prstTxWarp prst="textNoShape">
              <a:avLst/>
            </a:prstTxWarp>
          </a:bodyPr>
          <a:lstStyle/>
          <a:p>
            <a:pPr marL="0" indent="0">
              <a:buFont typeface="Arial" panose="020B0604020202020204" pitchFamily="34" charset="0"/>
              <a:buNone/>
            </a:pPr>
            <a:r>
              <a:rPr lang="en-US" altLang="en-US" sz="3600" i="1" cap="none" dirty="0" smtClean="0">
                <a:latin typeface="Times New Roman" panose="02020603050405020304" pitchFamily="18" charset="0"/>
                <a:cs typeface="Times New Roman" panose="02020603050405020304" pitchFamily="18" charset="0"/>
              </a:rPr>
              <a:t>If I had cherished iniquity in my heart, </a:t>
            </a:r>
            <a:r>
              <a:rPr lang="en-US" altLang="en-US" sz="3600" i="1" u="sng" cap="none" dirty="0" smtClean="0">
                <a:latin typeface="Times New Roman" panose="02020603050405020304" pitchFamily="18" charset="0"/>
                <a:cs typeface="Times New Roman" panose="02020603050405020304" pitchFamily="18" charset="0"/>
              </a:rPr>
              <a:t>the Lord would not have listened</a:t>
            </a:r>
            <a:r>
              <a:rPr lang="en-US" altLang="en-US" sz="3600" cap="none" dirty="0" smtClean="0">
                <a:latin typeface="Times New Roman" panose="02020603050405020304" pitchFamily="18" charset="0"/>
                <a:cs typeface="Times New Roman" panose="02020603050405020304" pitchFamily="18" charset="0"/>
              </a:rPr>
              <a:t>.            – </a:t>
            </a:r>
            <a:r>
              <a:rPr lang="en-US" altLang="en-US" sz="3600" b="1" cap="none" dirty="0" smtClean="0">
                <a:latin typeface="Times New Roman" panose="02020603050405020304" pitchFamily="18" charset="0"/>
                <a:cs typeface="Times New Roman" panose="02020603050405020304" pitchFamily="18" charset="0"/>
              </a:rPr>
              <a:t>Psalm 66:18 (ESV) </a:t>
            </a:r>
            <a:endParaRPr lang="en-US" altLang="en-US" sz="3600" cap="none"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152400"/>
            <a:ext cx="8686800" cy="2497810"/>
          </a:xfrm>
        </p:spPr>
        <p:txBody>
          <a:bodyPr/>
          <a:lstStyle/>
          <a:p>
            <a:pPr fontAlgn="auto">
              <a:spcAft>
                <a:spcPts val="0"/>
              </a:spcAft>
              <a:defRPr/>
            </a:pPr>
            <a:r>
              <a:rPr lang="en-US" sz="4000" b="1" dirty="0">
                <a:effectLst>
                  <a:outerShdw blurRad="38100" dist="38100" dir="2700000" algn="tl">
                    <a:srgbClr val="000000">
                      <a:alpha val="43137"/>
                    </a:srgbClr>
                  </a:outerShdw>
                </a:effectLst>
              </a:rPr>
              <a:t>1. AN </a:t>
            </a:r>
            <a:r>
              <a:rPr lang="en-US" sz="4000" b="1" u="sng" dirty="0">
                <a:effectLst>
                  <a:outerShdw blurRad="38100" dist="38100" dir="2700000" algn="tl">
                    <a:srgbClr val="000000">
                      <a:alpha val="43137"/>
                    </a:srgbClr>
                  </a:outerShdw>
                </a:effectLst>
              </a:rPr>
              <a:t>HONEST</a:t>
            </a:r>
            <a:r>
              <a:rPr lang="en-US" sz="4000" b="1" dirty="0">
                <a:effectLst>
                  <a:outerShdw blurRad="38100" dist="38100" dir="2700000" algn="tl">
                    <a:srgbClr val="000000">
                      <a:alpha val="43137"/>
                    </a:srgbClr>
                  </a:outerShdw>
                </a:effectLst>
              </a:rPr>
              <a:t> RELATIONSHIP WITH GOD</a:t>
            </a:r>
            <a:r>
              <a:rPr lang="en-US" sz="4000" dirty="0">
                <a:effectLst>
                  <a:outerShdw blurRad="38100" dist="38100" dir="2700000" algn="tl">
                    <a:srgbClr val="000000">
                      <a:alpha val="43137"/>
                    </a:srgbClr>
                  </a:outerShdw>
                </a:effectLst>
              </a:rPr>
              <a:t> </a:t>
            </a:r>
          </a:p>
        </p:txBody>
      </p:sp>
      <p:sp>
        <p:nvSpPr>
          <p:cNvPr id="8195" name="Content Placeholder 2"/>
          <p:cNvSpPr>
            <a:spLocks noGrp="1" noChangeArrowheads="1"/>
          </p:cNvSpPr>
          <p:nvPr>
            <p:ph idx="1"/>
          </p:nvPr>
        </p:nvSpPr>
        <p:spPr bwMode="auto">
          <a:xfrm>
            <a:off x="895350" y="2402236"/>
            <a:ext cx="7315200" cy="3007963"/>
          </a:xfrm>
        </p:spPr>
        <p:txBody>
          <a:bodyPr wrap="square" numCol="1" anchorCtr="0" compatLnSpc="1">
            <a:prstTxWarp prst="textNoShape">
              <a:avLst/>
            </a:prstTxWarp>
          </a:bodyPr>
          <a:lstStyle/>
          <a:p>
            <a:pPr marL="0" indent="0">
              <a:buFont typeface="Arial" panose="020B0604020202020204" pitchFamily="34" charset="0"/>
              <a:buNone/>
            </a:pPr>
            <a:r>
              <a:rPr lang="en-US" altLang="en-US" sz="3600" i="1" cap="none" dirty="0" smtClean="0">
                <a:latin typeface="Times New Roman" panose="02020603050405020304" pitchFamily="18" charset="0"/>
                <a:cs typeface="Times New Roman" panose="02020603050405020304" pitchFamily="18" charset="0"/>
              </a:rPr>
              <a:t>It’s your sins that have cut you off from God. </a:t>
            </a:r>
            <a:r>
              <a:rPr lang="en-US" altLang="en-US" sz="3600" i="1" u="sng" cap="none" dirty="0" smtClean="0">
                <a:latin typeface="Times New Roman" panose="02020603050405020304" pitchFamily="18" charset="0"/>
                <a:cs typeface="Times New Roman" panose="02020603050405020304" pitchFamily="18" charset="0"/>
              </a:rPr>
              <a:t>Because of your sins, he has turned away and will not listen anymore</a:t>
            </a:r>
            <a:r>
              <a:rPr lang="en-US" altLang="en-US" sz="3600" cap="none" dirty="0" smtClean="0">
                <a:latin typeface="Times New Roman" panose="02020603050405020304" pitchFamily="18" charset="0"/>
                <a:cs typeface="Times New Roman" panose="02020603050405020304" pitchFamily="18" charset="0"/>
              </a:rPr>
              <a:t>.           – </a:t>
            </a:r>
            <a:r>
              <a:rPr lang="en-US" altLang="en-US" sz="3600" b="1" cap="none" dirty="0" smtClean="0">
                <a:latin typeface="Times New Roman" panose="02020603050405020304" pitchFamily="18" charset="0"/>
                <a:cs typeface="Times New Roman" panose="02020603050405020304" pitchFamily="18" charset="0"/>
              </a:rPr>
              <a:t>Isaiah 59:2 (NLT)</a:t>
            </a:r>
            <a:endParaRPr lang="en-US" altLang="en-US" sz="3600" cap="none"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600" dirty="0">
                <a:effectLst>
                  <a:outerShdw blurRad="38100" dist="38100" dir="2700000" algn="tl">
                    <a:srgbClr val="000000">
                      <a:alpha val="43137"/>
                    </a:srgbClr>
                  </a:outerShdw>
                </a:effectLst>
              </a:rPr>
              <a:t>So what should you do if you haven’t been honest with God?</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88828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464949"/>
            <a:ext cx="8686800" cy="1937287"/>
          </a:xfrm>
        </p:spPr>
        <p:txBody>
          <a:bodyPr/>
          <a:lstStyle/>
          <a:p>
            <a:pPr fontAlgn="auto">
              <a:spcAft>
                <a:spcPts val="0"/>
              </a:spcAft>
              <a:defRPr/>
            </a:pPr>
            <a:r>
              <a:rPr lang="en-US" sz="4000" b="1" dirty="0">
                <a:effectLst>
                  <a:outerShdw blurRad="38100" dist="38100" dir="2700000" algn="tl">
                    <a:srgbClr val="000000">
                      <a:alpha val="43137"/>
                    </a:srgbClr>
                  </a:outerShdw>
                </a:effectLst>
              </a:rPr>
              <a:t>1. AN </a:t>
            </a:r>
            <a:r>
              <a:rPr lang="en-US" sz="4000" b="1" u="sng" dirty="0">
                <a:effectLst>
                  <a:outerShdw blurRad="38100" dist="38100" dir="2700000" algn="tl">
                    <a:srgbClr val="000000">
                      <a:alpha val="43137"/>
                    </a:srgbClr>
                  </a:outerShdw>
                </a:effectLst>
              </a:rPr>
              <a:t>HONEST</a:t>
            </a:r>
            <a:r>
              <a:rPr lang="en-US" sz="4000" b="1" dirty="0">
                <a:effectLst>
                  <a:outerShdw blurRad="38100" dist="38100" dir="2700000" algn="tl">
                    <a:srgbClr val="000000">
                      <a:alpha val="43137"/>
                    </a:srgbClr>
                  </a:outerShdw>
                </a:effectLst>
              </a:rPr>
              <a:t> RELATIONSHIP WITH GOD</a:t>
            </a:r>
            <a:r>
              <a:rPr lang="en-US" sz="4000" dirty="0">
                <a:effectLst>
                  <a:outerShdw blurRad="38100" dist="38100" dir="2700000" algn="tl">
                    <a:srgbClr val="000000">
                      <a:alpha val="43137"/>
                    </a:srgbClr>
                  </a:outerShdw>
                </a:effectLst>
              </a:rPr>
              <a:t> </a:t>
            </a:r>
          </a:p>
        </p:txBody>
      </p:sp>
      <p:sp>
        <p:nvSpPr>
          <p:cNvPr id="9219" name="Content Placeholder 2"/>
          <p:cNvSpPr>
            <a:spLocks noGrp="1" noChangeArrowheads="1"/>
          </p:cNvSpPr>
          <p:nvPr>
            <p:ph idx="1"/>
          </p:nvPr>
        </p:nvSpPr>
        <p:spPr bwMode="auto">
          <a:xfrm>
            <a:off x="910849" y="2278251"/>
            <a:ext cx="7315200" cy="3178444"/>
          </a:xfrm>
        </p:spPr>
        <p:txBody>
          <a:bodyPr wrap="square" numCol="1" anchorCtr="0" compatLnSpc="1">
            <a:prstTxWarp prst="textNoShape">
              <a:avLst/>
            </a:prstTxWarp>
          </a:bodyPr>
          <a:lstStyle/>
          <a:p>
            <a:pPr marL="0" indent="0">
              <a:buFont typeface="Arial" panose="020B0604020202020204" pitchFamily="34" charset="0"/>
              <a:buNone/>
            </a:pPr>
            <a:r>
              <a:rPr lang="en-US" altLang="en-US" sz="4000"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If we confess our sins, he is faithful and just to forgive us our sins and to cleanse us from all unrighteousness</a:t>
            </a:r>
            <a:r>
              <a:rPr lang="en-US" altLang="en-US" sz="4000"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en-US" altLang="en-US" sz="4000" b="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John 1:9 (ESV)</a:t>
            </a:r>
            <a:endParaRPr lang="en-US" altLang="en-US" sz="4000"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600" dirty="0">
                <a:effectLst>
                  <a:outerShdw blurRad="38100" dist="38100" dir="2700000" algn="tl">
                    <a:srgbClr val="000000">
                      <a:alpha val="43137"/>
                    </a:srgbClr>
                  </a:outerShdw>
                </a:effectLst>
              </a:rPr>
              <a:t>What is confession? </a:t>
            </a:r>
            <a:endParaRPr lang="en-US" sz="3600" dirty="0" smtClean="0">
              <a:effectLst>
                <a:outerShdw blurRad="38100" dist="38100" dir="2700000" algn="tl">
                  <a:srgbClr val="000000">
                    <a:alpha val="43137"/>
                  </a:srgbClr>
                </a:outerShdw>
              </a:effectLst>
            </a:endParaRPr>
          </a:p>
          <a:p>
            <a:r>
              <a:rPr lang="en-US" sz="3600" dirty="0" smtClean="0">
                <a:effectLst>
                  <a:outerShdw blurRad="38100" dist="38100" dir="2700000" algn="tl">
                    <a:srgbClr val="000000">
                      <a:alpha val="43137"/>
                    </a:srgbClr>
                  </a:outerShdw>
                </a:effectLst>
              </a:rPr>
              <a:t>Confession </a:t>
            </a:r>
            <a:r>
              <a:rPr lang="en-US" sz="3600" dirty="0">
                <a:effectLst>
                  <a:outerShdw blurRad="38100" dist="38100" dir="2700000" algn="tl">
                    <a:srgbClr val="000000">
                      <a:alpha val="43137"/>
                    </a:srgbClr>
                  </a:outerShdw>
                </a:effectLst>
              </a:rPr>
              <a:t>is simply being honest with God. </a:t>
            </a:r>
            <a:endParaRPr lang="en-US" sz="3600" dirty="0" smtClean="0">
              <a:effectLst>
                <a:outerShdw blurRad="38100" dist="38100" dir="2700000" algn="tl">
                  <a:srgbClr val="000000">
                    <a:alpha val="43137"/>
                  </a:srgbClr>
                </a:outerShdw>
              </a:effectLst>
            </a:endParaRPr>
          </a:p>
          <a:p>
            <a:r>
              <a:rPr lang="en-US" sz="3600" dirty="0" smtClean="0">
                <a:effectLst>
                  <a:outerShdw blurRad="38100" dist="38100" dir="2700000" algn="tl">
                    <a:srgbClr val="000000">
                      <a:alpha val="43137"/>
                    </a:srgbClr>
                  </a:outerShdw>
                </a:effectLst>
              </a:rPr>
              <a:t>It’s </a:t>
            </a:r>
            <a:r>
              <a:rPr lang="en-US" sz="3600" dirty="0">
                <a:effectLst>
                  <a:outerShdw blurRad="38100" dist="38100" dir="2700000" algn="tl">
                    <a:srgbClr val="000000">
                      <a:alpha val="43137"/>
                    </a:srgbClr>
                  </a:outerShdw>
                </a:effectLst>
              </a:rPr>
              <a:t>saying, “God, You’re right.  I was wrong. Please forgive me.”</a:t>
            </a:r>
          </a:p>
        </p:txBody>
      </p:sp>
    </p:spTree>
    <p:extLst>
      <p:ext uri="{BB962C8B-B14F-4D97-AF65-F5344CB8AC3E}">
        <p14:creationId xmlns:p14="http://schemas.microsoft.com/office/powerpoint/2010/main" val="90153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209550" y="803329"/>
            <a:ext cx="8686800" cy="2017363"/>
          </a:xfrm>
        </p:spPr>
        <p:txBody>
          <a:bodyPr/>
          <a:lstStyle/>
          <a:p>
            <a:pPr fontAlgn="auto">
              <a:spcAft>
                <a:spcPts val="0"/>
              </a:spcAft>
              <a:defRPr/>
            </a:pPr>
            <a:r>
              <a:rPr lang="en-US" sz="4000" b="1" dirty="0">
                <a:effectLst>
                  <a:outerShdw blurRad="38100" dist="38100" dir="2700000" algn="tl">
                    <a:srgbClr val="000000">
                      <a:alpha val="43137"/>
                    </a:srgbClr>
                  </a:outerShdw>
                </a:effectLst>
              </a:rPr>
              <a:t>1. AN </a:t>
            </a:r>
            <a:r>
              <a:rPr lang="en-US" sz="4000" b="1" u="sng" dirty="0">
                <a:effectLst>
                  <a:outerShdw blurRad="38100" dist="38100" dir="2700000" algn="tl">
                    <a:srgbClr val="000000">
                      <a:alpha val="43137"/>
                    </a:srgbClr>
                  </a:outerShdw>
                </a:effectLst>
              </a:rPr>
              <a:t>HONEST</a:t>
            </a:r>
            <a:r>
              <a:rPr lang="en-US" sz="4000" b="1" dirty="0">
                <a:effectLst>
                  <a:outerShdw blurRad="38100" dist="38100" dir="2700000" algn="tl">
                    <a:srgbClr val="000000">
                      <a:alpha val="43137"/>
                    </a:srgbClr>
                  </a:outerShdw>
                </a:effectLst>
              </a:rPr>
              <a:t> RELATIONSHIP WITH GOD</a:t>
            </a:r>
            <a:r>
              <a:rPr lang="en-US" sz="4000" dirty="0">
                <a:effectLst>
                  <a:outerShdw blurRad="38100" dist="38100" dir="2700000" algn="tl">
                    <a:srgbClr val="000000">
                      <a:alpha val="43137"/>
                    </a:srgbClr>
                  </a:outerShdw>
                </a:effectLst>
              </a:rPr>
              <a:t> </a:t>
            </a:r>
          </a:p>
        </p:txBody>
      </p:sp>
      <p:sp>
        <p:nvSpPr>
          <p:cNvPr id="3" name="Content Placeholder 2">
            <a:extLst>
              <a:ext uri="{FF2B5EF4-FFF2-40B4-BE49-F238E27FC236}">
                <a16:creationId xmlns:a16="http://schemas.microsoft.com/office/drawing/2014/main" xmlns="" id="{C66DB2A1-2082-425E-95B4-25442AB0F337}"/>
              </a:ext>
            </a:extLst>
          </p:cNvPr>
          <p:cNvSpPr>
            <a:spLocks noGrp="1"/>
          </p:cNvSpPr>
          <p:nvPr>
            <p:ph idx="1"/>
          </p:nvPr>
        </p:nvSpPr>
        <p:spPr>
          <a:xfrm>
            <a:off x="895350" y="2929180"/>
            <a:ext cx="7315200" cy="2481020"/>
          </a:xfrm>
        </p:spPr>
        <p:txBody>
          <a:bodyPr/>
          <a:lstStyle/>
          <a:p>
            <a:pPr marL="0" indent="0" fontAlgn="auto">
              <a:spcAft>
                <a:spcPts val="0"/>
              </a:spcAft>
              <a:buFont typeface="Arial" panose="020B0604020202020204" pitchFamily="34" charset="0"/>
              <a:buNone/>
              <a:defRPr/>
            </a:pPr>
            <a:r>
              <a:rPr lang="en-US" sz="4000" b="1" i="1" dirty="0">
                <a:effectLst>
                  <a:outerShdw blurRad="38100" dist="38100" dir="2700000" algn="tl">
                    <a:srgbClr val="000000">
                      <a:alpha val="43137"/>
                    </a:srgbClr>
                  </a:outerShdw>
                </a:effectLst>
              </a:rPr>
              <a:t>Question #2: Am I currently ignoring any of God's principles?  </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2265336"/>
          </a:xfrm>
        </p:spPr>
        <p:txBody>
          <a:bodyPr/>
          <a:lstStyle/>
          <a:p>
            <a:r>
              <a:rPr lang="en-US" dirty="0">
                <a:effectLst>
                  <a:outerShdw blurRad="38100" dist="38100" dir="2700000" algn="tl">
                    <a:srgbClr val="000000">
                      <a:alpha val="43137"/>
                    </a:srgbClr>
                  </a:outerShdw>
                </a:effectLst>
              </a:rPr>
              <a:t>The four purposes of prayer </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746143"/>
            <a:ext cx="7315200" cy="4191000"/>
          </a:xfrm>
        </p:spPr>
        <p:txBody>
          <a:bodyPr/>
          <a:lstStyle/>
          <a:p>
            <a:r>
              <a:rPr lang="en-US" dirty="0" smtClean="0">
                <a:effectLst>
                  <a:outerShdw blurRad="38100" dist="38100" dir="2700000" algn="tl">
                    <a:srgbClr val="000000">
                      <a:alpha val="43137"/>
                    </a:srgbClr>
                  </a:outerShdw>
                </a:effectLst>
              </a:rPr>
              <a:t>We </a:t>
            </a:r>
            <a:r>
              <a:rPr lang="en-US" dirty="0">
                <a:effectLst>
                  <a:outerShdw blurRad="38100" dist="38100" dir="2700000" algn="tl">
                    <a:srgbClr val="000000">
                      <a:alpha val="43137"/>
                    </a:srgbClr>
                  </a:outerShdw>
                </a:effectLst>
              </a:rPr>
              <a:t>learn that in prayer…</a:t>
            </a:r>
          </a:p>
          <a:p>
            <a:r>
              <a:rPr lang="en-US" i="1" dirty="0">
                <a:effectLst>
                  <a:outerShdw blurRad="38100" dist="38100" dir="2700000" algn="tl">
                    <a:srgbClr val="000000">
                      <a:alpha val="43137"/>
                    </a:srgbClr>
                  </a:outerShdw>
                </a:effectLst>
              </a:rPr>
              <a:t>we declare our dependence on God</a:t>
            </a:r>
            <a:r>
              <a:rPr lang="en-US" dirty="0">
                <a:effectLst>
                  <a:outerShdw blurRad="38100" dist="38100" dir="2700000" algn="tl">
                    <a:srgbClr val="000000">
                      <a:alpha val="43137"/>
                    </a:srgbClr>
                  </a:outerShdw>
                </a:effectLst>
              </a:rPr>
              <a:t>;</a:t>
            </a:r>
          </a:p>
          <a:p>
            <a:r>
              <a:rPr lang="en-US" i="1" dirty="0">
                <a:effectLst>
                  <a:outerShdw blurRad="38100" dist="38100" dir="2700000" algn="tl">
                    <a:srgbClr val="000000">
                      <a:alpha val="43137"/>
                    </a:srgbClr>
                  </a:outerShdw>
                </a:effectLst>
              </a:rPr>
              <a:t>we grow in our relationship with God</a:t>
            </a:r>
            <a:r>
              <a:rPr lang="en-US" dirty="0">
                <a:effectLst>
                  <a:outerShdw blurRad="38100" dist="38100" dir="2700000" algn="tl">
                    <a:srgbClr val="000000">
                      <a:alpha val="43137"/>
                    </a:srgbClr>
                  </a:outerShdw>
                </a:effectLst>
              </a:rPr>
              <a:t>;</a:t>
            </a:r>
          </a:p>
          <a:p>
            <a:r>
              <a:rPr lang="en-US" i="1" dirty="0">
                <a:effectLst>
                  <a:outerShdw blurRad="38100" dist="38100" dir="2700000" algn="tl">
                    <a:srgbClr val="000000">
                      <a:alpha val="43137"/>
                    </a:srgbClr>
                  </a:outerShdw>
                </a:effectLst>
              </a:rPr>
              <a:t>we ask and receive from God</a:t>
            </a:r>
            <a:r>
              <a:rPr lang="en-US" dirty="0">
                <a:effectLst>
                  <a:outerShdw blurRad="38100" dist="38100" dir="2700000" algn="tl">
                    <a:srgbClr val="000000">
                      <a:alpha val="43137"/>
                    </a:srgbClr>
                  </a:outerShdw>
                </a:effectLst>
              </a:rPr>
              <a:t>; and</a:t>
            </a:r>
          </a:p>
          <a:p>
            <a:r>
              <a:rPr lang="en-US" i="1" dirty="0">
                <a:effectLst>
                  <a:outerShdw blurRad="38100" dist="38100" dir="2700000" algn="tl">
                    <a:srgbClr val="000000">
                      <a:alpha val="43137"/>
                    </a:srgbClr>
                  </a:outerShdw>
                </a:effectLst>
              </a:rPr>
              <a:t>we build the kingdom for God</a:t>
            </a:r>
            <a:r>
              <a:rPr lang="en-US" dirty="0">
                <a:effectLst>
                  <a:outerShdw blurRad="38100" dist="38100" dir="2700000" algn="tl">
                    <a:srgbClr val="000000">
                      <a:alpha val="43137"/>
                    </a:srgbClr>
                  </a:outerShdw>
                </a:effectLst>
              </a:rPr>
              <a:t>.</a:t>
            </a:r>
          </a:p>
          <a:p>
            <a:endParaRPr lang="en-US" dirty="0"/>
          </a:p>
        </p:txBody>
      </p:sp>
    </p:spTree>
    <p:extLst>
      <p:ext uri="{BB962C8B-B14F-4D97-AF65-F5344CB8AC3E}">
        <p14:creationId xmlns:p14="http://schemas.microsoft.com/office/powerpoint/2010/main" val="3602552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600" dirty="0">
                <a:effectLst>
                  <a:outerShdw blurRad="38100" dist="38100" dir="2700000" algn="tl">
                    <a:srgbClr val="000000">
                      <a:alpha val="43137"/>
                    </a:srgbClr>
                  </a:outerShdw>
                </a:effectLst>
              </a:rPr>
              <a:t>In other words, when God tells me to do something and I don’t do it, or when I know I’m holding onto something that God wants me to let go of and I continue to hold onto it, that breaks my connection with God.</a:t>
            </a:r>
          </a:p>
        </p:txBody>
      </p:sp>
    </p:spTree>
    <p:extLst>
      <p:ext uri="{BB962C8B-B14F-4D97-AF65-F5344CB8AC3E}">
        <p14:creationId xmlns:p14="http://schemas.microsoft.com/office/powerpoint/2010/main" val="766337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573437"/>
            <a:ext cx="8686800" cy="1658320"/>
          </a:xfrm>
        </p:spPr>
        <p:txBody>
          <a:bodyPr/>
          <a:lstStyle/>
          <a:p>
            <a:pPr fontAlgn="auto">
              <a:spcAft>
                <a:spcPts val="0"/>
              </a:spcAft>
              <a:defRPr/>
            </a:pPr>
            <a:r>
              <a:rPr lang="en-US" sz="4000" b="1" dirty="0">
                <a:effectLst>
                  <a:outerShdw blurRad="38100" dist="38100" dir="2700000" algn="tl">
                    <a:srgbClr val="000000">
                      <a:alpha val="43137"/>
                    </a:srgbClr>
                  </a:outerShdw>
                </a:effectLst>
              </a:rPr>
              <a:t>1. AN </a:t>
            </a:r>
            <a:r>
              <a:rPr lang="en-US" sz="4000" b="1" u="sng" dirty="0">
                <a:effectLst>
                  <a:outerShdw blurRad="38100" dist="38100" dir="2700000" algn="tl">
                    <a:srgbClr val="000000">
                      <a:alpha val="43137"/>
                    </a:srgbClr>
                  </a:outerShdw>
                </a:effectLst>
              </a:rPr>
              <a:t>HONEST</a:t>
            </a:r>
            <a:r>
              <a:rPr lang="en-US" sz="4000" b="1" dirty="0">
                <a:effectLst>
                  <a:outerShdw blurRad="38100" dist="38100" dir="2700000" algn="tl">
                    <a:srgbClr val="000000">
                      <a:alpha val="43137"/>
                    </a:srgbClr>
                  </a:outerShdw>
                </a:effectLst>
              </a:rPr>
              <a:t> RELATIONSHIP WITH GOD</a:t>
            </a:r>
            <a:r>
              <a:rPr lang="en-US" sz="4000" dirty="0">
                <a:effectLst>
                  <a:outerShdw blurRad="38100" dist="38100" dir="2700000" algn="tl">
                    <a:srgbClr val="000000">
                      <a:alpha val="43137"/>
                    </a:srgbClr>
                  </a:outerShdw>
                </a:effectLst>
              </a:rPr>
              <a:t> </a:t>
            </a:r>
          </a:p>
        </p:txBody>
      </p:sp>
      <p:sp>
        <p:nvSpPr>
          <p:cNvPr id="11267" name="Content Placeholder 2"/>
          <p:cNvSpPr>
            <a:spLocks noGrp="1" noChangeArrowheads="1"/>
          </p:cNvSpPr>
          <p:nvPr>
            <p:ph idx="1"/>
          </p:nvPr>
        </p:nvSpPr>
        <p:spPr bwMode="auto">
          <a:xfrm>
            <a:off x="895350" y="2231757"/>
            <a:ext cx="7315200" cy="3178443"/>
          </a:xfrm>
        </p:spPr>
        <p:txBody>
          <a:bodyPr wrap="square" numCol="1" anchorCtr="0" compatLnSpc="1">
            <a:prstTxWarp prst="textNoShape">
              <a:avLst/>
            </a:prstTxWarp>
          </a:bodyPr>
          <a:lstStyle/>
          <a:p>
            <a:pPr marL="0" indent="0">
              <a:buFont typeface="Arial" panose="020B0604020202020204" pitchFamily="34" charset="0"/>
              <a:buNone/>
            </a:pPr>
            <a:r>
              <a:rPr lang="en-US" altLang="en-US" sz="4000"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Beloved, </a:t>
            </a:r>
            <a:r>
              <a:rPr lang="en-US" altLang="en-US" sz="4000" i="1" u="sng"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if our heart does not condemn us</a:t>
            </a:r>
            <a:r>
              <a:rPr lang="en-US" altLang="en-US" sz="4000"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we have confidence before God;  </a:t>
            </a:r>
            <a:r>
              <a:rPr lang="en-US" altLang="en-US" sz="4000" i="1" u="sng"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and whatever we ask we receive from him, because we keep his commandments and do what pleases him</a:t>
            </a:r>
            <a:r>
              <a:rPr lang="en-US" altLang="en-US" sz="4000"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en-US" altLang="en-US" sz="4000" b="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John 3:21-22 (ESV)</a:t>
            </a:r>
            <a:endParaRPr lang="en-US" altLang="en-US" sz="4000"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1925"/>
            <a:ext cx="8927024" cy="5997844"/>
          </a:xfrm>
        </p:spPr>
        <p:txBody>
          <a:bodyPr/>
          <a:lstStyle/>
          <a:p>
            <a:r>
              <a:rPr lang="en-US" sz="2400" b="1" dirty="0">
                <a:effectLst>
                  <a:outerShdw blurRad="38100" dist="38100" dir="2700000" algn="tl">
                    <a:srgbClr val="000000">
                      <a:alpha val="43137"/>
                    </a:srgbClr>
                  </a:outerShdw>
                </a:effectLst>
              </a:rPr>
              <a:t>You say, “How can I keep all of God’s commands. Nobody’s perfect. How am I ever going to get any answers?” God doesn’t demand perfection – He simply demands obedience</a:t>
            </a:r>
            <a:r>
              <a:rPr lang="en-US" sz="2400" b="1" dirty="0" smtClean="0">
                <a:effectLst>
                  <a:outerShdw blurRad="38100" dist="38100" dir="2700000" algn="tl">
                    <a:srgbClr val="000000">
                      <a:alpha val="43137"/>
                    </a:srgbClr>
                  </a:outerShdw>
                </a:effectLst>
              </a:rPr>
              <a:t>.</a:t>
            </a:r>
          </a:p>
          <a:p>
            <a:r>
              <a:rPr lang="en-US" sz="2400" b="1" dirty="0" smtClean="0">
                <a:effectLst>
                  <a:outerShdw blurRad="38100" dist="38100" dir="2700000" algn="tl">
                    <a:srgbClr val="000000">
                      <a:alpha val="43137"/>
                    </a:srgbClr>
                  </a:outerShdw>
                </a:effectLst>
              </a:rPr>
              <a:t> </a:t>
            </a:r>
            <a:r>
              <a:rPr lang="en-US" sz="2400" b="1" dirty="0">
                <a:effectLst>
                  <a:outerShdw blurRad="38100" dist="38100" dir="2700000" algn="tl">
                    <a:srgbClr val="000000">
                      <a:alpha val="43137"/>
                    </a:srgbClr>
                  </a:outerShdw>
                </a:effectLst>
              </a:rPr>
              <a:t>Example:  I tell a 3-year-old, “Go clean up your room.” If 30 minutes later I go in and the room is half picked up and he doesn’t have everything in the exact order I want it, do I get upset about it? No – he’s only a 3-year-old, but he did the best he could. </a:t>
            </a:r>
            <a:endParaRPr lang="en-US" sz="2400" b="1" dirty="0" smtClean="0">
              <a:effectLst>
                <a:outerShdw blurRad="38100" dist="38100" dir="2700000" algn="tl">
                  <a:srgbClr val="000000">
                    <a:alpha val="43137"/>
                  </a:srgbClr>
                </a:outerShdw>
              </a:effectLst>
            </a:endParaRPr>
          </a:p>
          <a:p>
            <a:r>
              <a:rPr lang="en-US" sz="2400" b="1" dirty="0" smtClean="0">
                <a:effectLst>
                  <a:outerShdw blurRad="38100" dist="38100" dir="2700000" algn="tl">
                    <a:srgbClr val="000000">
                      <a:alpha val="43137"/>
                    </a:srgbClr>
                  </a:outerShdw>
                </a:effectLst>
              </a:rPr>
              <a:t>But </a:t>
            </a:r>
            <a:r>
              <a:rPr lang="en-US" sz="2400" b="1" dirty="0">
                <a:effectLst>
                  <a:outerShdw blurRad="38100" dist="38100" dir="2700000" algn="tl">
                    <a:srgbClr val="000000">
                      <a:alpha val="43137"/>
                    </a:srgbClr>
                  </a:outerShdw>
                </a:effectLst>
              </a:rPr>
              <a:t>if I come in a half hour after telling him to clean his room and he’s in front of the TV watching his Veggie Tales video, then do I get upset? You bet. Why? </a:t>
            </a:r>
            <a:endParaRPr lang="en-US" sz="2400" b="1" dirty="0" smtClean="0">
              <a:effectLst>
                <a:outerShdw blurRad="38100" dist="38100" dir="2700000" algn="tl">
                  <a:srgbClr val="000000">
                    <a:alpha val="43137"/>
                  </a:srgbClr>
                </a:outerShdw>
              </a:effectLst>
            </a:endParaRPr>
          </a:p>
          <a:p>
            <a:r>
              <a:rPr lang="en-US" sz="2400" b="1" dirty="0" smtClean="0">
                <a:effectLst>
                  <a:outerShdw blurRad="38100" dist="38100" dir="2700000" algn="tl">
                    <a:srgbClr val="000000">
                      <a:alpha val="43137"/>
                    </a:srgbClr>
                  </a:outerShdw>
                </a:effectLst>
              </a:rPr>
              <a:t>Because </a:t>
            </a:r>
            <a:r>
              <a:rPr lang="en-US" sz="2400" b="1" dirty="0">
                <a:effectLst>
                  <a:outerShdw blurRad="38100" dist="38100" dir="2700000" algn="tl">
                    <a:srgbClr val="000000">
                      <a:alpha val="43137"/>
                    </a:srgbClr>
                  </a:outerShdw>
                </a:effectLst>
              </a:rPr>
              <a:t>as a parent, I don’t expect perfection but I do expect obedience, an attitude of “I want to do what’s right.” So we ask, “Am I hiding something from God in my relationship? … Am I doing what I know He wants me to do at this point?”</a:t>
            </a:r>
          </a:p>
        </p:txBody>
      </p:sp>
    </p:spTree>
    <p:extLst>
      <p:ext uri="{BB962C8B-B14F-4D97-AF65-F5344CB8AC3E}">
        <p14:creationId xmlns:p14="http://schemas.microsoft.com/office/powerpoint/2010/main" val="23609096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573438"/>
            <a:ext cx="8686800" cy="2758698"/>
          </a:xfrm>
        </p:spPr>
        <p:txBody>
          <a:bodyPr/>
          <a:lstStyle/>
          <a:p>
            <a:pPr fontAlgn="auto">
              <a:spcAft>
                <a:spcPts val="0"/>
              </a:spcAft>
              <a:defRPr/>
            </a:pPr>
            <a:r>
              <a:rPr lang="en-US" sz="4000" b="1" dirty="0">
                <a:effectLst>
                  <a:outerShdw blurRad="38100" dist="38100" dir="2700000" algn="tl">
                    <a:srgbClr val="000000">
                      <a:alpha val="43137"/>
                    </a:srgbClr>
                  </a:outerShdw>
                </a:effectLst>
              </a:rPr>
              <a:t>1. AN </a:t>
            </a:r>
            <a:r>
              <a:rPr lang="en-US" sz="4000" b="1" u="sng" dirty="0">
                <a:effectLst>
                  <a:outerShdw blurRad="38100" dist="38100" dir="2700000" algn="tl">
                    <a:srgbClr val="000000">
                      <a:alpha val="43137"/>
                    </a:srgbClr>
                  </a:outerShdw>
                </a:effectLst>
              </a:rPr>
              <a:t>HONEST</a:t>
            </a:r>
            <a:r>
              <a:rPr lang="en-US" sz="4000" b="1" dirty="0">
                <a:effectLst>
                  <a:outerShdw blurRad="38100" dist="38100" dir="2700000" algn="tl">
                    <a:srgbClr val="000000">
                      <a:alpha val="43137"/>
                    </a:srgbClr>
                  </a:outerShdw>
                </a:effectLst>
              </a:rPr>
              <a:t> RELATIONSHIP WITH GOD</a:t>
            </a:r>
            <a:r>
              <a:rPr lang="en-US" sz="4000" dirty="0">
                <a:effectLst>
                  <a:outerShdw blurRad="38100" dist="38100" dir="2700000" algn="tl">
                    <a:srgbClr val="000000">
                      <a:alpha val="43137"/>
                    </a:srgbClr>
                  </a:outerShdw>
                </a:effectLst>
              </a:rPr>
              <a:t> </a:t>
            </a:r>
          </a:p>
        </p:txBody>
      </p:sp>
      <p:sp>
        <p:nvSpPr>
          <p:cNvPr id="3" name="Content Placeholder 2">
            <a:extLst>
              <a:ext uri="{FF2B5EF4-FFF2-40B4-BE49-F238E27FC236}">
                <a16:creationId xmlns:a16="http://schemas.microsoft.com/office/drawing/2014/main" xmlns="" id="{C66DB2A1-2082-425E-95B4-25442AB0F337}"/>
              </a:ext>
            </a:extLst>
          </p:cNvPr>
          <p:cNvSpPr>
            <a:spLocks noGrp="1"/>
          </p:cNvSpPr>
          <p:nvPr>
            <p:ph idx="1"/>
          </p:nvPr>
        </p:nvSpPr>
        <p:spPr>
          <a:xfrm>
            <a:off x="895350" y="3177152"/>
            <a:ext cx="7315200" cy="2233047"/>
          </a:xfrm>
        </p:spPr>
        <p:txBody>
          <a:bodyPr/>
          <a:lstStyle/>
          <a:p>
            <a:pPr marL="0" indent="0" fontAlgn="auto">
              <a:spcAft>
                <a:spcPts val="0"/>
              </a:spcAft>
              <a:buFont typeface="Arial" panose="020B0604020202020204" pitchFamily="34" charset="0"/>
              <a:buNone/>
              <a:defRPr/>
            </a:pPr>
            <a:r>
              <a:rPr lang="en-US" sz="4000" b="1" i="1" dirty="0">
                <a:effectLst>
                  <a:outerShdw blurRad="38100" dist="38100" dir="2700000" algn="tl">
                    <a:srgbClr val="000000">
                      <a:alpha val="43137"/>
                    </a:srgbClr>
                  </a:outerShdw>
                </a:effectLst>
              </a:rPr>
              <a:t>Question #3: Do I really want God's will for my life?</a:t>
            </a:r>
            <a:r>
              <a:rPr lang="en-US" sz="4000" dirty="0">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67899" y="309967"/>
            <a:ext cx="8686800" cy="1704814"/>
          </a:xfrm>
        </p:spPr>
        <p:txBody>
          <a:bodyPr/>
          <a:lstStyle/>
          <a:p>
            <a:pPr fontAlgn="auto">
              <a:spcAft>
                <a:spcPts val="0"/>
              </a:spcAft>
              <a:defRPr/>
            </a:pPr>
            <a:r>
              <a:rPr lang="en-US" sz="4000" b="1" dirty="0">
                <a:effectLst>
                  <a:outerShdw blurRad="38100" dist="38100" dir="2700000" algn="tl">
                    <a:srgbClr val="000000">
                      <a:alpha val="43137"/>
                    </a:srgbClr>
                  </a:outerShdw>
                </a:effectLst>
              </a:rPr>
              <a:t>1. AN </a:t>
            </a:r>
            <a:r>
              <a:rPr lang="en-US" sz="4000" b="1" u="sng" dirty="0">
                <a:effectLst>
                  <a:outerShdw blurRad="38100" dist="38100" dir="2700000" algn="tl">
                    <a:srgbClr val="000000">
                      <a:alpha val="43137"/>
                    </a:srgbClr>
                  </a:outerShdw>
                </a:effectLst>
              </a:rPr>
              <a:t>HONEST</a:t>
            </a:r>
            <a:r>
              <a:rPr lang="en-US" sz="4000" b="1" dirty="0">
                <a:effectLst>
                  <a:outerShdw blurRad="38100" dist="38100" dir="2700000" algn="tl">
                    <a:srgbClr val="000000">
                      <a:alpha val="43137"/>
                    </a:srgbClr>
                  </a:outerShdw>
                </a:effectLst>
              </a:rPr>
              <a:t> RELATIONSHIP WITH GOD</a:t>
            </a:r>
            <a:r>
              <a:rPr lang="en-US" sz="4000" dirty="0">
                <a:effectLst>
                  <a:outerShdw blurRad="38100" dist="38100" dir="2700000" algn="tl">
                    <a:srgbClr val="000000">
                      <a:alpha val="43137"/>
                    </a:srgbClr>
                  </a:outerShdw>
                </a:effectLst>
              </a:rPr>
              <a:t> </a:t>
            </a:r>
          </a:p>
        </p:txBody>
      </p:sp>
      <p:sp>
        <p:nvSpPr>
          <p:cNvPr id="13315" name="Content Placeholder 2"/>
          <p:cNvSpPr>
            <a:spLocks noGrp="1" noChangeArrowheads="1"/>
          </p:cNvSpPr>
          <p:nvPr>
            <p:ph idx="1"/>
          </p:nvPr>
        </p:nvSpPr>
        <p:spPr bwMode="auto">
          <a:xfrm>
            <a:off x="895350" y="1689315"/>
            <a:ext cx="7845694" cy="4959457"/>
          </a:xfrm>
        </p:spPr>
        <p:txBody>
          <a:bodyPr wrap="square" numCol="1" anchorCtr="0" compatLnSpc="1">
            <a:prstTxWarp prst="textNoShape">
              <a:avLst/>
            </a:prstTxWarp>
          </a:bodyPr>
          <a:lstStyle/>
          <a:p>
            <a:pPr marL="0" indent="0">
              <a:buFont typeface="Arial" panose="020B0604020202020204" pitchFamily="34" charset="0"/>
              <a:buNone/>
            </a:pPr>
            <a:r>
              <a:rPr lang="en-US" altLang="en-US" sz="4000"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And this is the confidence that we have toward him, </a:t>
            </a:r>
            <a:r>
              <a:rPr lang="en-US" altLang="en-US" sz="4000" i="1" u="sng"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if we ask anything according to his will he hears us</a:t>
            </a:r>
            <a:r>
              <a:rPr lang="en-US" altLang="en-US" sz="4000"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And if we know that he hears us in whatever we ask, we know that we have the requests that we have asked of him</a:t>
            </a:r>
            <a:r>
              <a:rPr lang="en-US" altLang="en-US" sz="4000"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en-US" altLang="en-US" sz="4000" b="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John 5:14-15 (ESV) </a:t>
            </a:r>
            <a:endParaRPr lang="en-US" altLang="en-US" sz="4000"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219200"/>
            <a:ext cx="8821119" cy="4191000"/>
          </a:xfrm>
        </p:spPr>
        <p:txBody>
          <a:bodyPr/>
          <a:lstStyle/>
          <a:p>
            <a:r>
              <a:rPr lang="en-US" sz="2800" dirty="0">
                <a:effectLst>
                  <a:outerShdw blurRad="38100" dist="38100" dir="2700000" algn="tl">
                    <a:srgbClr val="000000">
                      <a:alpha val="43137"/>
                    </a:srgbClr>
                  </a:outerShdw>
                </a:effectLst>
              </a:rPr>
              <a:t>When we ask according to God’s will then we have confidence in prayer and we know He’s going to answer. </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Most </a:t>
            </a:r>
            <a:r>
              <a:rPr lang="en-US" sz="2800" dirty="0">
                <a:effectLst>
                  <a:outerShdw blurRad="38100" dist="38100" dir="2700000" algn="tl">
                    <a:srgbClr val="000000">
                      <a:alpha val="43137"/>
                    </a:srgbClr>
                  </a:outerShdw>
                </a:effectLst>
              </a:rPr>
              <a:t>Christians make a big mistake in prayer: they go around constantly saying, “God, is it Your will that I ask for this?” over every little item. </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The </a:t>
            </a:r>
            <a:r>
              <a:rPr lang="en-US" sz="2800" dirty="0">
                <a:effectLst>
                  <a:outerShdw blurRad="38100" dist="38100" dir="2700000" algn="tl">
                    <a:srgbClr val="000000">
                      <a:alpha val="43137"/>
                    </a:srgbClr>
                  </a:outerShdw>
                </a:effectLst>
              </a:rPr>
              <a:t>real issue is not </a:t>
            </a:r>
            <a:r>
              <a:rPr lang="en-US" sz="2800" i="1" dirty="0">
                <a:effectLst>
                  <a:outerShdw blurRad="38100" dist="38100" dir="2700000" algn="tl">
                    <a:srgbClr val="000000">
                      <a:alpha val="43137"/>
                    </a:srgbClr>
                  </a:outerShdw>
                </a:effectLst>
              </a:rPr>
              <a:t>God, what is Your will regarding this specific circumstance?</a:t>
            </a:r>
            <a:r>
              <a:rPr lang="en-US" sz="2800" dirty="0">
                <a:effectLst>
                  <a:outerShdw blurRad="38100" dist="38100" dir="2700000" algn="tl">
                    <a:srgbClr val="000000">
                      <a:alpha val="43137"/>
                    </a:srgbClr>
                  </a:outerShdw>
                </a:effectLst>
              </a:rPr>
              <a:t> </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The </a:t>
            </a:r>
            <a:r>
              <a:rPr lang="en-US" sz="2800" dirty="0">
                <a:effectLst>
                  <a:outerShdw blurRad="38100" dist="38100" dir="2700000" algn="tl">
                    <a:srgbClr val="000000">
                      <a:alpha val="43137"/>
                    </a:srgbClr>
                  </a:outerShdw>
                </a:effectLst>
              </a:rPr>
              <a:t>real issue is “Am I in God’s will as a person?” If my life is in harmony with God, then my desires are going to be in harmony with God.</a:t>
            </a:r>
          </a:p>
        </p:txBody>
      </p:sp>
    </p:spTree>
    <p:extLst>
      <p:ext uri="{BB962C8B-B14F-4D97-AF65-F5344CB8AC3E}">
        <p14:creationId xmlns:p14="http://schemas.microsoft.com/office/powerpoint/2010/main" val="3640148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5350" y="588936"/>
            <a:ext cx="7315200" cy="5439905"/>
          </a:xfrm>
        </p:spPr>
        <p:txBody>
          <a:bodyPr/>
          <a:lstStyle/>
          <a:p>
            <a:r>
              <a:rPr lang="en-US" dirty="0">
                <a:effectLst>
                  <a:outerShdw blurRad="38100" dist="38100" dir="2700000" algn="tl">
                    <a:srgbClr val="000000">
                      <a:alpha val="43137"/>
                    </a:srgbClr>
                  </a:outerShdw>
                </a:effectLst>
              </a:rPr>
              <a:t>St. Augustine said:  “Love God and do what you please.” </a:t>
            </a:r>
            <a:endParaRPr lang="en-US" dirty="0" smtClean="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Why </a:t>
            </a:r>
            <a:r>
              <a:rPr lang="en-US" dirty="0">
                <a:effectLst>
                  <a:outerShdw blurRad="38100" dist="38100" dir="2700000" algn="tl">
                    <a:srgbClr val="000000">
                      <a:alpha val="43137"/>
                    </a:srgbClr>
                  </a:outerShdw>
                </a:effectLst>
              </a:rPr>
              <a:t>did he say that? Because if you really love God with all your heart, you’re not going to want to do what displeases God. </a:t>
            </a:r>
            <a:endParaRPr lang="en-US" dirty="0" smtClean="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You </a:t>
            </a:r>
            <a:r>
              <a:rPr lang="en-US" dirty="0">
                <a:effectLst>
                  <a:outerShdw blurRad="38100" dist="38100" dir="2700000" algn="tl">
                    <a:srgbClr val="000000">
                      <a:alpha val="43137"/>
                    </a:srgbClr>
                  </a:outerShdw>
                </a:effectLst>
              </a:rPr>
              <a:t>get your life in God’s will and say, “To the best of my knowledge, I’m trying to do what’s right, Lord.  </a:t>
            </a:r>
            <a:endParaRPr lang="en-US" dirty="0" smtClean="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I </a:t>
            </a:r>
            <a:r>
              <a:rPr lang="en-US" dirty="0">
                <a:effectLst>
                  <a:outerShdw blurRad="38100" dist="38100" dir="2700000" algn="tl">
                    <a:srgbClr val="000000">
                      <a:alpha val="43137"/>
                    </a:srgbClr>
                  </a:outerShdw>
                </a:effectLst>
              </a:rPr>
              <a:t>want to live in Your will.” Then you ask according to your desires.</a:t>
            </a:r>
          </a:p>
        </p:txBody>
      </p:sp>
    </p:spTree>
    <p:extLst>
      <p:ext uri="{BB962C8B-B14F-4D97-AF65-F5344CB8AC3E}">
        <p14:creationId xmlns:p14="http://schemas.microsoft.com/office/powerpoint/2010/main" val="34819232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152400"/>
            <a:ext cx="8686800" cy="2699288"/>
          </a:xfrm>
        </p:spPr>
        <p:txBody>
          <a:bodyPr/>
          <a:lstStyle/>
          <a:p>
            <a:pPr fontAlgn="auto">
              <a:spcAft>
                <a:spcPts val="0"/>
              </a:spcAft>
              <a:defRPr/>
            </a:pPr>
            <a:r>
              <a:rPr lang="en-US" b="1" dirty="0">
                <a:effectLst>
                  <a:outerShdw blurRad="38100" dist="38100" dir="2700000" algn="tl">
                    <a:srgbClr val="000000">
                      <a:alpha val="43137"/>
                    </a:srgbClr>
                  </a:outerShdw>
                </a:effectLst>
              </a:rPr>
              <a:t>2. A </a:t>
            </a:r>
            <a:r>
              <a:rPr lang="en-US" b="1" u="sng" dirty="0">
                <a:effectLst>
                  <a:outerShdw blurRad="38100" dist="38100" dir="2700000" algn="tl">
                    <a:srgbClr val="000000">
                      <a:alpha val="43137"/>
                    </a:srgbClr>
                  </a:outerShdw>
                </a:effectLst>
              </a:rPr>
              <a:t>FORGIVING</a:t>
            </a:r>
            <a:r>
              <a:rPr lang="en-US" b="1" dirty="0">
                <a:effectLst>
                  <a:outerShdw blurRad="38100" dist="38100" dir="2700000" algn="tl">
                    <a:srgbClr val="000000">
                      <a:alpha val="43137"/>
                    </a:srgbClr>
                  </a:outerShdw>
                </a:effectLst>
              </a:rPr>
              <a:t> ATTITUDE </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966" y="805912"/>
            <a:ext cx="8529234" cy="4604288"/>
          </a:xfrm>
        </p:spPr>
        <p:txBody>
          <a:bodyPr/>
          <a:lstStyle/>
          <a:p>
            <a:r>
              <a:rPr lang="en-US" sz="2800" dirty="0">
                <a:effectLst>
                  <a:outerShdw blurRad="38100" dist="38100" dir="2700000" algn="tl">
                    <a:srgbClr val="000000">
                      <a:alpha val="43137"/>
                    </a:srgbClr>
                  </a:outerShdw>
                </a:effectLst>
              </a:rPr>
              <a:t>More than any other characteristic in the Bible except perhaps faith, the number one discipline related to prayer is forgiveness. </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I </a:t>
            </a:r>
            <a:r>
              <a:rPr lang="en-US" sz="2800" dirty="0">
                <a:effectLst>
                  <a:outerShdw blurRad="38100" dist="38100" dir="2700000" algn="tl">
                    <a:srgbClr val="000000">
                      <a:alpha val="43137"/>
                    </a:srgbClr>
                  </a:outerShdw>
                </a:effectLst>
              </a:rPr>
              <a:t>have dealt with this one in my own life – After being wrongly treated by a group of people; I harbored a deep bitterness against them for a couple of years. </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I </a:t>
            </a:r>
            <a:r>
              <a:rPr lang="en-US" sz="2800" dirty="0">
                <a:effectLst>
                  <a:outerShdw blurRad="38100" dist="38100" dir="2700000" algn="tl">
                    <a:srgbClr val="000000">
                      <a:alpha val="43137"/>
                    </a:srgbClr>
                  </a:outerShdw>
                </a:effectLst>
              </a:rPr>
              <a:t>didn’t even realize how bad it was, until after I forgave them. </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It </a:t>
            </a:r>
            <a:r>
              <a:rPr lang="en-US" sz="2800" dirty="0">
                <a:effectLst>
                  <a:outerShdw blurRad="38100" dist="38100" dir="2700000" algn="tl">
                    <a:srgbClr val="000000">
                      <a:alpha val="43137"/>
                    </a:srgbClr>
                  </a:outerShdw>
                </a:effectLst>
              </a:rPr>
              <a:t>is hard to describe to you the freedom that I felt before God once I rid myself of the bitterness that I’d allowed to grow in my own life.</a:t>
            </a:r>
          </a:p>
        </p:txBody>
      </p:sp>
    </p:spTree>
    <p:extLst>
      <p:ext uri="{BB962C8B-B14F-4D97-AF65-F5344CB8AC3E}">
        <p14:creationId xmlns:p14="http://schemas.microsoft.com/office/powerpoint/2010/main" val="1714104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0963" y="402956"/>
            <a:ext cx="8353586" cy="5007244"/>
          </a:xfrm>
        </p:spPr>
        <p:txBody>
          <a:bodyPr/>
          <a:lstStyle/>
          <a:p>
            <a:r>
              <a:rPr lang="en-US" sz="2800" dirty="0">
                <a:effectLst>
                  <a:outerShdw blurRad="38100" dist="38100" dir="2700000" algn="tl">
                    <a:srgbClr val="000000">
                      <a:alpha val="43137"/>
                    </a:srgbClr>
                  </a:outerShdw>
                </a:effectLst>
              </a:rPr>
              <a:t>Over and over again, when Jesus talks about prayer He talks about forgiveness.  Why? </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Because </a:t>
            </a:r>
            <a:r>
              <a:rPr lang="en-US" sz="2800" dirty="0">
                <a:effectLst>
                  <a:outerShdw blurRad="38100" dist="38100" dir="2700000" algn="tl">
                    <a:srgbClr val="000000">
                      <a:alpha val="43137"/>
                    </a:srgbClr>
                  </a:outerShdw>
                </a:effectLst>
              </a:rPr>
              <a:t>nothing will kill your prayers faster than resentment. </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When </a:t>
            </a:r>
            <a:r>
              <a:rPr lang="en-US" sz="2800" dirty="0">
                <a:effectLst>
                  <a:outerShdw blurRad="38100" dist="38100" dir="2700000" algn="tl">
                    <a:srgbClr val="000000">
                      <a:alpha val="43137"/>
                    </a:srgbClr>
                  </a:outerShdw>
                </a:effectLst>
              </a:rPr>
              <a:t>you hold a grudge, when you nurse an ill feeling, when you allow bitterness to grow in your life, it knocks out the effectiveness of your prayers. </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Maybe </a:t>
            </a:r>
            <a:r>
              <a:rPr lang="en-US" sz="2800" dirty="0">
                <a:effectLst>
                  <a:outerShdw blurRad="38100" dist="38100" dir="2700000" algn="tl">
                    <a:srgbClr val="000000">
                      <a:alpha val="43137"/>
                    </a:srgbClr>
                  </a:outerShdw>
                </a:effectLst>
              </a:rPr>
              <a:t>you’re praying and not getting an answer because you’re holding a grudge against somebody today – you need to forgive before you can expect an answer. What do you pray every time you pray the Lord’s Prayer?</a:t>
            </a:r>
          </a:p>
        </p:txBody>
      </p:sp>
    </p:spTree>
    <p:extLst>
      <p:ext uri="{BB962C8B-B14F-4D97-AF65-F5344CB8AC3E}">
        <p14:creationId xmlns:p14="http://schemas.microsoft.com/office/powerpoint/2010/main" val="3344143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1614406"/>
          </a:xfrm>
        </p:spPr>
        <p:txBody>
          <a:bodyPr/>
          <a:lstStyle/>
          <a:p>
            <a:r>
              <a:rPr lang="en-US" dirty="0" smtClean="0">
                <a:effectLst>
                  <a:outerShdw blurRad="38100" dist="38100" dir="2700000" algn="tl">
                    <a:srgbClr val="000000">
                      <a:alpha val="43137"/>
                    </a:srgbClr>
                  </a:outerShdw>
                </a:effectLst>
              </a:rPr>
              <a:t>Introduction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95350" y="1766806"/>
            <a:ext cx="7315200" cy="3643393"/>
          </a:xfrm>
        </p:spPr>
        <p:txBody>
          <a:bodyPr/>
          <a:lstStyle/>
          <a:p>
            <a:r>
              <a:rPr lang="en-US" dirty="0">
                <a:effectLst>
                  <a:outerShdw blurRad="38100" dist="38100" dir="2700000" algn="tl">
                    <a:srgbClr val="000000">
                      <a:alpha val="43137"/>
                    </a:srgbClr>
                  </a:outerShdw>
                </a:effectLst>
              </a:rPr>
              <a:t>The longer I’m a Christian, from both my study of God’s Word and personal experience, I find that those four purposes are true</a:t>
            </a:r>
            <a:r>
              <a:rPr lang="en-US"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864122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464950"/>
            <a:ext cx="8686800" cy="1534331"/>
          </a:xfrm>
        </p:spPr>
        <p:txBody>
          <a:bodyPr/>
          <a:lstStyle/>
          <a:p>
            <a:pPr fontAlgn="auto">
              <a:spcAft>
                <a:spcPts val="0"/>
              </a:spcAft>
              <a:defRPr/>
            </a:pPr>
            <a:r>
              <a:rPr lang="en-US" b="1" dirty="0">
                <a:effectLst>
                  <a:outerShdw blurRad="38100" dist="38100" dir="2700000" algn="tl">
                    <a:srgbClr val="000000">
                      <a:alpha val="43137"/>
                    </a:srgbClr>
                  </a:outerShdw>
                </a:effectLst>
              </a:rPr>
              <a:t>2. A </a:t>
            </a:r>
            <a:r>
              <a:rPr lang="en-US" b="1" u="sng" dirty="0">
                <a:effectLst>
                  <a:outerShdw blurRad="38100" dist="38100" dir="2700000" algn="tl">
                    <a:srgbClr val="000000">
                      <a:alpha val="43137"/>
                    </a:srgbClr>
                  </a:outerShdw>
                </a:effectLst>
              </a:rPr>
              <a:t>FORGIVING</a:t>
            </a:r>
            <a:r>
              <a:rPr lang="en-US" b="1" dirty="0">
                <a:effectLst>
                  <a:outerShdw blurRad="38100" dist="38100" dir="2700000" algn="tl">
                    <a:srgbClr val="000000">
                      <a:alpha val="43137"/>
                    </a:srgbClr>
                  </a:outerShdw>
                </a:effectLst>
              </a:rPr>
              <a:t> ATTITUDE </a:t>
            </a:r>
            <a:endParaRPr lang="en-US" sz="4000" dirty="0">
              <a:effectLst>
                <a:outerShdw blurRad="38100" dist="38100" dir="2700000" algn="tl">
                  <a:srgbClr val="000000">
                    <a:alpha val="43137"/>
                  </a:srgbClr>
                </a:outerShdw>
              </a:effectLst>
            </a:endParaRPr>
          </a:p>
        </p:txBody>
      </p:sp>
      <p:sp>
        <p:nvSpPr>
          <p:cNvPr id="15363" name="Content Placeholder 2"/>
          <p:cNvSpPr>
            <a:spLocks noGrp="1" noChangeArrowheads="1"/>
          </p:cNvSpPr>
          <p:nvPr>
            <p:ph idx="1"/>
          </p:nvPr>
        </p:nvSpPr>
        <p:spPr bwMode="auto">
          <a:xfrm>
            <a:off x="838200" y="1890793"/>
            <a:ext cx="7315200" cy="3922362"/>
          </a:xfrm>
        </p:spPr>
        <p:txBody>
          <a:bodyPr wrap="square" numCol="1" anchorCtr="0" compatLnSpc="1">
            <a:prstTxWarp prst="textNoShape">
              <a:avLst/>
            </a:prstTxWarp>
          </a:bodyPr>
          <a:lstStyle/>
          <a:p>
            <a:pPr marL="0" indent="0">
              <a:buFont typeface="Arial" panose="020B0604020202020204" pitchFamily="34" charset="0"/>
              <a:buNone/>
            </a:pPr>
            <a:r>
              <a:rPr lang="en-US" altLang="en-US" sz="4000"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Forgive us our sins, </a:t>
            </a:r>
            <a:r>
              <a:rPr lang="en-US" altLang="en-US" sz="4000" i="1" u="sng"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 we forgive those who sin against us</a:t>
            </a:r>
            <a:r>
              <a:rPr lang="en-US" altLang="en-US" sz="4000"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en-US" altLang="en-US" sz="4000" b="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Luke 11:4a (NLT) </a:t>
            </a:r>
            <a:endParaRPr lang="en-US" altLang="en-US" sz="4000" b="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en-US" sz="4000" b="1" i="1" dirty="0" smtClean="0">
                <a:effectLst>
                  <a:outerShdw blurRad="38100" dist="38100" dir="2700000" algn="tl">
                    <a:srgbClr val="000000">
                      <a:alpha val="43137"/>
                    </a:srgbClr>
                  </a:outerShdw>
                </a:effectLst>
              </a:rPr>
              <a:t>If </a:t>
            </a:r>
            <a:r>
              <a:rPr lang="en-US" sz="4000" b="1" i="1" dirty="0">
                <a:effectLst>
                  <a:outerShdw blurRad="38100" dist="38100" dir="2700000" algn="tl">
                    <a:srgbClr val="000000">
                      <a:alpha val="43137"/>
                    </a:srgbClr>
                  </a:outerShdw>
                </a:effectLst>
              </a:rPr>
              <a:t>you’re holding onto some kind of grudge today, the only person it is hurting is you and your relationship to God.</a:t>
            </a:r>
            <a:endParaRPr lang="en-US" altLang="en-US" sz="4000" b="1"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152399"/>
            <a:ext cx="8686800" cy="2141350"/>
          </a:xfrm>
        </p:spPr>
        <p:txBody>
          <a:bodyPr/>
          <a:lstStyle/>
          <a:p>
            <a:pPr fontAlgn="auto">
              <a:spcAft>
                <a:spcPts val="0"/>
              </a:spcAft>
              <a:defRPr/>
            </a:pPr>
            <a:r>
              <a:rPr lang="en-US" b="1" dirty="0">
                <a:effectLst>
                  <a:outerShdw blurRad="38100" dist="38100" dir="2700000" algn="tl">
                    <a:srgbClr val="000000">
                      <a:alpha val="43137"/>
                    </a:srgbClr>
                  </a:outerShdw>
                </a:effectLst>
              </a:rPr>
              <a:t>3. A </a:t>
            </a:r>
            <a:r>
              <a:rPr lang="en-US" b="1" u="sng" dirty="0">
                <a:effectLst>
                  <a:outerShdw blurRad="38100" dist="38100" dir="2700000" algn="tl">
                    <a:srgbClr val="000000">
                      <a:alpha val="43137"/>
                    </a:srgbClr>
                  </a:outerShdw>
                </a:effectLst>
              </a:rPr>
              <a:t>GENEROUS</a:t>
            </a:r>
            <a:r>
              <a:rPr lang="en-US" b="1" dirty="0">
                <a:effectLst>
                  <a:outerShdw blurRad="38100" dist="38100" dir="2700000" algn="tl">
                    <a:srgbClr val="000000">
                      <a:alpha val="43137"/>
                    </a:srgbClr>
                  </a:outerShdw>
                </a:effectLst>
              </a:rPr>
              <a:t> NATURE</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1066800"/>
          </a:xfrm>
        </p:spPr>
        <p:txBody>
          <a:bodyPr/>
          <a:lstStyle/>
          <a:p>
            <a:r>
              <a:rPr lang="en-US" b="1" dirty="0">
                <a:effectLst>
                  <a:outerShdw blurRad="38100" dist="38100" dir="2700000" algn="tl">
                    <a:srgbClr val="000000">
                      <a:alpha val="43137"/>
                    </a:srgbClr>
                  </a:outerShdw>
                </a:effectLst>
              </a:rPr>
              <a:t>3. A </a:t>
            </a:r>
            <a:r>
              <a:rPr lang="en-US" b="1" u="sng" dirty="0">
                <a:effectLst>
                  <a:outerShdw blurRad="38100" dist="38100" dir="2700000" algn="tl">
                    <a:srgbClr val="000000">
                      <a:alpha val="43137"/>
                    </a:srgbClr>
                  </a:outerShdw>
                </a:effectLst>
              </a:rPr>
              <a:t>GENEROUS</a:t>
            </a:r>
            <a:r>
              <a:rPr lang="en-US" b="1" dirty="0">
                <a:effectLst>
                  <a:outerShdw blurRad="38100" dist="38100" dir="2700000" algn="tl">
                    <a:srgbClr val="000000">
                      <a:alpha val="43137"/>
                    </a:srgbClr>
                  </a:outerShdw>
                </a:effectLst>
              </a:rPr>
              <a:t> NATURE</a:t>
            </a:r>
            <a:endParaRPr lang="en-US" dirty="0"/>
          </a:p>
        </p:txBody>
      </p:sp>
      <p:sp>
        <p:nvSpPr>
          <p:cNvPr id="3" name="Content Placeholder 2"/>
          <p:cNvSpPr>
            <a:spLocks noGrp="1"/>
          </p:cNvSpPr>
          <p:nvPr>
            <p:ph idx="1"/>
          </p:nvPr>
        </p:nvSpPr>
        <p:spPr/>
        <p:txBody>
          <a:bodyPr/>
          <a:lstStyle/>
          <a:p>
            <a:r>
              <a:rPr lang="en-US" sz="3600" dirty="0">
                <a:effectLst>
                  <a:outerShdw blurRad="38100" dist="38100" dir="2700000" algn="tl">
                    <a:srgbClr val="000000">
                      <a:alpha val="43137"/>
                    </a:srgbClr>
                  </a:outerShdw>
                </a:effectLst>
              </a:rPr>
              <a:t>Let’s make this real simple: </a:t>
            </a:r>
            <a:r>
              <a:rPr lang="en-US" sz="3600" i="1" dirty="0">
                <a:effectLst>
                  <a:outerShdw blurRad="38100" dist="38100" dir="2700000" algn="tl">
                    <a:srgbClr val="000000">
                      <a:alpha val="43137"/>
                    </a:srgbClr>
                  </a:outerShdw>
                </a:effectLst>
              </a:rPr>
              <a:t>If you expect God to bless your life you must be willing to bless other people’s lives with the same benefits God has given to you.</a:t>
            </a:r>
            <a:r>
              <a:rPr lang="en-US" sz="3600" dirty="0">
                <a:effectLst>
                  <a:outerShdw blurRad="38100" dist="38100" dir="2700000" algn="tl">
                    <a:srgbClr val="000000">
                      <a:alpha val="43137"/>
                    </a:srgbClr>
                  </a:outerShdw>
                </a:effectLst>
              </a:rPr>
              <a:t> That is a basic Scriptural principle:</a:t>
            </a:r>
          </a:p>
        </p:txBody>
      </p:sp>
    </p:spTree>
    <p:extLst>
      <p:ext uri="{BB962C8B-B14F-4D97-AF65-F5344CB8AC3E}">
        <p14:creationId xmlns:p14="http://schemas.microsoft.com/office/powerpoint/2010/main" val="13648741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152399"/>
            <a:ext cx="8686800" cy="2358325"/>
          </a:xfrm>
        </p:spPr>
        <p:txBody>
          <a:bodyPr/>
          <a:lstStyle/>
          <a:p>
            <a:pPr fontAlgn="auto">
              <a:spcAft>
                <a:spcPts val="0"/>
              </a:spcAft>
              <a:defRPr/>
            </a:pPr>
            <a:r>
              <a:rPr lang="en-US" b="1" dirty="0">
                <a:effectLst>
                  <a:outerShdw blurRad="38100" dist="38100" dir="2700000" algn="tl">
                    <a:srgbClr val="000000">
                      <a:alpha val="43137"/>
                    </a:srgbClr>
                  </a:outerShdw>
                </a:effectLst>
              </a:rPr>
              <a:t>3. A </a:t>
            </a:r>
            <a:r>
              <a:rPr lang="en-US" b="1" u="sng" dirty="0">
                <a:effectLst>
                  <a:outerShdw blurRad="38100" dist="38100" dir="2700000" algn="tl">
                    <a:srgbClr val="000000">
                      <a:alpha val="43137"/>
                    </a:srgbClr>
                  </a:outerShdw>
                </a:effectLst>
              </a:rPr>
              <a:t>GENEROUS</a:t>
            </a:r>
            <a:r>
              <a:rPr lang="en-US" b="1" dirty="0">
                <a:effectLst>
                  <a:outerShdw blurRad="38100" dist="38100" dir="2700000" algn="tl">
                    <a:srgbClr val="000000">
                      <a:alpha val="43137"/>
                    </a:srgbClr>
                  </a:outerShdw>
                </a:effectLst>
              </a:rPr>
              <a:t> NATURE</a:t>
            </a:r>
            <a:endParaRPr lang="en-US" sz="4000" dirty="0">
              <a:effectLst>
                <a:outerShdw blurRad="38100" dist="38100" dir="2700000" algn="tl">
                  <a:srgbClr val="000000">
                    <a:alpha val="43137"/>
                  </a:srgbClr>
                </a:outerShdw>
              </a:effectLst>
            </a:endParaRPr>
          </a:p>
        </p:txBody>
      </p:sp>
      <p:sp>
        <p:nvSpPr>
          <p:cNvPr id="17411" name="Content Placeholder 2"/>
          <p:cNvSpPr>
            <a:spLocks noGrp="1" noChangeArrowheads="1"/>
          </p:cNvSpPr>
          <p:nvPr>
            <p:ph idx="1"/>
          </p:nvPr>
        </p:nvSpPr>
        <p:spPr bwMode="auto">
          <a:xfrm>
            <a:off x="895350" y="2805192"/>
            <a:ext cx="7315200" cy="2605007"/>
          </a:xfrm>
        </p:spPr>
        <p:txBody>
          <a:bodyPr wrap="square" numCol="1" anchorCtr="0" compatLnSpc="1">
            <a:prstTxWarp prst="textNoShape">
              <a:avLst/>
            </a:prstTxWarp>
          </a:bodyPr>
          <a:lstStyle/>
          <a:p>
            <a:pPr marL="0" indent="0">
              <a:buFont typeface="Arial" panose="020B0604020202020204" pitchFamily="34" charset="0"/>
              <a:buNone/>
            </a:pPr>
            <a:r>
              <a:rPr lang="en-US" altLang="en-US" sz="4000"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Whoever closes his ear to the cry of the poor will himself call out and not be answered</a:t>
            </a:r>
            <a:r>
              <a:rPr lang="en-US" altLang="en-US" sz="4000"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en-US" altLang="en-US" sz="4000" b="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Proverbs 21:13 (ESV) </a:t>
            </a:r>
            <a:endParaRPr lang="en-US" altLang="en-US" sz="4000"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78969" y="1219200"/>
            <a:ext cx="8560231" cy="4191000"/>
          </a:xfrm>
        </p:spPr>
        <p:txBody>
          <a:bodyPr/>
          <a:lstStyle/>
          <a:p>
            <a:r>
              <a:rPr lang="en-US" dirty="0"/>
              <a:t>God says </a:t>
            </a:r>
            <a:r>
              <a:rPr lang="en-US" b="1" u="sng" dirty="0"/>
              <a:t>if you pay no attention</a:t>
            </a:r>
            <a:r>
              <a:rPr lang="en-US" dirty="0"/>
              <a:t> to other people’s legitimate needs, why should He pay attention to your needs? </a:t>
            </a:r>
            <a:endParaRPr lang="en-US" dirty="0" smtClean="0"/>
          </a:p>
          <a:p>
            <a:r>
              <a:rPr lang="en-US" dirty="0" smtClean="0"/>
              <a:t>God </a:t>
            </a:r>
            <a:r>
              <a:rPr lang="en-US" dirty="0"/>
              <a:t>wants us to be like Him, so He sets as a pre-requisite for blessing our lives the requirement that we are a blessing to other people. </a:t>
            </a:r>
            <a:endParaRPr lang="en-US" dirty="0" smtClean="0"/>
          </a:p>
          <a:p>
            <a:r>
              <a:rPr lang="en-US" dirty="0" smtClean="0"/>
              <a:t>If </a:t>
            </a:r>
            <a:r>
              <a:rPr lang="en-US" dirty="0"/>
              <a:t>we ignore those who are in obvious difficulty around us, what right do we have to expect God to bail us out?</a:t>
            </a:r>
          </a:p>
        </p:txBody>
      </p:sp>
    </p:spTree>
    <p:extLst>
      <p:ext uri="{BB962C8B-B14F-4D97-AF65-F5344CB8AC3E}">
        <p14:creationId xmlns:p14="http://schemas.microsoft.com/office/powerpoint/2010/main" val="36082340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152399"/>
            <a:ext cx="8686800" cy="2110353"/>
          </a:xfrm>
        </p:spPr>
        <p:txBody>
          <a:bodyPr/>
          <a:lstStyle/>
          <a:p>
            <a:pPr fontAlgn="auto">
              <a:spcAft>
                <a:spcPts val="0"/>
              </a:spcAft>
              <a:defRPr/>
            </a:pPr>
            <a:r>
              <a:rPr lang="en-US" b="1" dirty="0">
                <a:effectLst>
                  <a:outerShdw blurRad="38100" dist="38100" dir="2700000" algn="tl">
                    <a:srgbClr val="000000">
                      <a:alpha val="43137"/>
                    </a:srgbClr>
                  </a:outerShdw>
                </a:effectLst>
              </a:rPr>
              <a:t>3. A </a:t>
            </a:r>
            <a:r>
              <a:rPr lang="en-US" b="1" u="sng" dirty="0">
                <a:effectLst>
                  <a:outerShdw blurRad="38100" dist="38100" dir="2700000" algn="tl">
                    <a:srgbClr val="000000">
                      <a:alpha val="43137"/>
                    </a:srgbClr>
                  </a:outerShdw>
                </a:effectLst>
              </a:rPr>
              <a:t>GENEROUS</a:t>
            </a:r>
            <a:r>
              <a:rPr lang="en-US" b="1" dirty="0">
                <a:effectLst>
                  <a:outerShdw blurRad="38100" dist="38100" dir="2700000" algn="tl">
                    <a:srgbClr val="000000">
                      <a:alpha val="43137"/>
                    </a:srgbClr>
                  </a:outerShdw>
                </a:effectLst>
              </a:rPr>
              <a:t> NATURE</a:t>
            </a:r>
            <a:endParaRPr lang="en-US" sz="4000" dirty="0">
              <a:effectLst>
                <a:outerShdw blurRad="38100" dist="38100" dir="2700000" algn="tl">
                  <a:srgbClr val="000000">
                    <a:alpha val="43137"/>
                  </a:srgbClr>
                </a:outerShdw>
              </a:effectLst>
            </a:endParaRPr>
          </a:p>
        </p:txBody>
      </p:sp>
      <p:sp>
        <p:nvSpPr>
          <p:cNvPr id="18435" name="Content Placeholder 2"/>
          <p:cNvSpPr>
            <a:spLocks noGrp="1" noChangeArrowheads="1"/>
          </p:cNvSpPr>
          <p:nvPr>
            <p:ph idx="1"/>
          </p:nvPr>
        </p:nvSpPr>
        <p:spPr bwMode="auto">
          <a:xfrm>
            <a:off x="895349" y="1828801"/>
            <a:ext cx="7675213" cy="4633992"/>
          </a:xfrm>
        </p:spPr>
        <p:txBody>
          <a:bodyPr wrap="square" numCol="1" anchorCtr="0" compatLnSpc="1">
            <a:prstTxWarp prst="textNoShape">
              <a:avLst/>
            </a:prstTxWarp>
          </a:bodyPr>
          <a:lstStyle/>
          <a:p>
            <a:pPr marL="0" indent="0">
              <a:buFont typeface="Arial" panose="020B0604020202020204" pitchFamily="34" charset="0"/>
              <a:buNone/>
            </a:pPr>
            <a:r>
              <a:rPr lang="en-US" altLang="en-US" sz="3600" b="1"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Whatever we ask we receive from him, because we keep his commandments and do what pleases him.  And this is his commandment, that we believe in the name of his Son Jesus Christ and love one another, just as he has commanded us</a:t>
            </a:r>
            <a:r>
              <a:rPr lang="en-US" altLang="en-US" sz="3600" b="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1 John 3:22-23 (ESV)</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600" b="1" dirty="0">
                <a:effectLst>
                  <a:outerShdw blurRad="38100" dist="38100" dir="2700000" algn="tl">
                    <a:srgbClr val="000000">
                      <a:alpha val="43137"/>
                    </a:srgbClr>
                  </a:outerShdw>
                </a:effectLst>
              </a:rPr>
              <a:t>God says that one of the ways we keep His commands is by loving other people.  </a:t>
            </a:r>
            <a:endParaRPr lang="en-US" sz="3600" b="1" dirty="0" smtClean="0">
              <a:effectLst>
                <a:outerShdw blurRad="38100" dist="38100" dir="2700000" algn="tl">
                  <a:srgbClr val="000000">
                    <a:alpha val="43137"/>
                  </a:srgbClr>
                </a:outerShdw>
              </a:effectLst>
            </a:endParaRPr>
          </a:p>
          <a:p>
            <a:r>
              <a:rPr lang="en-US" sz="3600" b="1" dirty="0" smtClean="0">
                <a:effectLst>
                  <a:outerShdw blurRad="38100" dist="38100" dir="2700000" algn="tl">
                    <a:srgbClr val="000000">
                      <a:alpha val="43137"/>
                    </a:srgbClr>
                  </a:outerShdw>
                </a:effectLst>
              </a:rPr>
              <a:t>How </a:t>
            </a:r>
            <a:r>
              <a:rPr lang="en-US" sz="3600" b="1" dirty="0">
                <a:effectLst>
                  <a:outerShdw blurRad="38100" dist="38100" dir="2700000" algn="tl">
                    <a:srgbClr val="000000">
                      <a:alpha val="43137"/>
                    </a:srgbClr>
                  </a:outerShdw>
                </a:effectLst>
              </a:rPr>
              <a:t>do we love other people?</a:t>
            </a:r>
          </a:p>
        </p:txBody>
      </p:sp>
    </p:spTree>
    <p:extLst>
      <p:ext uri="{BB962C8B-B14F-4D97-AF65-F5344CB8AC3E}">
        <p14:creationId xmlns:p14="http://schemas.microsoft.com/office/powerpoint/2010/main" val="7878264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152400"/>
            <a:ext cx="8686800" cy="2466814"/>
          </a:xfrm>
        </p:spPr>
        <p:txBody>
          <a:bodyPr/>
          <a:lstStyle/>
          <a:p>
            <a:pPr fontAlgn="auto">
              <a:spcAft>
                <a:spcPts val="0"/>
              </a:spcAft>
              <a:defRPr/>
            </a:pPr>
            <a:r>
              <a:rPr lang="en-US" b="1" dirty="0">
                <a:effectLst>
                  <a:outerShdw blurRad="38100" dist="38100" dir="2700000" algn="tl">
                    <a:srgbClr val="000000">
                      <a:alpha val="43137"/>
                    </a:srgbClr>
                  </a:outerShdw>
                </a:effectLst>
              </a:rPr>
              <a:t>3. A </a:t>
            </a:r>
            <a:r>
              <a:rPr lang="en-US" b="1" u="sng" dirty="0">
                <a:effectLst>
                  <a:outerShdw blurRad="38100" dist="38100" dir="2700000" algn="tl">
                    <a:srgbClr val="000000">
                      <a:alpha val="43137"/>
                    </a:srgbClr>
                  </a:outerShdw>
                </a:effectLst>
              </a:rPr>
              <a:t>GENEROUS</a:t>
            </a:r>
            <a:r>
              <a:rPr lang="en-US" b="1" dirty="0">
                <a:effectLst>
                  <a:outerShdw blurRad="38100" dist="38100" dir="2700000" algn="tl">
                    <a:srgbClr val="000000">
                      <a:alpha val="43137"/>
                    </a:srgbClr>
                  </a:outerShdw>
                </a:effectLst>
              </a:rPr>
              <a:t> NATURE</a:t>
            </a:r>
            <a:endParaRPr lang="en-US" sz="4000" dirty="0">
              <a:effectLst>
                <a:outerShdw blurRad="38100" dist="38100" dir="2700000" algn="tl">
                  <a:srgbClr val="000000">
                    <a:alpha val="43137"/>
                  </a:srgbClr>
                </a:outerShdw>
              </a:effectLst>
            </a:endParaRPr>
          </a:p>
        </p:txBody>
      </p:sp>
      <p:sp>
        <p:nvSpPr>
          <p:cNvPr id="19459" name="Content Placeholder 2"/>
          <p:cNvSpPr>
            <a:spLocks noGrp="1" noChangeArrowheads="1"/>
          </p:cNvSpPr>
          <p:nvPr>
            <p:ph idx="1"/>
          </p:nvPr>
        </p:nvSpPr>
        <p:spPr bwMode="auto">
          <a:xfrm>
            <a:off x="895350" y="2293749"/>
            <a:ext cx="7315200" cy="4386019"/>
          </a:xfrm>
        </p:spPr>
        <p:txBody>
          <a:bodyPr wrap="square" numCol="1" anchorCtr="0" compatLnSpc="1">
            <a:prstTxWarp prst="textNoShape">
              <a:avLst/>
            </a:prstTxWarp>
          </a:bodyPr>
          <a:lstStyle/>
          <a:p>
            <a:pPr marL="0" indent="0">
              <a:buFont typeface="Arial" panose="020B0604020202020204" pitchFamily="34" charset="0"/>
              <a:buNone/>
            </a:pPr>
            <a:r>
              <a:rPr lang="en-US" altLang="en-US" sz="4000" b="1"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But if anyone has the world’s goods and sees his brother in need, yet closes his heart against him, how does God’s love abide in him?</a:t>
            </a:r>
            <a:r>
              <a:rPr lang="en-US" altLang="en-US" sz="4000" b="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1 John 3:17 (ESV)</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56461"/>
            <a:ext cx="8686800" cy="6245817"/>
          </a:xfrm>
        </p:spPr>
        <p:txBody>
          <a:bodyPr/>
          <a:lstStyle/>
          <a:p>
            <a:r>
              <a:rPr lang="en-US" sz="2800" dirty="0">
                <a:effectLst>
                  <a:outerShdw blurRad="38100" dist="38100" dir="2700000" algn="tl">
                    <a:srgbClr val="000000">
                      <a:alpha val="43137"/>
                    </a:srgbClr>
                  </a:outerShdw>
                </a:effectLst>
              </a:rPr>
              <a:t>One of the ways we prove that we have loved is that we’re willing to be generous with other people</a:t>
            </a:r>
            <a:r>
              <a:rPr lang="en-US" sz="2800" dirty="0" smtClean="0">
                <a:effectLst>
                  <a:outerShdw blurRad="38100" dist="38100" dir="2700000" algn="tl">
                    <a:srgbClr val="000000">
                      <a:alpha val="43137"/>
                    </a:srgbClr>
                  </a:outerShdw>
                </a:effectLst>
              </a:rPr>
              <a:t>.</a:t>
            </a:r>
          </a:p>
          <a:p>
            <a:r>
              <a:rPr lang="en-US" sz="2800" dirty="0" smtClean="0">
                <a:effectLst>
                  <a:outerShdw blurRad="38100" dist="38100" dir="2700000" algn="tl">
                    <a:srgbClr val="000000">
                      <a:alpha val="43137"/>
                    </a:srgbClr>
                  </a:outerShdw>
                </a:effectLst>
              </a:rPr>
              <a:t> </a:t>
            </a:r>
            <a:r>
              <a:rPr lang="en-US" sz="2800" dirty="0">
                <a:effectLst>
                  <a:outerShdw blurRad="38100" dist="38100" dir="2700000" algn="tl">
                    <a:srgbClr val="000000">
                      <a:alpha val="43137"/>
                    </a:srgbClr>
                  </a:outerShdw>
                </a:effectLst>
              </a:rPr>
              <a:t>I wouldn’t presume to ask God to bless my business if I weren’t willing to give back a portion of what He had blessed me, with a tithe of 10% or more. </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You </a:t>
            </a:r>
            <a:r>
              <a:rPr lang="en-US" sz="2800" dirty="0">
                <a:effectLst>
                  <a:outerShdw blurRad="38100" dist="38100" dir="2700000" algn="tl">
                    <a:srgbClr val="000000">
                      <a:alpha val="43137"/>
                    </a:srgbClr>
                  </a:outerShdw>
                </a:effectLst>
              </a:rPr>
              <a:t>say, “I ask God for good health.”  What are you going to do with that healthy body after you’ve got it? </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Are </a:t>
            </a:r>
            <a:r>
              <a:rPr lang="en-US" sz="2800" dirty="0">
                <a:effectLst>
                  <a:outerShdw blurRad="38100" dist="38100" dir="2700000" algn="tl">
                    <a:srgbClr val="000000">
                      <a:alpha val="43137"/>
                    </a:srgbClr>
                  </a:outerShdw>
                </a:effectLst>
              </a:rPr>
              <a:t>you going to spend all the effort and energy on yourself or are you willing to help other people? </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One </a:t>
            </a:r>
            <a:r>
              <a:rPr lang="en-US" sz="2800" dirty="0">
                <a:effectLst>
                  <a:outerShdw blurRad="38100" dist="38100" dir="2700000" algn="tl">
                    <a:srgbClr val="000000">
                      <a:alpha val="43137"/>
                    </a:srgbClr>
                  </a:outerShdw>
                </a:effectLst>
              </a:rPr>
              <a:t>of the conditions for answered prayer is to be willing to help those less fortunate with the blessings that we are given.</a:t>
            </a:r>
          </a:p>
        </p:txBody>
      </p:sp>
    </p:spTree>
    <p:extLst>
      <p:ext uri="{BB962C8B-B14F-4D97-AF65-F5344CB8AC3E}">
        <p14:creationId xmlns:p14="http://schemas.microsoft.com/office/powerpoint/2010/main" val="31901865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201476" y="712922"/>
            <a:ext cx="8679053" cy="5238427"/>
          </a:xfrm>
        </p:spPr>
        <p:txBody>
          <a:bodyPr/>
          <a:lstStyle/>
          <a:p>
            <a:pPr fontAlgn="auto">
              <a:spcAft>
                <a:spcPts val="0"/>
              </a:spcAft>
              <a:defRPr/>
            </a:pPr>
            <a:r>
              <a:rPr lang="en-US" b="1" dirty="0">
                <a:effectLst>
                  <a:outerShdw blurRad="38100" dist="38100" dir="2700000" algn="tl">
                    <a:srgbClr val="000000">
                      <a:alpha val="43137"/>
                    </a:srgbClr>
                  </a:outerShdw>
                </a:effectLst>
              </a:rPr>
              <a:t>4. A </a:t>
            </a:r>
            <a:r>
              <a:rPr lang="en-US" b="1" u="sng" dirty="0">
                <a:effectLst>
                  <a:outerShdw blurRad="38100" dist="38100" dir="2700000" algn="tl">
                    <a:srgbClr val="000000">
                      <a:alpha val="43137"/>
                    </a:srgbClr>
                  </a:outerShdw>
                </a:effectLst>
              </a:rPr>
              <a:t>FAITH</a:t>
            </a:r>
            <a:r>
              <a:rPr lang="en-US" b="1" dirty="0">
                <a:effectLst>
                  <a:outerShdw blurRad="38100" dist="38100" dir="2700000" algn="tl">
                    <a:srgbClr val="000000">
                      <a:alpha val="43137"/>
                    </a:srgbClr>
                  </a:outerShdw>
                </a:effectLst>
              </a:rPr>
              <a:t> THAT GOD WILL </a:t>
            </a:r>
            <a:r>
              <a:rPr lang="en-US" b="1" dirty="0" smtClean="0">
                <a:effectLst>
                  <a:outerShdw blurRad="38100" dist="38100" dir="2700000" algn="tl">
                    <a:srgbClr val="000000">
                      <a:alpha val="43137"/>
                    </a:srgbClr>
                  </a:outerShdw>
                </a:effectLst>
              </a:rPr>
              <a:t>ANSWER</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r>
              <a:rPr lang="en-US" sz="4000" dirty="0">
                <a:effectLst>
                  <a:outerShdw blurRad="38100" dist="38100" dir="2700000" algn="tl">
                    <a:srgbClr val="000000">
                      <a:alpha val="43137"/>
                    </a:srgbClr>
                  </a:outerShdw>
                </a:effectLst>
              </a:rPr>
              <a:t>If you don’t believe that God is going to answer, why even bother asking? </a:t>
            </a:r>
            <a:r>
              <a:rPr lang="en-US" sz="4000" dirty="0" smtClean="0">
                <a:effectLst>
                  <a:outerShdw blurRad="38100" dist="38100" dir="2700000" algn="tl">
                    <a:srgbClr val="000000">
                      <a:alpha val="43137"/>
                    </a:srgbClr>
                  </a:outerShdw>
                </a:effectLst>
              </a:rPr>
              <a:t/>
            </a:r>
            <a:br>
              <a:rPr lang="en-US" sz="4000" dirty="0" smtClean="0">
                <a:effectLst>
                  <a:outerShdw blurRad="38100" dist="38100" dir="2700000" algn="tl">
                    <a:srgbClr val="000000">
                      <a:alpha val="43137"/>
                    </a:srgbClr>
                  </a:outerShdw>
                </a:effectLst>
              </a:rPr>
            </a:br>
            <a:r>
              <a:rPr lang="en-US" sz="4000" dirty="0">
                <a:effectLst>
                  <a:outerShdw blurRad="38100" dist="38100" dir="2700000" algn="tl">
                    <a:srgbClr val="000000">
                      <a:alpha val="43137"/>
                    </a:srgbClr>
                  </a:outerShdw>
                </a:effectLst>
              </a:rPr>
              <a:t/>
            </a:r>
            <a:br>
              <a:rPr lang="en-US" sz="4000" dirty="0">
                <a:effectLst>
                  <a:outerShdw blurRad="38100" dist="38100" dir="2700000" algn="tl">
                    <a:srgbClr val="000000">
                      <a:alpha val="43137"/>
                    </a:srgbClr>
                  </a:outerShdw>
                </a:effectLst>
              </a:rPr>
            </a:br>
            <a:r>
              <a:rPr lang="en-US" sz="4000" dirty="0" smtClean="0">
                <a:effectLst>
                  <a:outerShdw blurRad="38100" dist="38100" dir="2700000" algn="tl">
                    <a:srgbClr val="000000">
                      <a:alpha val="43137"/>
                    </a:srgbClr>
                  </a:outerShdw>
                </a:effectLst>
              </a:rPr>
              <a:t>The </a:t>
            </a:r>
            <a:r>
              <a:rPr lang="en-US" sz="4000" dirty="0">
                <a:effectLst>
                  <a:outerShdw blurRad="38100" dist="38100" dir="2700000" algn="tl">
                    <a:srgbClr val="000000">
                      <a:alpha val="43137"/>
                    </a:srgbClr>
                  </a:outerShdw>
                </a:effectLst>
              </a:rPr>
              <a:t>Bible makes it abundantly clear that </a:t>
            </a:r>
            <a:r>
              <a:rPr lang="en-US" sz="4000" b="1" u="sng" dirty="0">
                <a:effectLst>
                  <a:outerShdw blurRad="38100" dist="38100" dir="2700000" algn="tl">
                    <a:srgbClr val="000000">
                      <a:alpha val="43137"/>
                    </a:srgbClr>
                  </a:outerShdw>
                </a:effectLst>
              </a:rPr>
              <a:t>faith in God’s ability to answer </a:t>
            </a:r>
            <a:r>
              <a:rPr lang="en-US" sz="4000" dirty="0">
                <a:effectLst>
                  <a:outerShdw blurRad="38100" dist="38100" dir="2700000" algn="tl">
                    <a:srgbClr val="000000">
                      <a:alpha val="43137"/>
                    </a:srgbClr>
                  </a:outerShdw>
                </a:effectLst>
              </a:rPr>
              <a:t>is a requirement for any type of prayer.</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1257946"/>
          </a:xfrm>
        </p:spPr>
        <p:txBody>
          <a:bodyPr/>
          <a:lstStyle/>
          <a:p>
            <a:r>
              <a:rPr lang="en-US" dirty="0">
                <a:effectLst>
                  <a:outerShdw blurRad="38100" dist="38100" dir="2700000" algn="tl">
                    <a:srgbClr val="000000">
                      <a:alpha val="43137"/>
                    </a:srgbClr>
                  </a:outerShdw>
                </a:effectLst>
              </a:rPr>
              <a:t>Introduction</a:t>
            </a:r>
          </a:p>
        </p:txBody>
      </p:sp>
      <p:sp>
        <p:nvSpPr>
          <p:cNvPr id="3" name="Content Placeholder 2"/>
          <p:cNvSpPr>
            <a:spLocks noGrp="1"/>
          </p:cNvSpPr>
          <p:nvPr>
            <p:ph idx="1"/>
          </p:nvPr>
        </p:nvSpPr>
        <p:spPr>
          <a:xfrm>
            <a:off x="895350" y="1219200"/>
            <a:ext cx="7315200" cy="5166102"/>
          </a:xfrm>
        </p:spPr>
        <p:txBody>
          <a:bodyPr/>
          <a:lstStyle/>
          <a:p>
            <a:r>
              <a:rPr lang="en-US" dirty="0">
                <a:effectLst>
                  <a:outerShdw blurRad="38100" dist="38100" dir="2700000" algn="tl">
                    <a:srgbClr val="000000">
                      <a:alpha val="43137"/>
                    </a:srgbClr>
                  </a:outerShdw>
                </a:effectLst>
              </a:rPr>
              <a:t>God wants to answer our prayers – He desires to grant the requests of His children. </a:t>
            </a:r>
            <a:endParaRPr lang="en-US" dirty="0" smtClean="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But </a:t>
            </a:r>
            <a:r>
              <a:rPr lang="en-US" dirty="0">
                <a:effectLst>
                  <a:outerShdw blurRad="38100" dist="38100" dir="2700000" algn="tl">
                    <a:srgbClr val="000000">
                      <a:alpha val="43137"/>
                    </a:srgbClr>
                  </a:outerShdw>
                </a:effectLst>
              </a:rPr>
              <a:t>you and I both know that sometimes our prayers are not answered. </a:t>
            </a:r>
            <a:endParaRPr lang="en-US" dirty="0" smtClean="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In </a:t>
            </a:r>
            <a:r>
              <a:rPr lang="en-US" dirty="0">
                <a:effectLst>
                  <a:outerShdw blurRad="38100" dist="38100" dir="2700000" algn="tl">
                    <a:srgbClr val="000000">
                      <a:alpha val="43137"/>
                    </a:srgbClr>
                  </a:outerShdw>
                </a:effectLst>
              </a:rPr>
              <a:t>fact, we’d all have to admit that many people pray and never get any answer. Why is that? What causes that?</a:t>
            </a:r>
          </a:p>
        </p:txBody>
      </p:sp>
    </p:spTree>
    <p:extLst>
      <p:ext uri="{BB962C8B-B14F-4D97-AF65-F5344CB8AC3E}">
        <p14:creationId xmlns:p14="http://schemas.microsoft.com/office/powerpoint/2010/main" val="26324236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152400"/>
            <a:ext cx="8686800" cy="2668292"/>
          </a:xfrm>
        </p:spPr>
        <p:txBody>
          <a:bodyPr/>
          <a:lstStyle/>
          <a:p>
            <a:pPr fontAlgn="auto">
              <a:spcAft>
                <a:spcPts val="0"/>
              </a:spcAft>
              <a:defRPr/>
            </a:pPr>
            <a:r>
              <a:rPr lang="en-US" b="1" dirty="0">
                <a:effectLst>
                  <a:outerShdw blurRad="38100" dist="38100" dir="2700000" algn="tl">
                    <a:srgbClr val="000000">
                      <a:alpha val="43137"/>
                    </a:srgbClr>
                  </a:outerShdw>
                </a:effectLst>
              </a:rPr>
              <a:t>4. A </a:t>
            </a:r>
            <a:r>
              <a:rPr lang="en-US" b="1" u="sng" dirty="0">
                <a:effectLst>
                  <a:outerShdw blurRad="38100" dist="38100" dir="2700000" algn="tl">
                    <a:srgbClr val="000000">
                      <a:alpha val="43137"/>
                    </a:srgbClr>
                  </a:outerShdw>
                </a:effectLst>
              </a:rPr>
              <a:t>FAITH</a:t>
            </a:r>
            <a:r>
              <a:rPr lang="en-US" b="1" dirty="0">
                <a:effectLst>
                  <a:outerShdw blurRad="38100" dist="38100" dir="2700000" algn="tl">
                    <a:srgbClr val="000000">
                      <a:alpha val="43137"/>
                    </a:srgbClr>
                  </a:outerShdw>
                </a:effectLst>
              </a:rPr>
              <a:t> THAT GOD WILL ANSWER</a:t>
            </a:r>
            <a:endParaRPr lang="en-US" sz="4000" dirty="0">
              <a:effectLst>
                <a:outerShdw blurRad="38100" dist="38100" dir="2700000" algn="tl">
                  <a:srgbClr val="000000">
                    <a:alpha val="43137"/>
                  </a:srgbClr>
                </a:outerShdw>
              </a:effectLst>
            </a:endParaRPr>
          </a:p>
        </p:txBody>
      </p:sp>
      <p:sp>
        <p:nvSpPr>
          <p:cNvPr id="21507" name="Content Placeholder 2"/>
          <p:cNvSpPr>
            <a:spLocks noGrp="1" noChangeArrowheads="1"/>
          </p:cNvSpPr>
          <p:nvPr>
            <p:ph idx="1"/>
          </p:nvPr>
        </p:nvSpPr>
        <p:spPr bwMode="auto">
          <a:xfrm>
            <a:off x="480447" y="2820692"/>
            <a:ext cx="8121111" cy="3626603"/>
          </a:xfrm>
        </p:spPr>
        <p:txBody>
          <a:bodyPr wrap="square" numCol="1" anchorCtr="0" compatLnSpc="1">
            <a:prstTxWarp prst="textNoShape">
              <a:avLst/>
            </a:prstTxWarp>
          </a:bodyPr>
          <a:lstStyle/>
          <a:p>
            <a:pPr marL="0" indent="0">
              <a:buFont typeface="Arial" panose="020B0604020202020204" pitchFamily="34" charset="0"/>
              <a:buNone/>
            </a:pPr>
            <a:r>
              <a:rPr lang="en-US" altLang="en-US" sz="4000" b="1"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And whatever you ask in prayer, you will receive, </a:t>
            </a:r>
            <a:r>
              <a:rPr lang="en-US" altLang="en-US" sz="4000" b="1" i="1" u="sng"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if you have faith</a:t>
            </a:r>
            <a:r>
              <a:rPr lang="en-US" altLang="en-US" sz="4000" b="1"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altLang="en-US" sz="4000" b="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Matthew 21:22 (ESV)</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960894"/>
            <a:ext cx="8686800" cy="1828799"/>
          </a:xfrm>
        </p:spPr>
        <p:txBody>
          <a:bodyPr/>
          <a:lstStyle/>
          <a:p>
            <a:pPr fontAlgn="auto">
              <a:spcAft>
                <a:spcPts val="0"/>
              </a:spcAft>
              <a:defRPr/>
            </a:pPr>
            <a:r>
              <a:rPr lang="en-US" b="1" dirty="0">
                <a:effectLst>
                  <a:outerShdw blurRad="38100" dist="38100" dir="2700000" algn="tl">
                    <a:srgbClr val="000000">
                      <a:alpha val="43137"/>
                    </a:srgbClr>
                  </a:outerShdw>
                </a:effectLst>
              </a:rPr>
              <a:t>4. A </a:t>
            </a:r>
            <a:r>
              <a:rPr lang="en-US" b="1" u="sng" dirty="0">
                <a:effectLst>
                  <a:outerShdw blurRad="38100" dist="38100" dir="2700000" algn="tl">
                    <a:srgbClr val="000000">
                      <a:alpha val="43137"/>
                    </a:srgbClr>
                  </a:outerShdw>
                </a:effectLst>
              </a:rPr>
              <a:t>FAITH</a:t>
            </a:r>
            <a:r>
              <a:rPr lang="en-US" b="1" dirty="0">
                <a:effectLst>
                  <a:outerShdw blurRad="38100" dist="38100" dir="2700000" algn="tl">
                    <a:srgbClr val="000000">
                      <a:alpha val="43137"/>
                    </a:srgbClr>
                  </a:outerShdw>
                </a:effectLst>
              </a:rPr>
              <a:t> THAT GOD WILL ANSWER</a:t>
            </a:r>
            <a:endParaRPr lang="en-US" sz="4000" dirty="0">
              <a:effectLst>
                <a:outerShdw blurRad="38100" dist="38100" dir="2700000" algn="tl">
                  <a:srgbClr val="000000">
                    <a:alpha val="43137"/>
                  </a:srgbClr>
                </a:outerShdw>
              </a:effectLst>
            </a:endParaRPr>
          </a:p>
        </p:txBody>
      </p:sp>
      <p:sp>
        <p:nvSpPr>
          <p:cNvPr id="22531" name="Content Placeholder 2"/>
          <p:cNvSpPr>
            <a:spLocks noGrp="1" noChangeArrowheads="1"/>
          </p:cNvSpPr>
          <p:nvPr>
            <p:ph idx="1"/>
          </p:nvPr>
        </p:nvSpPr>
        <p:spPr bwMode="auto">
          <a:xfrm>
            <a:off x="895350" y="2789694"/>
            <a:ext cx="7315200" cy="2620505"/>
          </a:xfrm>
        </p:spPr>
        <p:txBody>
          <a:bodyPr wrap="square" numCol="1" anchorCtr="0" compatLnSpc="1">
            <a:prstTxWarp prst="textNoShape">
              <a:avLst/>
            </a:prstTxWarp>
          </a:bodyPr>
          <a:lstStyle/>
          <a:p>
            <a:pPr marL="0" indent="0">
              <a:buFont typeface="Arial" panose="020B0604020202020204" pitchFamily="34" charset="0"/>
              <a:buNone/>
            </a:pPr>
            <a:r>
              <a:rPr lang="en-US" altLang="en-US" sz="4000" i="1" cap="none" dirty="0" smtClean="0">
                <a:latin typeface="Times New Roman" panose="02020603050405020304" pitchFamily="18" charset="0"/>
                <a:cs typeface="Times New Roman" panose="02020603050405020304" pitchFamily="18" charset="0"/>
              </a:rPr>
              <a:t>Therefore I tell you, whatever you ask in prayer, </a:t>
            </a:r>
            <a:r>
              <a:rPr lang="en-US" altLang="en-US" sz="4000" i="1" u="sng" cap="none" dirty="0" smtClean="0">
                <a:latin typeface="Times New Roman" panose="02020603050405020304" pitchFamily="18" charset="0"/>
                <a:cs typeface="Times New Roman" panose="02020603050405020304" pitchFamily="18" charset="0"/>
              </a:rPr>
              <a:t>believe that you have received it</a:t>
            </a:r>
            <a:r>
              <a:rPr lang="en-US" altLang="en-US" sz="4000" i="1" cap="none" dirty="0" smtClean="0">
                <a:latin typeface="Times New Roman" panose="02020603050405020304" pitchFamily="18" charset="0"/>
                <a:cs typeface="Times New Roman" panose="02020603050405020304" pitchFamily="18" charset="0"/>
              </a:rPr>
              <a:t>, and it will be yours.</a:t>
            </a:r>
            <a:r>
              <a:rPr lang="en-US" altLang="en-US" sz="4000" cap="none" dirty="0" smtClean="0">
                <a:latin typeface="Times New Roman" panose="02020603050405020304" pitchFamily="18" charset="0"/>
                <a:cs typeface="Times New Roman" panose="02020603050405020304" pitchFamily="18" charset="0"/>
              </a:rPr>
              <a:t> – </a:t>
            </a:r>
            <a:r>
              <a:rPr lang="en-US" altLang="en-US" sz="4000" b="1" cap="none" dirty="0" smtClean="0">
                <a:latin typeface="Times New Roman" panose="02020603050405020304" pitchFamily="18" charset="0"/>
                <a:cs typeface="Times New Roman" panose="02020603050405020304" pitchFamily="18" charset="0"/>
              </a:rPr>
              <a:t>Mark 11:24 (ESV)</a:t>
            </a:r>
            <a:endParaRPr lang="en-US" altLang="en-US" sz="4000" cap="none"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949" y="867905"/>
            <a:ext cx="8374251" cy="5253925"/>
          </a:xfrm>
        </p:spPr>
        <p:txBody>
          <a:bodyPr/>
          <a:lstStyle/>
          <a:p>
            <a:r>
              <a:rPr lang="en-US" b="1" dirty="0">
                <a:effectLst>
                  <a:outerShdw blurRad="38100" dist="38100" dir="2700000" algn="tl">
                    <a:srgbClr val="000000">
                      <a:alpha val="43137"/>
                    </a:srgbClr>
                  </a:outerShdw>
                </a:effectLst>
              </a:rPr>
              <a:t>In both of these passages Jesus is not speaking about prayer for anything in particular – He says “whatever you ask</a:t>
            </a:r>
            <a:r>
              <a:rPr lang="en-US" b="1" dirty="0" smtClean="0">
                <a:effectLst>
                  <a:outerShdw blurRad="38100" dist="38100" dir="2700000" algn="tl">
                    <a:srgbClr val="000000">
                      <a:alpha val="43137"/>
                    </a:srgbClr>
                  </a:outerShdw>
                </a:effectLst>
              </a:rPr>
              <a:t>”</a:t>
            </a:r>
          </a:p>
          <a:p>
            <a:r>
              <a:rPr lang="en-US" b="1" dirty="0" smtClean="0">
                <a:effectLst>
                  <a:outerShdw blurRad="38100" dist="38100" dir="2700000" algn="tl">
                    <a:srgbClr val="000000">
                      <a:alpha val="43137"/>
                    </a:srgbClr>
                  </a:outerShdw>
                </a:effectLst>
              </a:rPr>
              <a:t> </a:t>
            </a:r>
            <a:r>
              <a:rPr lang="en-US" b="1" dirty="0">
                <a:effectLst>
                  <a:outerShdw blurRad="38100" dist="38100" dir="2700000" algn="tl">
                    <a:srgbClr val="000000">
                      <a:alpha val="43137"/>
                    </a:srgbClr>
                  </a:outerShdw>
                </a:effectLst>
              </a:rPr>
              <a:t>– He’s placing no limits here – the only condition is belief. </a:t>
            </a:r>
            <a:endParaRPr lang="en-US" b="1"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You </a:t>
            </a:r>
            <a:r>
              <a:rPr lang="en-US" b="1" dirty="0">
                <a:effectLst>
                  <a:outerShdw blurRad="38100" dist="38100" dir="2700000" algn="tl">
                    <a:srgbClr val="000000">
                      <a:alpha val="43137"/>
                    </a:srgbClr>
                  </a:outerShdw>
                </a:effectLst>
              </a:rPr>
              <a:t>can’t doubt – You must expect God to answer. </a:t>
            </a:r>
            <a:endParaRPr lang="en-US" b="1"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The </a:t>
            </a:r>
            <a:r>
              <a:rPr lang="en-US" b="1" dirty="0">
                <a:effectLst>
                  <a:outerShdw blurRad="38100" dist="38100" dir="2700000" algn="tl">
                    <a:srgbClr val="000000">
                      <a:alpha val="43137"/>
                    </a:srgbClr>
                  </a:outerShdw>
                </a:effectLst>
              </a:rPr>
              <a:t>only kind of prayer that God answers is the prayer of faith.</a:t>
            </a:r>
          </a:p>
        </p:txBody>
      </p:sp>
    </p:spTree>
    <p:extLst>
      <p:ext uri="{BB962C8B-B14F-4D97-AF65-F5344CB8AC3E}">
        <p14:creationId xmlns:p14="http://schemas.microsoft.com/office/powerpoint/2010/main" val="3385661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0963" y="0"/>
            <a:ext cx="8498237" cy="6710766"/>
          </a:xfrm>
        </p:spPr>
        <p:txBody>
          <a:bodyPr/>
          <a:lstStyle/>
          <a:p>
            <a:r>
              <a:rPr lang="en-US" b="1" dirty="0">
                <a:effectLst>
                  <a:outerShdw blurRad="38100" dist="38100" dir="2700000" algn="tl">
                    <a:srgbClr val="000000">
                      <a:alpha val="43137"/>
                    </a:srgbClr>
                  </a:outerShdw>
                </a:effectLst>
              </a:rPr>
              <a:t>What is faith? Is faith believing that God can do it?  “I believe God can do it!” That’s not faith – </a:t>
            </a:r>
            <a:endParaRPr lang="en-US" b="1"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When </a:t>
            </a:r>
            <a:r>
              <a:rPr lang="en-US" b="1" dirty="0">
                <a:effectLst>
                  <a:outerShdw blurRad="38100" dist="38100" dir="2700000" algn="tl">
                    <a:srgbClr val="000000">
                      <a:alpha val="43137"/>
                    </a:srgbClr>
                  </a:outerShdw>
                </a:effectLst>
              </a:rPr>
              <a:t>you believe God </a:t>
            </a:r>
            <a:r>
              <a:rPr lang="en-US" b="1" u="sng" dirty="0">
                <a:effectLst>
                  <a:outerShdw blurRad="38100" dist="38100" dir="2700000" algn="tl">
                    <a:srgbClr val="000000">
                      <a:alpha val="43137"/>
                    </a:srgbClr>
                  </a:outerShdw>
                </a:effectLst>
              </a:rPr>
              <a:t>can</a:t>
            </a:r>
            <a:r>
              <a:rPr lang="en-US" b="1" dirty="0">
                <a:effectLst>
                  <a:outerShdw blurRad="38100" dist="38100" dir="2700000" algn="tl">
                    <a:srgbClr val="000000">
                      <a:alpha val="43137"/>
                    </a:srgbClr>
                  </a:outerShdw>
                </a:effectLst>
              </a:rPr>
              <a:t>, that’s just a fact. God can do it whether you believe it or not. </a:t>
            </a:r>
            <a:endParaRPr lang="en-US" b="1"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a:t>
            </a:r>
            <a:r>
              <a:rPr lang="en-US" b="1" dirty="0">
                <a:effectLst>
                  <a:outerShdw blurRad="38100" dist="38100" dir="2700000" algn="tl">
                    <a:srgbClr val="000000">
                      <a:alpha val="43137"/>
                    </a:srgbClr>
                  </a:outerShdw>
                </a:effectLst>
              </a:rPr>
              <a:t>I believe God </a:t>
            </a:r>
            <a:r>
              <a:rPr lang="en-US" b="1" u="sng" dirty="0">
                <a:effectLst>
                  <a:outerShdw blurRad="38100" dist="38100" dir="2700000" algn="tl">
                    <a:srgbClr val="000000">
                      <a:alpha val="43137"/>
                    </a:srgbClr>
                  </a:outerShdw>
                </a:effectLst>
              </a:rPr>
              <a:t>might</a:t>
            </a:r>
            <a:r>
              <a:rPr lang="en-US" b="1" dirty="0">
                <a:effectLst>
                  <a:outerShdw blurRad="38100" dist="38100" dir="2700000" algn="tl">
                    <a:srgbClr val="000000">
                      <a:alpha val="43137"/>
                    </a:srgbClr>
                  </a:outerShdw>
                </a:effectLst>
              </a:rPr>
              <a:t> do it.”  That’s not faith either – that’s hope. “I believe God </a:t>
            </a:r>
            <a:r>
              <a:rPr lang="en-US" b="1" u="sng" dirty="0">
                <a:effectLst>
                  <a:outerShdw blurRad="38100" dist="38100" dir="2700000" algn="tl">
                    <a:srgbClr val="000000">
                      <a:alpha val="43137"/>
                    </a:srgbClr>
                  </a:outerShdw>
                </a:effectLst>
              </a:rPr>
              <a:t>will</a:t>
            </a:r>
            <a:r>
              <a:rPr lang="en-US" b="1" dirty="0">
                <a:effectLst>
                  <a:outerShdw blurRad="38100" dist="38100" dir="2700000" algn="tl">
                    <a:srgbClr val="000000">
                      <a:alpha val="43137"/>
                    </a:srgbClr>
                  </a:outerShdw>
                </a:effectLst>
              </a:rPr>
              <a:t> do it.”  That’s faith! </a:t>
            </a:r>
            <a:endParaRPr lang="en-US" b="1"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Not </a:t>
            </a:r>
            <a:r>
              <a:rPr lang="en-US" b="1" dirty="0">
                <a:effectLst>
                  <a:outerShdw blurRad="38100" dist="38100" dir="2700000" algn="tl">
                    <a:srgbClr val="000000">
                      <a:alpha val="43137"/>
                    </a:srgbClr>
                  </a:outerShdw>
                </a:effectLst>
              </a:rPr>
              <a:t>believing God </a:t>
            </a:r>
            <a:r>
              <a:rPr lang="en-US" b="1" u="sng" dirty="0">
                <a:effectLst>
                  <a:outerShdw blurRad="38100" dist="38100" dir="2700000" algn="tl">
                    <a:srgbClr val="000000">
                      <a:alpha val="43137"/>
                    </a:srgbClr>
                  </a:outerShdw>
                </a:effectLst>
              </a:rPr>
              <a:t>can</a:t>
            </a:r>
            <a:r>
              <a:rPr lang="en-US" b="1" dirty="0">
                <a:effectLst>
                  <a:outerShdw blurRad="38100" dist="38100" dir="2700000" algn="tl">
                    <a:srgbClr val="000000">
                      <a:alpha val="43137"/>
                    </a:srgbClr>
                  </a:outerShdw>
                </a:effectLst>
              </a:rPr>
              <a:t> do it, not believing God </a:t>
            </a:r>
            <a:r>
              <a:rPr lang="en-US" b="1" u="sng" dirty="0">
                <a:effectLst>
                  <a:outerShdw blurRad="38100" dist="38100" dir="2700000" algn="tl">
                    <a:srgbClr val="000000">
                      <a:alpha val="43137"/>
                    </a:srgbClr>
                  </a:outerShdw>
                </a:effectLst>
              </a:rPr>
              <a:t>might</a:t>
            </a:r>
            <a:r>
              <a:rPr lang="en-US" b="1" dirty="0">
                <a:effectLst>
                  <a:outerShdw blurRad="38100" dist="38100" dir="2700000" algn="tl">
                    <a:srgbClr val="000000">
                      <a:alpha val="43137"/>
                    </a:srgbClr>
                  </a:outerShdw>
                </a:effectLst>
              </a:rPr>
              <a:t> do it, but believing God </a:t>
            </a:r>
            <a:r>
              <a:rPr lang="en-US" b="1" u="sng" dirty="0">
                <a:effectLst>
                  <a:outerShdw blurRad="38100" dist="38100" dir="2700000" algn="tl">
                    <a:srgbClr val="000000">
                      <a:alpha val="43137"/>
                    </a:srgbClr>
                  </a:outerShdw>
                </a:effectLst>
              </a:rPr>
              <a:t>will</a:t>
            </a:r>
            <a:r>
              <a:rPr lang="en-US" b="1" dirty="0">
                <a:effectLst>
                  <a:outerShdw blurRad="38100" dist="38100" dir="2700000" algn="tl">
                    <a:srgbClr val="000000">
                      <a:alpha val="43137"/>
                    </a:srgbClr>
                  </a:outerShdw>
                </a:effectLst>
              </a:rPr>
              <a:t> do it. We see so little in our lives because we expect so little in our lives.</a:t>
            </a:r>
          </a:p>
        </p:txBody>
      </p:sp>
    </p:spTree>
    <p:extLst>
      <p:ext uri="{BB962C8B-B14F-4D97-AF65-F5344CB8AC3E}">
        <p14:creationId xmlns:p14="http://schemas.microsoft.com/office/powerpoint/2010/main" val="5985008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3288224"/>
          </a:xfrm>
        </p:spPr>
        <p:txBody>
          <a:bodyPr/>
          <a:lstStyle/>
          <a:p>
            <a:r>
              <a:rPr lang="en-US" dirty="0">
                <a:effectLst>
                  <a:outerShdw blurRad="38100" dist="38100" dir="2700000" algn="tl">
                    <a:srgbClr val="000000">
                      <a:alpha val="43137"/>
                    </a:srgbClr>
                  </a:outerShdw>
                </a:effectLst>
              </a:rPr>
              <a:t>Once two blind men came to Jesus and asked him to heal them:</a:t>
            </a:r>
          </a:p>
        </p:txBody>
      </p:sp>
    </p:spTree>
    <p:extLst>
      <p:ext uri="{BB962C8B-B14F-4D97-AF65-F5344CB8AC3E}">
        <p14:creationId xmlns:p14="http://schemas.microsoft.com/office/powerpoint/2010/main" val="28984712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152400"/>
            <a:ext cx="8686800" cy="2017364"/>
          </a:xfrm>
        </p:spPr>
        <p:txBody>
          <a:bodyPr/>
          <a:lstStyle/>
          <a:p>
            <a:pPr fontAlgn="auto">
              <a:spcAft>
                <a:spcPts val="0"/>
              </a:spcAft>
              <a:defRPr/>
            </a:pPr>
            <a:r>
              <a:rPr lang="en-US" b="1" dirty="0">
                <a:effectLst>
                  <a:outerShdw blurRad="38100" dist="38100" dir="2700000" algn="tl">
                    <a:srgbClr val="000000">
                      <a:alpha val="43137"/>
                    </a:srgbClr>
                  </a:outerShdw>
                </a:effectLst>
              </a:rPr>
              <a:t>4. A </a:t>
            </a:r>
            <a:r>
              <a:rPr lang="en-US" b="1" u="sng" dirty="0">
                <a:effectLst>
                  <a:outerShdw blurRad="38100" dist="38100" dir="2700000" algn="tl">
                    <a:srgbClr val="000000">
                      <a:alpha val="43137"/>
                    </a:srgbClr>
                  </a:outerShdw>
                </a:effectLst>
              </a:rPr>
              <a:t>FAITH</a:t>
            </a:r>
            <a:r>
              <a:rPr lang="en-US" b="1" dirty="0">
                <a:effectLst>
                  <a:outerShdw blurRad="38100" dist="38100" dir="2700000" algn="tl">
                    <a:srgbClr val="000000">
                      <a:alpha val="43137"/>
                    </a:srgbClr>
                  </a:outerShdw>
                </a:effectLst>
              </a:rPr>
              <a:t> THAT GOD WILL ANSWER</a:t>
            </a:r>
            <a:endParaRPr lang="en-US" sz="4000" dirty="0">
              <a:effectLst>
                <a:outerShdw blurRad="38100" dist="38100" dir="2700000" algn="tl">
                  <a:srgbClr val="000000">
                    <a:alpha val="43137"/>
                  </a:srgbClr>
                </a:outerShdw>
              </a:effectLst>
            </a:endParaRPr>
          </a:p>
        </p:txBody>
      </p:sp>
      <p:sp>
        <p:nvSpPr>
          <p:cNvPr id="23555" name="Content Placeholder 2"/>
          <p:cNvSpPr>
            <a:spLocks noGrp="1" noChangeArrowheads="1"/>
          </p:cNvSpPr>
          <p:nvPr>
            <p:ph idx="1"/>
          </p:nvPr>
        </p:nvSpPr>
        <p:spPr bwMode="auto">
          <a:xfrm>
            <a:off x="356460" y="2309247"/>
            <a:ext cx="8482739" cy="4091552"/>
          </a:xfrm>
        </p:spPr>
        <p:txBody>
          <a:bodyPr wrap="square" numCol="1" anchorCtr="0" compatLnSpc="1">
            <a:prstTxWarp prst="textNoShape">
              <a:avLst/>
            </a:prstTxWarp>
          </a:bodyPr>
          <a:lstStyle/>
          <a:p>
            <a:pPr marL="0" indent="0">
              <a:buFont typeface="Arial" panose="020B0604020202020204" pitchFamily="34" charset="0"/>
              <a:buNone/>
            </a:pPr>
            <a:r>
              <a:rPr lang="en-US" altLang="en-US" b="1"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When he entered the house, the blind men came to him, and Jesus said to them, “</a:t>
            </a:r>
            <a:r>
              <a:rPr lang="en-US" altLang="en-US" b="1" i="1" u="sng"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 you believe</a:t>
            </a:r>
            <a:r>
              <a:rPr lang="en-US" altLang="en-US" b="1"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that I am able to do this?” They said to him, “Yes, Lord.” Then he touched their eyes, saying, “</a:t>
            </a:r>
            <a:r>
              <a:rPr lang="en-US" altLang="en-US" b="1" i="1" u="sng"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According to your faith be it done to you</a:t>
            </a:r>
            <a:r>
              <a:rPr lang="en-US" altLang="en-US" b="1"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And their eyes were opened. And Jesus sternly warned them, “See that no one knows about it.”</a:t>
            </a:r>
            <a:r>
              <a:rPr lang="en-US" altLang="en-US" b="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Matthew 9:28-30 (ESV)</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5350" y="1219199"/>
            <a:ext cx="7315200" cy="4949125"/>
          </a:xfrm>
        </p:spPr>
        <p:txBody>
          <a:bodyPr/>
          <a:lstStyle/>
          <a:p>
            <a:r>
              <a:rPr lang="en-US" b="1" i="1" dirty="0">
                <a:effectLst>
                  <a:outerShdw blurRad="38100" dist="38100" dir="2700000" algn="tl">
                    <a:srgbClr val="000000">
                      <a:alpha val="43137"/>
                    </a:srgbClr>
                  </a:outerShdw>
                </a:effectLst>
              </a:rPr>
              <a:t>“According to your faith be it done to you.”</a:t>
            </a:r>
            <a:r>
              <a:rPr lang="en-US" b="1" dirty="0">
                <a:effectLst>
                  <a:outerShdw blurRad="38100" dist="38100" dir="2700000" algn="tl">
                    <a:srgbClr val="000000">
                      <a:alpha val="43137"/>
                    </a:srgbClr>
                  </a:outerShdw>
                </a:effectLst>
              </a:rPr>
              <a:t> </a:t>
            </a:r>
            <a:endParaRPr lang="en-US" b="1"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Not </a:t>
            </a:r>
            <a:r>
              <a:rPr lang="en-US" b="1" dirty="0">
                <a:effectLst>
                  <a:outerShdw blurRad="38100" dist="38100" dir="2700000" algn="tl">
                    <a:srgbClr val="000000">
                      <a:alpha val="43137"/>
                    </a:srgbClr>
                  </a:outerShdw>
                </a:effectLst>
              </a:rPr>
              <a:t>because of your ability, </a:t>
            </a:r>
            <a:endParaRPr lang="en-US" b="1"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not </a:t>
            </a:r>
            <a:r>
              <a:rPr lang="en-US" b="1" dirty="0">
                <a:effectLst>
                  <a:outerShdw blurRad="38100" dist="38100" dir="2700000" algn="tl">
                    <a:srgbClr val="000000">
                      <a:alpha val="43137"/>
                    </a:srgbClr>
                  </a:outerShdw>
                </a:effectLst>
              </a:rPr>
              <a:t>because of how good a person you are </a:t>
            </a:r>
            <a:endParaRPr lang="en-US" b="1"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but </a:t>
            </a:r>
            <a:r>
              <a:rPr lang="en-US" b="1" i="1" dirty="0">
                <a:effectLst>
                  <a:outerShdw blurRad="38100" dist="38100" dir="2700000" algn="tl">
                    <a:srgbClr val="000000">
                      <a:alpha val="43137"/>
                    </a:srgbClr>
                  </a:outerShdw>
                </a:effectLst>
              </a:rPr>
              <a:t>“According to your faith be it done to you.”</a:t>
            </a:r>
            <a:endParaRPr lang="en-US" b="1" dirty="0">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30072022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455" y="666427"/>
            <a:ext cx="8183104" cy="4743773"/>
          </a:xfrm>
        </p:spPr>
        <p:txBody>
          <a:bodyPr/>
          <a:lstStyle/>
          <a:p>
            <a:r>
              <a:rPr lang="en-US" b="1" dirty="0">
                <a:effectLst>
                  <a:outerShdw blurRad="38100" dist="38100" dir="2700000" algn="tl">
                    <a:srgbClr val="000000">
                      <a:alpha val="43137"/>
                    </a:srgbClr>
                  </a:outerShdw>
                </a:effectLst>
              </a:rPr>
              <a:t>The fact is, if you have met the conditions of Scripture – you have an honest relationship to God, you have, as far as you know, </a:t>
            </a:r>
            <a:endParaRPr lang="en-US" b="1"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no </a:t>
            </a:r>
            <a:r>
              <a:rPr lang="en-US" b="1" dirty="0">
                <a:effectLst>
                  <a:outerShdw blurRad="38100" dist="38100" dir="2700000" algn="tl">
                    <a:srgbClr val="000000">
                      <a:alpha val="43137"/>
                    </a:srgbClr>
                  </a:outerShdw>
                </a:effectLst>
              </a:rPr>
              <a:t>bitterness toward anyone, </a:t>
            </a:r>
            <a:endParaRPr lang="en-US" b="1"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you’re </a:t>
            </a:r>
            <a:r>
              <a:rPr lang="en-US" b="1" dirty="0">
                <a:effectLst>
                  <a:outerShdw blurRad="38100" dist="38100" dir="2700000" algn="tl">
                    <a:srgbClr val="000000">
                      <a:alpha val="43137"/>
                    </a:srgbClr>
                  </a:outerShdw>
                </a:effectLst>
              </a:rPr>
              <a:t>willing to share the results with other people, </a:t>
            </a:r>
            <a:endParaRPr lang="en-US" b="1"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and </a:t>
            </a:r>
            <a:r>
              <a:rPr lang="en-US" b="1" dirty="0">
                <a:effectLst>
                  <a:outerShdw blurRad="38100" dist="38100" dir="2700000" algn="tl">
                    <a:srgbClr val="000000">
                      <a:alpha val="43137"/>
                    </a:srgbClr>
                  </a:outerShdw>
                </a:effectLst>
              </a:rPr>
              <a:t>you’re asking God in faith and expecting – </a:t>
            </a:r>
            <a:endParaRPr lang="en-US" b="1"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you </a:t>
            </a:r>
            <a:r>
              <a:rPr lang="en-US" b="1" dirty="0">
                <a:effectLst>
                  <a:outerShdw blurRad="38100" dist="38100" dir="2700000" algn="tl">
                    <a:srgbClr val="000000">
                      <a:alpha val="43137"/>
                    </a:srgbClr>
                  </a:outerShdw>
                </a:effectLst>
              </a:rPr>
              <a:t>have every right to expect God to answer.</a:t>
            </a:r>
          </a:p>
        </p:txBody>
      </p:sp>
    </p:spTree>
    <p:extLst>
      <p:ext uri="{BB962C8B-B14F-4D97-AF65-F5344CB8AC3E}">
        <p14:creationId xmlns:p14="http://schemas.microsoft.com/office/powerpoint/2010/main" val="19777617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152399"/>
            <a:ext cx="8686800" cy="3334719"/>
          </a:xfrm>
        </p:spPr>
        <p:txBody>
          <a:bodyPr/>
          <a:lstStyle/>
          <a:p>
            <a:pPr fontAlgn="auto">
              <a:spcAft>
                <a:spcPts val="0"/>
              </a:spcAft>
              <a:defRPr/>
            </a:pPr>
            <a:r>
              <a:rPr lang="en-US" b="1" dirty="0">
                <a:effectLst>
                  <a:outerShdw blurRad="38100" dist="38100" dir="2700000" algn="tl">
                    <a:srgbClr val="000000">
                      <a:alpha val="43137"/>
                    </a:srgbClr>
                  </a:outerShdw>
                </a:effectLst>
              </a:rPr>
              <a:t>5. AN </a:t>
            </a:r>
            <a:r>
              <a:rPr lang="en-US" b="1" u="sng" dirty="0">
                <a:effectLst>
                  <a:outerShdw blurRad="38100" dist="38100" dir="2700000" algn="tl">
                    <a:srgbClr val="000000">
                      <a:alpha val="43137"/>
                    </a:srgbClr>
                  </a:outerShdw>
                </a:effectLst>
              </a:rPr>
              <a:t>AUTHORITATIVE</a:t>
            </a:r>
            <a:r>
              <a:rPr lang="en-US" b="1" dirty="0">
                <a:effectLst>
                  <a:outerShdw blurRad="38100" dist="38100" dir="2700000" algn="tl">
                    <a:srgbClr val="000000">
                      <a:alpha val="43137"/>
                    </a:srgbClr>
                  </a:outerShdw>
                </a:effectLst>
              </a:rPr>
              <a:t> APPROACH</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883402"/>
            <a:ext cx="8686800" cy="2092271"/>
          </a:xfrm>
        </p:spPr>
        <p:txBody>
          <a:bodyPr/>
          <a:lstStyle/>
          <a:p>
            <a:pPr fontAlgn="auto">
              <a:spcAft>
                <a:spcPts val="0"/>
              </a:spcAft>
              <a:defRPr/>
            </a:pPr>
            <a:r>
              <a:rPr lang="en-US" b="1" dirty="0">
                <a:effectLst>
                  <a:outerShdw blurRad="38100" dist="38100" dir="2700000" algn="tl">
                    <a:srgbClr val="000000">
                      <a:alpha val="43137"/>
                    </a:srgbClr>
                  </a:outerShdw>
                </a:effectLst>
              </a:rPr>
              <a:t>5. AN </a:t>
            </a:r>
            <a:r>
              <a:rPr lang="en-US" b="1" u="sng" dirty="0">
                <a:effectLst>
                  <a:outerShdw blurRad="38100" dist="38100" dir="2700000" algn="tl">
                    <a:srgbClr val="000000">
                      <a:alpha val="43137"/>
                    </a:srgbClr>
                  </a:outerShdw>
                </a:effectLst>
              </a:rPr>
              <a:t>AUTHORITATIVE</a:t>
            </a:r>
            <a:r>
              <a:rPr lang="en-US" b="1" dirty="0">
                <a:effectLst>
                  <a:outerShdw blurRad="38100" dist="38100" dir="2700000" algn="tl">
                    <a:srgbClr val="000000">
                      <a:alpha val="43137"/>
                    </a:srgbClr>
                  </a:outerShdw>
                </a:effectLst>
              </a:rPr>
              <a:t> APPROACH</a:t>
            </a:r>
            <a:endParaRPr lang="en-US" sz="4000" dirty="0">
              <a:effectLst>
                <a:outerShdw blurRad="38100" dist="38100" dir="2700000" algn="tl">
                  <a:srgbClr val="000000">
                    <a:alpha val="43137"/>
                  </a:srgbClr>
                </a:outerShdw>
              </a:effectLst>
            </a:endParaRPr>
          </a:p>
        </p:txBody>
      </p:sp>
      <p:sp>
        <p:nvSpPr>
          <p:cNvPr id="25603" name="Content Placeholder 2"/>
          <p:cNvSpPr>
            <a:spLocks noGrp="1" noChangeArrowheads="1"/>
          </p:cNvSpPr>
          <p:nvPr>
            <p:ph idx="1"/>
          </p:nvPr>
        </p:nvSpPr>
        <p:spPr bwMode="auto">
          <a:xfrm>
            <a:off x="895350" y="2975674"/>
            <a:ext cx="7315200" cy="3301140"/>
          </a:xfrm>
        </p:spPr>
        <p:txBody>
          <a:bodyPr wrap="square" numCol="1" anchorCtr="0" compatLnSpc="1">
            <a:prstTxWarp prst="textNoShape">
              <a:avLst/>
            </a:prstTxWarp>
          </a:bodyPr>
          <a:lstStyle/>
          <a:p>
            <a:pPr marL="0" indent="0">
              <a:buFont typeface="Arial" panose="020B0604020202020204" pitchFamily="34" charset="0"/>
              <a:buNone/>
            </a:pPr>
            <a:r>
              <a:rPr lang="en-US" altLang="en-US" sz="4000" b="1"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Whatever you </a:t>
            </a:r>
            <a:r>
              <a:rPr lang="en-US" altLang="en-US" sz="4000" b="1" i="1" u="sng"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ask in my name</a:t>
            </a:r>
            <a:r>
              <a:rPr lang="en-US" altLang="en-US" sz="4000" b="1"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this I will do, that the Father may be glorified in the Son</a:t>
            </a:r>
            <a:r>
              <a:rPr lang="en-US" altLang="en-US" sz="4000" b="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John 14:13 (ESV)</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387" y="276387"/>
            <a:ext cx="8686800" cy="870490"/>
          </a:xfrm>
        </p:spPr>
        <p:txBody>
          <a:bodyPr/>
          <a:lstStyle/>
          <a:p>
            <a:r>
              <a:rPr lang="en-US" dirty="0" smtClean="0">
                <a:effectLst>
                  <a:outerShdw blurRad="38100" dist="38100" dir="2700000" algn="tl">
                    <a:srgbClr val="000000">
                      <a:alpha val="43137"/>
                    </a:srgbClr>
                  </a:outerShdw>
                </a:effectLst>
              </a:rPr>
              <a:t>Introduction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146876"/>
            <a:ext cx="7315200" cy="5300420"/>
          </a:xfrm>
        </p:spPr>
        <p:txBody>
          <a:bodyPr/>
          <a:lstStyle/>
          <a:p>
            <a:r>
              <a:rPr lang="en-US" sz="3600" dirty="0">
                <a:effectLst>
                  <a:outerShdw blurRad="38100" dist="38100" dir="2700000" algn="tl">
                    <a:srgbClr val="000000">
                      <a:alpha val="43137"/>
                    </a:srgbClr>
                  </a:outerShdw>
                </a:effectLst>
              </a:rPr>
              <a:t>Is this whole concept of prayer just a farce, a superstition, something we just con ourselves into and pretend that it works but it really doesn’t? </a:t>
            </a:r>
            <a:endParaRPr lang="en-US" sz="3600" dirty="0" smtClean="0">
              <a:effectLst>
                <a:outerShdw blurRad="38100" dist="38100" dir="2700000" algn="tl">
                  <a:srgbClr val="000000">
                    <a:alpha val="43137"/>
                  </a:srgbClr>
                </a:outerShdw>
              </a:effectLst>
            </a:endParaRPr>
          </a:p>
          <a:p>
            <a:r>
              <a:rPr lang="en-US" sz="3600" dirty="0" smtClean="0">
                <a:effectLst>
                  <a:outerShdw blurRad="38100" dist="38100" dir="2700000" algn="tl">
                    <a:srgbClr val="000000">
                      <a:alpha val="43137"/>
                    </a:srgbClr>
                  </a:outerShdw>
                </a:effectLst>
              </a:rPr>
              <a:t>Or </a:t>
            </a:r>
            <a:r>
              <a:rPr lang="en-US" sz="3600" dirty="0">
                <a:effectLst>
                  <a:outerShdw blurRad="38100" dist="38100" dir="2700000" algn="tl">
                    <a:srgbClr val="000000">
                      <a:alpha val="43137"/>
                    </a:srgbClr>
                  </a:outerShdw>
                </a:effectLst>
              </a:rPr>
              <a:t>is prayer real, and God’s promises about it are true, but we are somehow missing out on what is and is not acceptable prayer to God?</a:t>
            </a:r>
          </a:p>
        </p:txBody>
      </p:sp>
    </p:spTree>
    <p:extLst>
      <p:ext uri="{BB962C8B-B14F-4D97-AF65-F5344CB8AC3E}">
        <p14:creationId xmlns:p14="http://schemas.microsoft.com/office/powerpoint/2010/main" val="18385802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152400"/>
            <a:ext cx="8686800" cy="3195234"/>
          </a:xfrm>
        </p:spPr>
        <p:txBody>
          <a:bodyPr/>
          <a:lstStyle/>
          <a:p>
            <a:pPr fontAlgn="auto">
              <a:spcAft>
                <a:spcPts val="0"/>
              </a:spcAft>
              <a:defRPr/>
            </a:pPr>
            <a:r>
              <a:rPr lang="en-US" b="1" dirty="0">
                <a:effectLst>
                  <a:outerShdw blurRad="38100" dist="38100" dir="2700000" algn="tl">
                    <a:srgbClr val="000000">
                      <a:alpha val="43137"/>
                    </a:srgbClr>
                  </a:outerShdw>
                </a:effectLst>
              </a:rPr>
              <a:t>5. AN </a:t>
            </a:r>
            <a:r>
              <a:rPr lang="en-US" b="1" u="sng" dirty="0">
                <a:effectLst>
                  <a:outerShdw blurRad="38100" dist="38100" dir="2700000" algn="tl">
                    <a:srgbClr val="000000">
                      <a:alpha val="43137"/>
                    </a:srgbClr>
                  </a:outerShdw>
                </a:effectLst>
              </a:rPr>
              <a:t>AUTHORITATIVE</a:t>
            </a:r>
            <a:r>
              <a:rPr lang="en-US" b="1" dirty="0">
                <a:effectLst>
                  <a:outerShdw blurRad="38100" dist="38100" dir="2700000" algn="tl">
                    <a:srgbClr val="000000">
                      <a:alpha val="43137"/>
                    </a:srgbClr>
                  </a:outerShdw>
                </a:effectLst>
              </a:rPr>
              <a:t> APPROACH</a:t>
            </a:r>
            <a:endParaRPr lang="en-US" sz="4000" dirty="0">
              <a:effectLst>
                <a:outerShdw blurRad="38100" dist="38100" dir="2700000" algn="tl">
                  <a:srgbClr val="000000">
                    <a:alpha val="43137"/>
                  </a:srgbClr>
                </a:outerShdw>
              </a:effectLst>
            </a:endParaRPr>
          </a:p>
        </p:txBody>
      </p:sp>
      <p:sp>
        <p:nvSpPr>
          <p:cNvPr id="26627" name="Content Placeholder 2"/>
          <p:cNvSpPr>
            <a:spLocks noGrp="1" noChangeArrowheads="1"/>
          </p:cNvSpPr>
          <p:nvPr>
            <p:ph idx="1"/>
          </p:nvPr>
        </p:nvSpPr>
        <p:spPr bwMode="auto">
          <a:xfrm>
            <a:off x="895350" y="2929180"/>
            <a:ext cx="7315200" cy="2481020"/>
          </a:xfrm>
        </p:spPr>
        <p:txBody>
          <a:bodyPr wrap="square" numCol="1" anchorCtr="0" compatLnSpc="1">
            <a:prstTxWarp prst="textNoShape">
              <a:avLst/>
            </a:prstTxWarp>
          </a:bodyPr>
          <a:lstStyle/>
          <a:p>
            <a:pPr marL="0" indent="0">
              <a:buFont typeface="Arial" panose="020B0604020202020204" pitchFamily="34" charset="0"/>
              <a:buNone/>
            </a:pPr>
            <a:r>
              <a:rPr lang="en-US" altLang="en-US" sz="3600" b="1"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Until now you have asked nothing in my name. </a:t>
            </a:r>
            <a:r>
              <a:rPr lang="en-US" altLang="en-US" sz="3600" b="1" i="1" u="sng"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Ask, and you will receive</a:t>
            </a:r>
            <a:r>
              <a:rPr lang="en-US" altLang="en-US" sz="3600" b="1"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that your joy may be full</a:t>
            </a:r>
            <a:r>
              <a:rPr lang="en-US" altLang="en-US" sz="3600" b="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John 16:24 (ESV)</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399"/>
            <a:ext cx="8686800" cy="932481"/>
          </a:xfrm>
        </p:spPr>
        <p:txBody>
          <a:bodyPr/>
          <a:lstStyle/>
          <a:p>
            <a:r>
              <a:rPr lang="en-US" dirty="0">
                <a:effectLst>
                  <a:outerShdw blurRad="38100" dist="38100" dir="2700000" algn="tl">
                    <a:srgbClr val="000000">
                      <a:alpha val="43137"/>
                    </a:srgbClr>
                  </a:outerShdw>
                </a:effectLst>
              </a:rPr>
              <a:t>What is so special about Jesus’ name?</a:t>
            </a:r>
          </a:p>
        </p:txBody>
      </p:sp>
      <p:sp>
        <p:nvSpPr>
          <p:cNvPr id="3" name="Content Placeholder 2"/>
          <p:cNvSpPr>
            <a:spLocks noGrp="1"/>
          </p:cNvSpPr>
          <p:nvPr>
            <p:ph idx="1"/>
          </p:nvPr>
        </p:nvSpPr>
        <p:spPr>
          <a:xfrm>
            <a:off x="152400" y="1219200"/>
            <a:ext cx="8686800" cy="4191000"/>
          </a:xfrm>
        </p:spPr>
        <p:txBody>
          <a:bodyPr/>
          <a:lstStyle/>
          <a:p>
            <a:r>
              <a:rPr lang="en-US" sz="2400" dirty="0" smtClean="0">
                <a:effectLst>
                  <a:outerShdw blurRad="38100" dist="38100" dir="2700000" algn="tl">
                    <a:srgbClr val="000000">
                      <a:alpha val="43137"/>
                    </a:srgbClr>
                  </a:outerShdw>
                </a:effectLst>
              </a:rPr>
              <a:t>What </a:t>
            </a:r>
            <a:r>
              <a:rPr lang="en-US" sz="2400" dirty="0">
                <a:effectLst>
                  <a:outerShdw blurRad="38100" dist="38100" dir="2700000" algn="tl">
                    <a:srgbClr val="000000">
                      <a:alpha val="43137"/>
                    </a:srgbClr>
                  </a:outerShdw>
                </a:effectLst>
              </a:rPr>
              <a:t>does it mean? </a:t>
            </a:r>
            <a:endParaRPr lang="en-US" sz="2400" dirty="0" smtClean="0">
              <a:effectLst>
                <a:outerShdw blurRad="38100" dist="38100" dir="2700000" algn="tl">
                  <a:srgbClr val="000000">
                    <a:alpha val="43137"/>
                  </a:srgbClr>
                </a:outerShdw>
              </a:effectLst>
            </a:endParaRPr>
          </a:p>
          <a:p>
            <a:r>
              <a:rPr lang="en-US" sz="2400" dirty="0" smtClean="0">
                <a:effectLst>
                  <a:outerShdw blurRad="38100" dist="38100" dir="2700000" algn="tl">
                    <a:srgbClr val="000000">
                      <a:alpha val="43137"/>
                    </a:srgbClr>
                  </a:outerShdw>
                </a:effectLst>
              </a:rPr>
              <a:t>I </a:t>
            </a:r>
            <a:r>
              <a:rPr lang="en-US" sz="2400" dirty="0">
                <a:effectLst>
                  <a:outerShdw blurRad="38100" dist="38100" dir="2700000" algn="tl">
                    <a:srgbClr val="000000">
                      <a:alpha val="43137"/>
                    </a:srgbClr>
                  </a:outerShdw>
                </a:effectLst>
              </a:rPr>
              <a:t>heard a story once that helps to illustrate this. A pastor friend took his young son and about fourteen of his son’s friends to the carnival for a birthday party. He bought a roll of tickets and he’d stand at the front of every ride and as the kids came by – his son and the fourteen friends – he gave everybody a ticket. He was just handing them out. </a:t>
            </a:r>
            <a:endParaRPr lang="en-US" sz="2400" dirty="0" smtClean="0">
              <a:effectLst>
                <a:outerShdw blurRad="38100" dist="38100" dir="2700000" algn="tl">
                  <a:srgbClr val="000000">
                    <a:alpha val="43137"/>
                  </a:srgbClr>
                </a:outerShdw>
              </a:effectLst>
            </a:endParaRPr>
          </a:p>
          <a:p>
            <a:r>
              <a:rPr lang="en-US" sz="2400" dirty="0" smtClean="0">
                <a:effectLst>
                  <a:outerShdw blurRad="38100" dist="38100" dir="2700000" algn="tl">
                    <a:srgbClr val="000000">
                      <a:alpha val="43137"/>
                    </a:srgbClr>
                  </a:outerShdw>
                </a:effectLst>
              </a:rPr>
              <a:t>All </a:t>
            </a:r>
            <a:r>
              <a:rPr lang="en-US" sz="2400" dirty="0">
                <a:effectLst>
                  <a:outerShdw blurRad="38100" dist="38100" dir="2700000" algn="tl">
                    <a:srgbClr val="000000">
                      <a:alpha val="43137"/>
                    </a:srgbClr>
                  </a:outerShdw>
                </a:effectLst>
              </a:rPr>
              <a:t>of a sudden he looked up and realized there was a little boy with his hand out asking for a ticket that he’d never seen in his life. He stopped and said, “Son, are you with my son’s party?”  “No.”  “Why should I give you a ticket?” The young boy turned around and pointed to the man’s son and said, “Your son said you’d give me one.”  So he gave him one.</a:t>
            </a:r>
          </a:p>
        </p:txBody>
      </p:sp>
    </p:spTree>
    <p:extLst>
      <p:ext uri="{BB962C8B-B14F-4D97-AF65-F5344CB8AC3E}">
        <p14:creationId xmlns:p14="http://schemas.microsoft.com/office/powerpoint/2010/main" val="38329876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808495"/>
          </a:xfrm>
        </p:spPr>
        <p:txBody>
          <a:bodyPr/>
          <a:lstStyle/>
          <a:p>
            <a:r>
              <a:rPr lang="en-US" dirty="0">
                <a:effectLst>
                  <a:outerShdw blurRad="38100" dist="38100" dir="2700000" algn="tl">
                    <a:srgbClr val="000000">
                      <a:alpha val="43137"/>
                    </a:srgbClr>
                  </a:outerShdw>
                </a:effectLst>
              </a:rPr>
              <a:t>Here’s the point:</a:t>
            </a:r>
            <a:endParaRPr lang="en-US" dirty="0"/>
          </a:p>
        </p:txBody>
      </p:sp>
      <p:sp>
        <p:nvSpPr>
          <p:cNvPr id="3" name="Content Placeholder 2"/>
          <p:cNvSpPr>
            <a:spLocks noGrp="1"/>
          </p:cNvSpPr>
          <p:nvPr>
            <p:ph idx="1"/>
          </p:nvPr>
        </p:nvSpPr>
        <p:spPr>
          <a:xfrm>
            <a:off x="152400" y="821410"/>
            <a:ext cx="8991600" cy="5842861"/>
          </a:xfrm>
        </p:spPr>
        <p:txBody>
          <a:bodyPr/>
          <a:lstStyle/>
          <a:p>
            <a:r>
              <a:rPr lang="en-US" sz="2800" b="1" dirty="0" smtClean="0">
                <a:effectLst>
                  <a:outerShdw blurRad="38100" dist="38100" dir="2700000" algn="tl">
                    <a:srgbClr val="000000">
                      <a:alpha val="43137"/>
                    </a:srgbClr>
                  </a:outerShdw>
                </a:effectLst>
              </a:rPr>
              <a:t>I </a:t>
            </a:r>
            <a:r>
              <a:rPr lang="en-US" sz="2800" b="1" dirty="0">
                <a:effectLst>
                  <a:outerShdw blurRad="38100" dist="38100" dir="2700000" algn="tl">
                    <a:srgbClr val="000000">
                      <a:alpha val="43137"/>
                    </a:srgbClr>
                  </a:outerShdw>
                </a:effectLst>
              </a:rPr>
              <a:t>don’t have any right to get any prayers answered from God. </a:t>
            </a:r>
            <a:endParaRPr lang="en-US" sz="2800" b="1"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What </a:t>
            </a:r>
            <a:r>
              <a:rPr lang="en-US" sz="2800" dirty="0">
                <a:effectLst>
                  <a:outerShdw blurRad="38100" dist="38100" dir="2700000" algn="tl">
                    <a:srgbClr val="000000">
                      <a:alpha val="43137"/>
                    </a:srgbClr>
                  </a:outerShdw>
                </a:effectLst>
              </a:rPr>
              <a:t>makes me think I should get my prayers answered? God doesn’t owe me anything. </a:t>
            </a:r>
            <a:endParaRPr lang="en-US" sz="2800" dirty="0" smtClean="0">
              <a:effectLst>
                <a:outerShdw blurRad="38100" dist="38100" dir="2700000" algn="tl">
                  <a:srgbClr val="000000">
                    <a:alpha val="43137"/>
                  </a:srgbClr>
                </a:outerShdw>
              </a:effectLst>
            </a:endParaRPr>
          </a:p>
          <a:p>
            <a:r>
              <a:rPr lang="en-US" sz="2800" b="1" dirty="0" smtClean="0">
                <a:effectLst>
                  <a:outerShdw blurRad="38100" dist="38100" dir="2700000" algn="tl">
                    <a:srgbClr val="000000">
                      <a:alpha val="43137"/>
                    </a:srgbClr>
                  </a:outerShdw>
                </a:effectLst>
              </a:rPr>
              <a:t>When </a:t>
            </a:r>
            <a:r>
              <a:rPr lang="en-US" sz="2800" b="1" dirty="0">
                <a:effectLst>
                  <a:outerShdw blurRad="38100" dist="38100" dir="2700000" algn="tl">
                    <a:srgbClr val="000000">
                      <a:alpha val="43137"/>
                    </a:srgbClr>
                  </a:outerShdw>
                </a:effectLst>
              </a:rPr>
              <a:t>I come and pray and ask God for requests, I don’t ask on my own merit but I come on the merit of His Son Jesus Christ. </a:t>
            </a:r>
            <a:endParaRPr lang="en-US" sz="2800" b="1"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I </a:t>
            </a:r>
            <a:r>
              <a:rPr lang="en-US" sz="2800" dirty="0">
                <a:effectLst>
                  <a:outerShdw blurRad="38100" dist="38100" dir="2700000" algn="tl">
                    <a:srgbClr val="000000">
                      <a:alpha val="43137"/>
                    </a:srgbClr>
                  </a:outerShdw>
                </a:effectLst>
              </a:rPr>
              <a:t>come and say, “Father, I’m coming to You because Your Son said so. </a:t>
            </a:r>
            <a:endParaRPr lang="en-US" sz="2800" dirty="0" smtClean="0">
              <a:effectLst>
                <a:outerShdw blurRad="38100" dist="38100" dir="2700000" algn="tl">
                  <a:srgbClr val="000000">
                    <a:alpha val="43137"/>
                  </a:srgbClr>
                </a:outerShdw>
              </a:effectLst>
            </a:endParaRPr>
          </a:p>
          <a:p>
            <a:r>
              <a:rPr lang="en-US" sz="2800" b="1" dirty="0" smtClean="0">
                <a:effectLst>
                  <a:outerShdw blurRad="38100" dist="38100" dir="2700000" algn="tl">
                    <a:srgbClr val="000000">
                      <a:alpha val="43137"/>
                    </a:srgbClr>
                  </a:outerShdw>
                </a:effectLst>
              </a:rPr>
              <a:t>I’m </a:t>
            </a:r>
            <a:r>
              <a:rPr lang="en-US" sz="2800" b="1" dirty="0">
                <a:effectLst>
                  <a:outerShdw blurRad="38100" dist="38100" dir="2700000" algn="tl">
                    <a:srgbClr val="000000">
                      <a:alpha val="43137"/>
                    </a:srgbClr>
                  </a:outerShdw>
                </a:effectLst>
              </a:rPr>
              <a:t>coming because of what Jesus Christ has already done for me on the cross and He said I can ask in His name. God, I’m coming in Jesus’ name and by His authority.”</a:t>
            </a:r>
          </a:p>
        </p:txBody>
      </p:sp>
    </p:spTree>
    <p:extLst>
      <p:ext uri="{BB962C8B-B14F-4D97-AF65-F5344CB8AC3E}">
        <p14:creationId xmlns:p14="http://schemas.microsoft.com/office/powerpoint/2010/main" val="4191705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Conclusion: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399" y="1219200"/>
            <a:ext cx="8821119" cy="4191000"/>
          </a:xfrm>
        </p:spPr>
        <p:txBody>
          <a:bodyPr/>
          <a:lstStyle/>
          <a:p>
            <a:r>
              <a:rPr lang="en-US" sz="2800" b="1" dirty="0">
                <a:effectLst>
                  <a:outerShdw blurRad="38100" dist="38100" dir="2700000" algn="tl">
                    <a:srgbClr val="000000">
                      <a:alpha val="43137"/>
                    </a:srgbClr>
                  </a:outerShdw>
                </a:effectLst>
              </a:rPr>
              <a:t>Which of these conditions have you been overlooking? Maybe you’ve been holding a grudge.  Maybe you’ve been nursing resentment and you have allowed bitterness to build up in your life. Maybe you’ve been refusing to admit some wrong in your life. You’ve known it was there but you didn’t want to go to God and say, “You’re right, God, that’s wrong.  I admit it</a:t>
            </a:r>
            <a:r>
              <a:rPr lang="en-US" sz="2800" b="1" dirty="0" smtClean="0">
                <a:effectLst>
                  <a:outerShdw blurRad="38100" dist="38100" dir="2700000" algn="tl">
                    <a:srgbClr val="000000">
                      <a:alpha val="43137"/>
                    </a:srgbClr>
                  </a:outerShdw>
                </a:effectLst>
              </a:rPr>
              <a:t>.”</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82748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Conclusion:</a:t>
            </a:r>
            <a:endParaRPr lang="en-US" dirty="0"/>
          </a:p>
        </p:txBody>
      </p:sp>
      <p:sp>
        <p:nvSpPr>
          <p:cNvPr id="3" name="Content Placeholder 2"/>
          <p:cNvSpPr>
            <a:spLocks noGrp="1"/>
          </p:cNvSpPr>
          <p:nvPr>
            <p:ph idx="1"/>
          </p:nvPr>
        </p:nvSpPr>
        <p:spPr>
          <a:xfrm>
            <a:off x="263471" y="1219200"/>
            <a:ext cx="8462075" cy="4191000"/>
          </a:xfrm>
        </p:spPr>
        <p:txBody>
          <a:bodyPr/>
          <a:lstStyle/>
          <a:p>
            <a:r>
              <a:rPr lang="en-US" sz="2800" b="1" dirty="0">
                <a:effectLst>
                  <a:outerShdw blurRad="38100" dist="38100" dir="2700000" algn="tl">
                    <a:srgbClr val="000000">
                      <a:alpha val="43137"/>
                    </a:srgbClr>
                  </a:outerShdw>
                </a:effectLst>
              </a:rPr>
              <a:t>Maybe you’ve prayed but you’ve never really expected God to answer. </a:t>
            </a:r>
            <a:endParaRPr lang="en-US" sz="2800" b="1" dirty="0" smtClean="0">
              <a:effectLst>
                <a:outerShdw blurRad="38100" dist="38100" dir="2700000" algn="tl">
                  <a:srgbClr val="000000">
                    <a:alpha val="43137"/>
                  </a:srgbClr>
                </a:outerShdw>
              </a:effectLst>
            </a:endParaRPr>
          </a:p>
          <a:p>
            <a:r>
              <a:rPr lang="en-US" sz="2800" b="1" dirty="0" smtClean="0">
                <a:effectLst>
                  <a:outerShdw blurRad="38100" dist="38100" dir="2700000" algn="tl">
                    <a:srgbClr val="000000">
                      <a:alpha val="43137"/>
                    </a:srgbClr>
                  </a:outerShdw>
                </a:effectLst>
              </a:rPr>
              <a:t>Maybe </a:t>
            </a:r>
            <a:r>
              <a:rPr lang="en-US" sz="2800" b="1" dirty="0">
                <a:effectLst>
                  <a:outerShdw blurRad="38100" dist="38100" dir="2700000" algn="tl">
                    <a:srgbClr val="000000">
                      <a:alpha val="43137"/>
                    </a:srgbClr>
                  </a:outerShdw>
                </a:effectLst>
              </a:rPr>
              <a:t>you’ve been unwilling to share God’s blessing with other people. </a:t>
            </a:r>
            <a:endParaRPr lang="en-US" sz="2800" b="1" dirty="0" smtClean="0">
              <a:effectLst>
                <a:outerShdw blurRad="38100" dist="38100" dir="2700000" algn="tl">
                  <a:srgbClr val="000000">
                    <a:alpha val="43137"/>
                  </a:srgbClr>
                </a:outerShdw>
              </a:effectLst>
            </a:endParaRPr>
          </a:p>
          <a:p>
            <a:r>
              <a:rPr lang="en-US" sz="2800" b="1" dirty="0" smtClean="0">
                <a:effectLst>
                  <a:outerShdw blurRad="38100" dist="38100" dir="2700000" algn="tl">
                    <a:srgbClr val="000000">
                      <a:alpha val="43137"/>
                    </a:srgbClr>
                  </a:outerShdw>
                </a:effectLst>
              </a:rPr>
              <a:t>Maybe </a:t>
            </a:r>
            <a:r>
              <a:rPr lang="en-US" sz="2800" b="1" dirty="0">
                <a:effectLst>
                  <a:outerShdw blurRad="38100" dist="38100" dir="2700000" algn="tl">
                    <a:srgbClr val="000000">
                      <a:alpha val="43137"/>
                    </a:srgbClr>
                  </a:outerShdw>
                </a:effectLst>
              </a:rPr>
              <a:t>you’ve been hesitant to give back to God a tenth or more of all the things He’s been blessing you with. </a:t>
            </a:r>
            <a:endParaRPr lang="en-US" sz="2800" b="1" dirty="0" smtClean="0">
              <a:effectLst>
                <a:outerShdw blurRad="38100" dist="38100" dir="2700000" algn="tl">
                  <a:srgbClr val="000000">
                    <a:alpha val="43137"/>
                  </a:srgbClr>
                </a:outerShdw>
              </a:effectLst>
            </a:endParaRPr>
          </a:p>
          <a:p>
            <a:r>
              <a:rPr lang="en-US" sz="2800" b="1" dirty="0" smtClean="0">
                <a:effectLst>
                  <a:outerShdw blurRad="38100" dist="38100" dir="2700000" algn="tl">
                    <a:srgbClr val="000000">
                      <a:alpha val="43137"/>
                    </a:srgbClr>
                  </a:outerShdw>
                </a:effectLst>
              </a:rPr>
              <a:t>Have </a:t>
            </a:r>
            <a:r>
              <a:rPr lang="en-US" sz="2800" b="1" dirty="0">
                <a:effectLst>
                  <a:outerShdw blurRad="38100" dist="38100" dir="2700000" algn="tl">
                    <a:srgbClr val="000000">
                      <a:alpha val="43137"/>
                    </a:srgbClr>
                  </a:outerShdw>
                </a:effectLst>
              </a:rPr>
              <a:t>you been praying in Jesus’ name? You can’t pray in Jesus’ name unless you know Him as a friend, as your Lord, as your Savior, as the director of your life.</a:t>
            </a:r>
          </a:p>
          <a:p>
            <a:endParaRPr lang="en-US" dirty="0"/>
          </a:p>
        </p:txBody>
      </p:sp>
    </p:spTree>
    <p:extLst>
      <p:ext uri="{BB962C8B-B14F-4D97-AF65-F5344CB8AC3E}">
        <p14:creationId xmlns:p14="http://schemas.microsoft.com/office/powerpoint/2010/main" val="21266617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Conclusion:</a:t>
            </a:r>
            <a:endParaRPr lang="en-US" dirty="0"/>
          </a:p>
        </p:txBody>
      </p:sp>
      <p:sp>
        <p:nvSpPr>
          <p:cNvPr id="3" name="Content Placeholder 2"/>
          <p:cNvSpPr>
            <a:spLocks noGrp="1"/>
          </p:cNvSpPr>
          <p:nvPr>
            <p:ph idx="1"/>
          </p:nvPr>
        </p:nvSpPr>
        <p:spPr>
          <a:xfrm>
            <a:off x="263471" y="1219200"/>
            <a:ext cx="8462075" cy="4191000"/>
          </a:xfrm>
        </p:spPr>
        <p:txBody>
          <a:bodyPr/>
          <a:lstStyle/>
          <a:p>
            <a:r>
              <a:rPr lang="en-US" b="1" dirty="0">
                <a:effectLst>
                  <a:outerShdw blurRad="38100" dist="38100" dir="2700000" algn="tl">
                    <a:srgbClr val="000000">
                      <a:alpha val="43137"/>
                    </a:srgbClr>
                  </a:outerShdw>
                </a:effectLst>
              </a:rPr>
              <a:t>The most important question is, </a:t>
            </a:r>
            <a:endParaRPr lang="en-US" b="1"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a:t>
            </a:r>
            <a:r>
              <a:rPr lang="en-US" b="1" dirty="0">
                <a:effectLst>
                  <a:outerShdw blurRad="38100" dist="38100" dir="2700000" algn="tl">
                    <a:srgbClr val="000000">
                      <a:alpha val="43137"/>
                    </a:srgbClr>
                  </a:outerShdw>
                </a:effectLst>
              </a:rPr>
              <a:t>Do you have an honest relationship with God?” </a:t>
            </a:r>
            <a:endParaRPr lang="en-US" b="1"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I’m </a:t>
            </a:r>
            <a:r>
              <a:rPr lang="en-US" b="1" dirty="0">
                <a:effectLst>
                  <a:outerShdw blurRad="38100" dist="38100" dir="2700000" algn="tl">
                    <a:srgbClr val="000000">
                      <a:alpha val="43137"/>
                    </a:srgbClr>
                  </a:outerShdw>
                </a:effectLst>
              </a:rPr>
              <a:t>not talking about church membership, I’m not talking about being religious, I’m talking about a relationship. </a:t>
            </a:r>
            <a:endParaRPr lang="en-US" b="1" dirty="0" smtClean="0">
              <a:effectLst>
                <a:outerShdw blurRad="38100" dist="38100" dir="2700000" algn="tl">
                  <a:srgbClr val="000000">
                    <a:alpha val="43137"/>
                  </a:srgbClr>
                </a:outerShdw>
              </a:effectLst>
            </a:endParaRPr>
          </a:p>
          <a:p>
            <a:r>
              <a:rPr lang="en-US" b="1" dirty="0" smtClean="0">
                <a:effectLst>
                  <a:outerShdw blurRad="38100" dist="38100" dir="2700000" algn="tl">
                    <a:srgbClr val="000000">
                      <a:alpha val="43137"/>
                    </a:srgbClr>
                  </a:outerShdw>
                </a:effectLst>
              </a:rPr>
              <a:t>You </a:t>
            </a:r>
            <a:r>
              <a:rPr lang="en-US" b="1" dirty="0">
                <a:effectLst>
                  <a:outerShdw blurRad="38100" dist="38100" dir="2700000" algn="tl">
                    <a:srgbClr val="000000">
                      <a:alpha val="43137"/>
                    </a:srgbClr>
                  </a:outerShdw>
                </a:effectLst>
              </a:rPr>
              <a:t>can have that today, if you’ll just turn your life over to Jesus Christ.</a:t>
            </a:r>
          </a:p>
        </p:txBody>
      </p:sp>
    </p:spTree>
    <p:extLst>
      <p:ext uri="{BB962C8B-B14F-4D97-AF65-F5344CB8AC3E}">
        <p14:creationId xmlns:p14="http://schemas.microsoft.com/office/powerpoint/2010/main" val="64987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399"/>
            <a:ext cx="8686800" cy="2156847"/>
          </a:xfrm>
        </p:spPr>
        <p:txBody>
          <a:bodyPr/>
          <a:lstStyle/>
          <a:p>
            <a:r>
              <a:rPr lang="en-US" dirty="0" smtClean="0"/>
              <a:t>Let’s Pray</a:t>
            </a:r>
            <a:endParaRPr lang="en-US" dirty="0"/>
          </a:p>
        </p:txBody>
      </p:sp>
    </p:spTree>
    <p:extLst>
      <p:ext uri="{BB962C8B-B14F-4D97-AF65-F5344CB8AC3E}">
        <p14:creationId xmlns:p14="http://schemas.microsoft.com/office/powerpoint/2010/main" val="1578116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1366434"/>
          </a:xfrm>
        </p:spPr>
        <p:txBody>
          <a:bodyPr/>
          <a:lstStyle/>
          <a:p>
            <a:r>
              <a:rPr lang="en-US" dirty="0">
                <a:effectLst>
                  <a:outerShdw blurRad="38100" dist="38100" dir="2700000" algn="tl">
                    <a:srgbClr val="000000">
                      <a:alpha val="43137"/>
                    </a:srgbClr>
                  </a:outerShdw>
                </a:effectLst>
              </a:rPr>
              <a:t>Introduction</a:t>
            </a:r>
          </a:p>
        </p:txBody>
      </p:sp>
      <p:sp>
        <p:nvSpPr>
          <p:cNvPr id="3" name="Content Placeholder 2"/>
          <p:cNvSpPr>
            <a:spLocks noGrp="1"/>
          </p:cNvSpPr>
          <p:nvPr>
            <p:ph idx="1"/>
          </p:nvPr>
        </p:nvSpPr>
        <p:spPr>
          <a:xfrm>
            <a:off x="895350" y="1219199"/>
            <a:ext cx="7315200" cy="5414075"/>
          </a:xfrm>
        </p:spPr>
        <p:txBody>
          <a:bodyPr/>
          <a:lstStyle/>
          <a:p>
            <a:r>
              <a:rPr lang="en-US" dirty="0" smtClean="0">
                <a:effectLst>
                  <a:outerShdw blurRad="38100" dist="38100" dir="2700000" algn="tl">
                    <a:srgbClr val="000000">
                      <a:alpha val="43137"/>
                    </a:srgbClr>
                  </a:outerShdw>
                </a:effectLst>
              </a:rPr>
              <a:t>I </a:t>
            </a:r>
            <a:r>
              <a:rPr lang="en-US" dirty="0">
                <a:effectLst>
                  <a:outerShdw blurRad="38100" dist="38100" dir="2700000" algn="tl">
                    <a:srgbClr val="000000">
                      <a:alpha val="43137"/>
                    </a:srgbClr>
                  </a:outerShdw>
                </a:effectLst>
              </a:rPr>
              <a:t>think that most of us have seen enough answers to prayer that we believe that it is for real, and that God does hear and answer. So I think we need to ask another question: Does God promise to answer everyone’s prayers? And the biblical answer is No. </a:t>
            </a:r>
          </a:p>
        </p:txBody>
      </p:sp>
    </p:spTree>
    <p:extLst>
      <p:ext uri="{BB962C8B-B14F-4D97-AF65-F5344CB8AC3E}">
        <p14:creationId xmlns:p14="http://schemas.microsoft.com/office/powerpoint/2010/main" val="2227060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1350936"/>
          </a:xfrm>
        </p:spPr>
        <p:txBody>
          <a:bodyPr/>
          <a:lstStyle/>
          <a:p>
            <a:r>
              <a:rPr lang="en-US" dirty="0">
                <a:effectLst>
                  <a:outerShdw blurRad="38100" dist="38100" dir="2700000" algn="tl">
                    <a:srgbClr val="000000">
                      <a:alpha val="43137"/>
                    </a:srgbClr>
                  </a:outerShdw>
                </a:effectLst>
              </a:rPr>
              <a:t>Introduction</a:t>
            </a:r>
          </a:p>
        </p:txBody>
      </p:sp>
      <p:sp>
        <p:nvSpPr>
          <p:cNvPr id="3" name="Content Placeholder 2"/>
          <p:cNvSpPr>
            <a:spLocks noGrp="1"/>
          </p:cNvSpPr>
          <p:nvPr>
            <p:ph idx="1"/>
          </p:nvPr>
        </p:nvSpPr>
        <p:spPr/>
        <p:txBody>
          <a:bodyPr/>
          <a:lstStyle/>
          <a:p>
            <a:r>
              <a:rPr lang="en-US" dirty="0">
                <a:effectLst>
                  <a:outerShdw blurRad="38100" dist="38100" dir="2700000" algn="tl">
                    <a:srgbClr val="000000">
                      <a:alpha val="43137"/>
                    </a:srgbClr>
                  </a:outerShdw>
                </a:effectLst>
              </a:rPr>
              <a:t>In fact, the Bible says that God has laid out some conditions to answered prayer. And I want us to look at those conditions, because until you meet the conditions for answered prayer, you’re wasting your breath. </a:t>
            </a:r>
            <a:endParaRPr lang="en-US" dirty="0" smtClean="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On </a:t>
            </a:r>
            <a:r>
              <a:rPr lang="en-US" dirty="0">
                <a:effectLst>
                  <a:outerShdw blurRad="38100" dist="38100" dir="2700000" algn="tl">
                    <a:srgbClr val="000000">
                      <a:alpha val="43137"/>
                    </a:srgbClr>
                  </a:outerShdw>
                </a:effectLst>
              </a:rPr>
              <a:t>the other hand, if you do meet these conditions you have every right to expect that what you ask for will be answered in prayer.</a:t>
            </a:r>
          </a:p>
          <a:p>
            <a:endParaRPr lang="en-US" dirty="0"/>
          </a:p>
        </p:txBody>
      </p:sp>
    </p:spTree>
    <p:extLst>
      <p:ext uri="{BB962C8B-B14F-4D97-AF65-F5344CB8AC3E}">
        <p14:creationId xmlns:p14="http://schemas.microsoft.com/office/powerpoint/2010/main" val="3012091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A33D2-1C92-4730-9099-A9D455DB115D}"/>
              </a:ext>
            </a:extLst>
          </p:cNvPr>
          <p:cNvSpPr>
            <a:spLocks noGrp="1"/>
          </p:cNvSpPr>
          <p:nvPr>
            <p:ph type="title"/>
          </p:nvPr>
        </p:nvSpPr>
        <p:spPr>
          <a:xfrm>
            <a:off x="152400" y="152400"/>
            <a:ext cx="8686800" cy="1846880"/>
          </a:xfrm>
        </p:spPr>
        <p:txBody>
          <a:bodyPr/>
          <a:lstStyle/>
          <a:p>
            <a:pPr fontAlgn="auto">
              <a:spcAft>
                <a:spcPts val="0"/>
              </a:spcAft>
              <a:defRPr/>
            </a:pPr>
            <a:r>
              <a:rPr lang="en-US" sz="4000" b="1" dirty="0">
                <a:effectLst>
                  <a:outerShdw blurRad="38100" dist="38100" dir="2700000" algn="tl">
                    <a:srgbClr val="000000">
                      <a:alpha val="43137"/>
                    </a:srgbClr>
                  </a:outerShdw>
                </a:effectLst>
              </a:rPr>
              <a:t>1. AN </a:t>
            </a:r>
            <a:r>
              <a:rPr lang="en-US" sz="4000" b="1" u="sng" dirty="0">
                <a:effectLst>
                  <a:outerShdw blurRad="38100" dist="38100" dir="2700000" algn="tl">
                    <a:srgbClr val="000000">
                      <a:alpha val="43137"/>
                    </a:srgbClr>
                  </a:outerShdw>
                </a:effectLst>
              </a:rPr>
              <a:t>HONEST</a:t>
            </a:r>
            <a:r>
              <a:rPr lang="en-US" sz="4000" b="1" dirty="0">
                <a:effectLst>
                  <a:outerShdw blurRad="38100" dist="38100" dir="2700000" algn="tl">
                    <a:srgbClr val="000000">
                      <a:alpha val="43137"/>
                    </a:srgbClr>
                  </a:outerShdw>
                </a:effectLst>
              </a:rPr>
              <a:t> RELATIONSHIP WITH GOD</a:t>
            </a:r>
            <a:r>
              <a:rPr lang="en-US" sz="4000" dirty="0">
                <a:effectLst>
                  <a:outerShdw blurRad="38100" dist="38100" dir="2700000" algn="tl">
                    <a:srgbClr val="000000">
                      <a:alpha val="43137"/>
                    </a:srgbClr>
                  </a:outerShdw>
                </a:effectLst>
              </a:rPr>
              <a:t> </a:t>
            </a:r>
          </a:p>
        </p:txBody>
      </p:sp>
      <p:sp>
        <p:nvSpPr>
          <p:cNvPr id="5123" name="Content Placeholder 2"/>
          <p:cNvSpPr>
            <a:spLocks noGrp="1" noChangeArrowheads="1"/>
          </p:cNvSpPr>
          <p:nvPr>
            <p:ph idx="1"/>
          </p:nvPr>
        </p:nvSpPr>
        <p:spPr bwMode="auto">
          <a:xfrm>
            <a:off x="895349" y="2371241"/>
            <a:ext cx="7799199" cy="4107050"/>
          </a:xfrm>
        </p:spPr>
        <p:txBody>
          <a:bodyPr wrap="square" numCol="1" anchorCtr="0" compatLnSpc="1">
            <a:prstTxWarp prst="textNoShape">
              <a:avLst/>
            </a:prstTxWarp>
          </a:bodyPr>
          <a:lstStyle/>
          <a:p>
            <a:pPr marL="0" indent="0">
              <a:buFont typeface="Arial" panose="020B0604020202020204" pitchFamily="34" charset="0"/>
              <a:buNone/>
            </a:pPr>
            <a:r>
              <a:rPr lang="en-US" altLang="en-US" sz="4000" i="1" u="sng"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If you abide in me, and my words abide in you</a:t>
            </a:r>
            <a:r>
              <a:rPr lang="en-US" altLang="en-US" sz="4000" i="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ask whatever you wish, and it will be done for you. </a:t>
            </a:r>
            <a:r>
              <a:rPr lang="en-US" altLang="en-US" sz="4000"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4000" b="1"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John 15:7 (ESV)</a:t>
            </a:r>
            <a:endParaRPr lang="en-US" altLang="en-US" sz="4000" cap="none"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5350" y="533399"/>
            <a:ext cx="7315200" cy="6006885"/>
          </a:xfrm>
        </p:spPr>
        <p:txBody>
          <a:bodyPr/>
          <a:lstStyle/>
          <a:p>
            <a:r>
              <a:rPr lang="en-US" dirty="0">
                <a:effectLst>
                  <a:outerShdw blurRad="38100" dist="38100" dir="2700000" algn="tl">
                    <a:srgbClr val="000000">
                      <a:alpha val="43137"/>
                    </a:srgbClr>
                  </a:outerShdw>
                </a:effectLst>
              </a:rPr>
              <a:t>That’s a beautiful promise. But in Scripture every promise has a condition attached to it. Some people just pay attention to the promise, never meet the condition attached to it, and then wonder why their prayer wasn’t answered. The promise here is, “ask whatever you wish, and it will be done for you.” The condition is at the beginning of the verse, “If you abide in me, and my words abide in you.”</a:t>
            </a:r>
          </a:p>
        </p:txBody>
      </p:sp>
    </p:spTree>
    <p:extLst>
      <p:ext uri="{BB962C8B-B14F-4D97-AF65-F5344CB8AC3E}">
        <p14:creationId xmlns:p14="http://schemas.microsoft.com/office/powerpoint/2010/main" val="1878606545"/>
      </p:ext>
    </p:extLst>
  </p:cSld>
  <p:clrMapOvr>
    <a:masterClrMapping/>
  </p:clrMapOvr>
</p:sld>
</file>

<file path=ppt/theme/theme1.xml><?xml version="1.0" encoding="utf-8"?>
<a:theme xmlns:a="http://schemas.openxmlformats.org/drawingml/2006/main" name="powerpoint-template-24">
  <a:themeElements>
    <a:clrScheme name="powerpoint-template-24 8">
      <a:dk1>
        <a:srgbClr val="4D4D4D"/>
      </a:dk1>
      <a:lt1>
        <a:srgbClr val="FFFFFF"/>
      </a:lt1>
      <a:dk2>
        <a:srgbClr val="4D4D4D"/>
      </a:dk2>
      <a:lt2>
        <a:srgbClr val="036CB7"/>
      </a:lt2>
      <a:accent1>
        <a:srgbClr val="1878BD"/>
      </a:accent1>
      <a:accent2>
        <a:srgbClr val="3E8EC8"/>
      </a:accent2>
      <a:accent3>
        <a:srgbClr val="FFFFFF"/>
      </a:accent3>
      <a:accent4>
        <a:srgbClr val="404040"/>
      </a:accent4>
      <a:accent5>
        <a:srgbClr val="ABBEDB"/>
      </a:accent5>
      <a:accent6>
        <a:srgbClr val="3780B5"/>
      </a:accent6>
      <a:hlink>
        <a:srgbClr val="559CCE"/>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116DE4"/>
        </a:lt2>
        <a:accent1>
          <a:srgbClr val="235CAF"/>
        </a:accent1>
        <a:accent2>
          <a:srgbClr val="54A1EE"/>
        </a:accent2>
        <a:accent3>
          <a:srgbClr val="FFFFFF"/>
        </a:accent3>
        <a:accent4>
          <a:srgbClr val="404040"/>
        </a:accent4>
        <a:accent5>
          <a:srgbClr val="ACB5D4"/>
        </a:accent5>
        <a:accent6>
          <a:srgbClr val="4B91D8"/>
        </a:accent6>
        <a:hlink>
          <a:srgbClr val="1391E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246DD8"/>
        </a:lt2>
        <a:accent1>
          <a:srgbClr val="2FC5F1"/>
        </a:accent1>
        <a:accent2>
          <a:srgbClr val="218DEB"/>
        </a:accent2>
        <a:accent3>
          <a:srgbClr val="FFFFFF"/>
        </a:accent3>
        <a:accent4>
          <a:srgbClr val="404040"/>
        </a:accent4>
        <a:accent5>
          <a:srgbClr val="ADDFF7"/>
        </a:accent5>
        <a:accent6>
          <a:srgbClr val="1D7FD5"/>
        </a:accent6>
        <a:hlink>
          <a:srgbClr val="39A1EB"/>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4377BA"/>
        </a:lt2>
        <a:accent1>
          <a:srgbClr val="5793D1"/>
        </a:accent1>
        <a:accent2>
          <a:srgbClr val="5FA2DB"/>
        </a:accent2>
        <a:accent3>
          <a:srgbClr val="FFFFFF"/>
        </a:accent3>
        <a:accent4>
          <a:srgbClr val="404040"/>
        </a:accent4>
        <a:accent5>
          <a:srgbClr val="B4C8E5"/>
        </a:accent5>
        <a:accent6>
          <a:srgbClr val="5592C6"/>
        </a:accent6>
        <a:hlink>
          <a:srgbClr val="68AEE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0067B5"/>
        </a:lt2>
        <a:accent1>
          <a:srgbClr val="1881BF"/>
        </a:accent1>
        <a:accent2>
          <a:srgbClr val="39B0DA"/>
        </a:accent2>
        <a:accent3>
          <a:srgbClr val="FFFFFF"/>
        </a:accent3>
        <a:accent4>
          <a:srgbClr val="404040"/>
        </a:accent4>
        <a:accent5>
          <a:srgbClr val="ABC1DC"/>
        </a:accent5>
        <a:accent6>
          <a:srgbClr val="339FC5"/>
        </a:accent6>
        <a:hlink>
          <a:srgbClr val="40B0DB"/>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026788"/>
        </a:lt2>
        <a:accent1>
          <a:srgbClr val="0089B3"/>
        </a:accent1>
        <a:accent2>
          <a:srgbClr val="01A2CE"/>
        </a:accent2>
        <a:accent3>
          <a:srgbClr val="FFFFFF"/>
        </a:accent3>
        <a:accent4>
          <a:srgbClr val="404040"/>
        </a:accent4>
        <a:accent5>
          <a:srgbClr val="AAC4D6"/>
        </a:accent5>
        <a:accent6>
          <a:srgbClr val="0192BA"/>
        </a:accent6>
        <a:hlink>
          <a:srgbClr val="01B3D8"/>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036CB7"/>
        </a:lt2>
        <a:accent1>
          <a:srgbClr val="1878BD"/>
        </a:accent1>
        <a:accent2>
          <a:srgbClr val="3E8EC8"/>
        </a:accent2>
        <a:accent3>
          <a:srgbClr val="FFFFFF"/>
        </a:accent3>
        <a:accent4>
          <a:srgbClr val="404040"/>
        </a:accent4>
        <a:accent5>
          <a:srgbClr val="ABBEDB"/>
        </a:accent5>
        <a:accent6>
          <a:srgbClr val="3780B5"/>
        </a:accent6>
        <a:hlink>
          <a:srgbClr val="559CCE"/>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036CB7"/>
        </a:lt2>
        <a:accent1>
          <a:srgbClr val="1878BD"/>
        </a:accent1>
        <a:accent2>
          <a:srgbClr val="3E8EC8"/>
        </a:accent2>
        <a:accent3>
          <a:srgbClr val="FFFFFF"/>
        </a:accent3>
        <a:accent4>
          <a:srgbClr val="404040"/>
        </a:accent4>
        <a:accent5>
          <a:srgbClr val="ABBEDB"/>
        </a:accent5>
        <a:accent6>
          <a:srgbClr val="3780B5"/>
        </a:accent6>
        <a:hlink>
          <a:srgbClr val="006AB6"/>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0045A3"/>
        </a:lt2>
        <a:accent1>
          <a:srgbClr val="005AB6"/>
        </a:accent1>
        <a:accent2>
          <a:srgbClr val="0073CF"/>
        </a:accent2>
        <a:accent3>
          <a:srgbClr val="FFFFFF"/>
        </a:accent3>
        <a:accent4>
          <a:srgbClr val="404040"/>
        </a:accent4>
        <a:accent5>
          <a:srgbClr val="AAB5D7"/>
        </a:accent5>
        <a:accent6>
          <a:srgbClr val="0068BB"/>
        </a:accent6>
        <a:hlink>
          <a:srgbClr val="0084D9"/>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205EDC"/>
        </a:lt2>
        <a:accent1>
          <a:srgbClr val="3488E9"/>
        </a:accent1>
        <a:accent2>
          <a:srgbClr val="50B3F5"/>
        </a:accent2>
        <a:accent3>
          <a:srgbClr val="FFFFFF"/>
        </a:accent3>
        <a:accent4>
          <a:srgbClr val="404040"/>
        </a:accent4>
        <a:accent5>
          <a:srgbClr val="AEC3F2"/>
        </a:accent5>
        <a:accent6>
          <a:srgbClr val="48A2DE"/>
        </a:accent6>
        <a:hlink>
          <a:srgbClr val="65D4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0045A3"/>
        </a:lt2>
        <a:accent1>
          <a:srgbClr val="005AB6"/>
        </a:accent1>
        <a:accent2>
          <a:srgbClr val="0073CF"/>
        </a:accent2>
        <a:accent3>
          <a:srgbClr val="FFFFFF"/>
        </a:accent3>
        <a:accent4>
          <a:srgbClr val="404040"/>
        </a:accent4>
        <a:accent5>
          <a:srgbClr val="AAB5D7"/>
        </a:accent5>
        <a:accent6>
          <a:srgbClr val="0068BB"/>
        </a:accent6>
        <a:hlink>
          <a:srgbClr val="EE0808"/>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0045A3"/>
        </a:lt2>
        <a:accent1>
          <a:srgbClr val="005AB6"/>
        </a:accent1>
        <a:accent2>
          <a:srgbClr val="0073CF"/>
        </a:accent2>
        <a:accent3>
          <a:srgbClr val="FFFFFF"/>
        </a:accent3>
        <a:accent4>
          <a:srgbClr val="404040"/>
        </a:accent4>
        <a:accent5>
          <a:srgbClr val="AAB5D7"/>
        </a:accent5>
        <a:accent6>
          <a:srgbClr val="0068BB"/>
        </a:accent6>
        <a:hlink>
          <a:srgbClr val="F3B21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4">
        <a:dk1>
          <a:srgbClr val="4D4D4D"/>
        </a:dk1>
        <a:lt1>
          <a:srgbClr val="FFFFFF"/>
        </a:lt1>
        <a:dk2>
          <a:srgbClr val="4D4D4D"/>
        </a:dk2>
        <a:lt2>
          <a:srgbClr val="0045A3"/>
        </a:lt2>
        <a:accent1>
          <a:srgbClr val="005AB6"/>
        </a:accent1>
        <a:accent2>
          <a:srgbClr val="0073CF"/>
        </a:accent2>
        <a:accent3>
          <a:srgbClr val="FFFFFF"/>
        </a:accent3>
        <a:accent4>
          <a:srgbClr val="404040"/>
        </a:accent4>
        <a:accent5>
          <a:srgbClr val="AAB5D7"/>
        </a:accent5>
        <a:accent6>
          <a:srgbClr val="0068BB"/>
        </a:accent6>
        <a:hlink>
          <a:srgbClr val="109B09"/>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7PP(1).pot [Compatibility Mode]" id="{6BE7071C-32E6-4402-833C-3B1B7692A28C}" vid="{29026F09-0101-474E-BB4E-306FA5EFA37C}"/>
    </a:ext>
  </a:extLst>
</a:theme>
</file>

<file path=docProps/app.xml><?xml version="1.0" encoding="utf-8"?>
<Properties xmlns="http://schemas.openxmlformats.org/officeDocument/2006/extended-properties" xmlns:vt="http://schemas.openxmlformats.org/officeDocument/2006/docPropsVTypes">
  <Template/>
  <TotalTime>274</TotalTime>
  <Words>2410</Words>
  <Application>Microsoft Office PowerPoint</Application>
  <PresentationFormat>On-screen Show (4:3)</PresentationFormat>
  <Paragraphs>150</Paragraphs>
  <Slides>56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Impact</vt:lpstr>
      <vt:lpstr>Microsoft Sans Serif</vt:lpstr>
      <vt:lpstr>Times New Roman</vt:lpstr>
      <vt:lpstr>powerpoint-template-24</vt:lpstr>
      <vt:lpstr>Troubleshooting Unanswered Prayer</vt:lpstr>
      <vt:lpstr>The four purposes of prayer  </vt:lpstr>
      <vt:lpstr>Introduction</vt:lpstr>
      <vt:lpstr>Introduction</vt:lpstr>
      <vt:lpstr>Introduction</vt:lpstr>
      <vt:lpstr>Introduction</vt:lpstr>
      <vt:lpstr>Introduction</vt:lpstr>
      <vt:lpstr>1. AN HONEST RELATIONSHIP WITH GOD </vt:lpstr>
      <vt:lpstr>PowerPoint Presentation</vt:lpstr>
      <vt:lpstr>How do you stay joined to Christ?</vt:lpstr>
      <vt:lpstr>PowerPoint Presentation</vt:lpstr>
      <vt:lpstr>1. AN HONEST RELATIONSHIP WITH GOD </vt:lpstr>
      <vt:lpstr>PowerPoint Presentation</vt:lpstr>
      <vt:lpstr>1. AN HONEST RELATIONSHIP WITH GOD </vt:lpstr>
      <vt:lpstr>1. AN HONEST RELATIONSHIP WITH GOD </vt:lpstr>
      <vt:lpstr>PowerPoint Presentation</vt:lpstr>
      <vt:lpstr>1. AN HONEST RELATIONSHIP WITH GOD </vt:lpstr>
      <vt:lpstr>PowerPoint Presentation</vt:lpstr>
      <vt:lpstr>1. AN HONEST RELATIONSHIP WITH GOD </vt:lpstr>
      <vt:lpstr>PowerPoint Presentation</vt:lpstr>
      <vt:lpstr>1. AN HONEST RELATIONSHIP WITH GOD </vt:lpstr>
      <vt:lpstr>PowerPoint Presentation</vt:lpstr>
      <vt:lpstr>1. AN HONEST RELATIONSHIP WITH GOD </vt:lpstr>
      <vt:lpstr>1. AN HONEST RELATIONSHIP WITH GOD </vt:lpstr>
      <vt:lpstr>PowerPoint Presentation</vt:lpstr>
      <vt:lpstr>PowerPoint Presentation</vt:lpstr>
      <vt:lpstr>2. A FORGIVING ATTITUDE </vt:lpstr>
      <vt:lpstr>PowerPoint Presentation</vt:lpstr>
      <vt:lpstr>PowerPoint Presentation</vt:lpstr>
      <vt:lpstr>2. A FORGIVING ATTITUDE </vt:lpstr>
      <vt:lpstr>3. A GENEROUS NATURE</vt:lpstr>
      <vt:lpstr>3. A GENEROUS NATURE</vt:lpstr>
      <vt:lpstr>3. A GENEROUS NATURE</vt:lpstr>
      <vt:lpstr>PowerPoint Presentation</vt:lpstr>
      <vt:lpstr>3. A GENEROUS NATURE</vt:lpstr>
      <vt:lpstr>PowerPoint Presentation</vt:lpstr>
      <vt:lpstr>3. A GENEROUS NATURE</vt:lpstr>
      <vt:lpstr>PowerPoint Presentation</vt:lpstr>
      <vt:lpstr>4. A FAITH THAT GOD WILL ANSWER  If you don’t believe that God is going to answer, why even bother asking?   The Bible makes it abundantly clear that faith in God’s ability to answer is a requirement for any type of prayer.</vt:lpstr>
      <vt:lpstr>4. A FAITH THAT GOD WILL ANSWER</vt:lpstr>
      <vt:lpstr>4. A FAITH THAT GOD WILL ANSWER</vt:lpstr>
      <vt:lpstr>PowerPoint Presentation</vt:lpstr>
      <vt:lpstr>PowerPoint Presentation</vt:lpstr>
      <vt:lpstr>Once two blind men came to Jesus and asked him to heal them:</vt:lpstr>
      <vt:lpstr>4. A FAITH THAT GOD WILL ANSWER</vt:lpstr>
      <vt:lpstr>PowerPoint Presentation</vt:lpstr>
      <vt:lpstr>PowerPoint Presentation</vt:lpstr>
      <vt:lpstr>5. AN AUTHORITATIVE APPROACH</vt:lpstr>
      <vt:lpstr>5. AN AUTHORITATIVE APPROACH</vt:lpstr>
      <vt:lpstr>5. AN AUTHORITATIVE APPROACH</vt:lpstr>
      <vt:lpstr>What is so special about Jesus’ name?</vt:lpstr>
      <vt:lpstr>Here’s the point:</vt:lpstr>
      <vt:lpstr>Conclusion:</vt:lpstr>
      <vt:lpstr>Conclusion:</vt:lpstr>
      <vt:lpstr>Conclusion:</vt:lpstr>
      <vt:lpstr>Let’s Pray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Purposes  of Prayer</dc:title>
  <dc:creator>Barry Davis</dc:creator>
  <cp:lastModifiedBy>Ronald Powell</cp:lastModifiedBy>
  <cp:revision>22</cp:revision>
  <dcterms:created xsi:type="dcterms:W3CDTF">2017-10-30T15:28:10Z</dcterms:created>
  <dcterms:modified xsi:type="dcterms:W3CDTF">2018-03-04T15:32:32Z</dcterms:modified>
</cp:coreProperties>
</file>