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6" r:id="rId17"/>
    <p:sldId id="271" r:id="rId18"/>
    <p:sldId id="272" r:id="rId19"/>
    <p:sldId id="273" r:id="rId20"/>
    <p:sldId id="274" r:id="rId21"/>
    <p:sldId id="288" r:id="rId22"/>
    <p:sldId id="275" r:id="rId23"/>
    <p:sldId id="277" r:id="rId24"/>
    <p:sldId id="278" r:id="rId25"/>
    <p:sldId id="279" r:id="rId26"/>
    <p:sldId id="291" r:id="rId27"/>
    <p:sldId id="280" r:id="rId28"/>
    <p:sldId id="290" r:id="rId29"/>
    <p:sldId id="289" r:id="rId30"/>
    <p:sldId id="281" r:id="rId31"/>
    <p:sldId id="282" r:id="rId32"/>
    <p:sldId id="283" r:id="rId33"/>
    <p:sldId id="284" r:id="rId34"/>
    <p:sldId id="285" r:id="rId35"/>
    <p:sldId id="292" r:id="rId36"/>
    <p:sldId id="293" r:id="rId37"/>
    <p:sldId id="286" r:id="rId38"/>
    <p:sldId id="287" r:id="rId39"/>
    <p:sldId id="294"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3" autoAdjust="0"/>
    <p:restoredTop sz="94660"/>
  </p:normalViewPr>
  <p:slideViewPr>
    <p:cSldViewPr snapToGrid="0">
      <p:cViewPr varScale="1">
        <p:scale>
          <a:sx n="64" d="100"/>
          <a:sy n="64" d="100"/>
        </p:scale>
        <p:origin x="84" y="720"/>
      </p:cViewPr>
      <p:guideLst/>
    </p:cSldViewPr>
  </p:slideViewPr>
  <p:notesTextViewPr>
    <p:cViewPr>
      <p:scale>
        <a:sx n="1" d="1"/>
        <a:sy n="1" d="1"/>
      </p:scale>
      <p:origin x="0" y="0"/>
    </p:cViewPr>
  </p:notesTextViewPr>
  <p:sorterViewPr>
    <p:cViewPr>
      <p:scale>
        <a:sx n="100" d="100"/>
        <a:sy n="100" d="100"/>
      </p:scale>
      <p:origin x="0" y="-569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4/22/2018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biblehub.com/greek/1487.htm" TargetMode="External"/><Relationship Id="rId2" Type="http://schemas.openxmlformats.org/officeDocument/2006/relationships/hyperlink" Target="http://biblehub.com/greek/1161.htm" TargetMode="External"/><Relationship Id="rId1" Type="http://schemas.openxmlformats.org/officeDocument/2006/relationships/slideLayout" Target="../slideLayouts/slideLayout2.xml"/><Relationship Id="rId6" Type="http://schemas.openxmlformats.org/officeDocument/2006/relationships/hyperlink" Target="http://biblehub.com/greek/2919.htm" TargetMode="External"/><Relationship Id="rId5" Type="http://schemas.openxmlformats.org/officeDocument/2006/relationships/hyperlink" Target="http://biblehub.com/greek/1438.htm" TargetMode="External"/><Relationship Id="rId4" Type="http://schemas.openxmlformats.org/officeDocument/2006/relationships/hyperlink" Target="http://biblehub.com/greek/1252.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biblia.com/bible/esv/Ps%20147.6"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biblia.com/bible/esv/Isa%2066.2"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biblegateway.com/passage/?search=mat+18%3A21-35&amp;version=ESV#fen-ESV-23749b" TargetMode="External"/><Relationship Id="rId2" Type="http://schemas.openxmlformats.org/officeDocument/2006/relationships/hyperlink" Target="https://www.biblegateway.com/passage/?search=mat+18%3A21-35&amp;version=ESV#fen-ESV-23748a"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biblegateway.com/passage/?search=mat+18%3A21-35&amp;version=ESV#fen-ESV-23753d" TargetMode="External"/><Relationship Id="rId2" Type="http://schemas.openxmlformats.org/officeDocument/2006/relationships/hyperlink" Target="https://www.biblegateway.com/passage/?search=mat+18%3A21-35&amp;version=ESV#fen-ESV-23751c"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biblegateway.com/passage/?search=mat+18:21-35&amp;version=ESV#fen-ESV-23759e"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452" y="2518348"/>
            <a:ext cx="8596668" cy="1723868"/>
          </a:xfrm>
        </p:spPr>
        <p:txBody>
          <a:bodyPr/>
          <a:lstStyle/>
          <a:p>
            <a:r>
              <a:rPr lang="en-US" sz="4400" b="1" dirty="0">
                <a:effectLst>
                  <a:outerShdw blurRad="38100" dist="38100" dir="2700000" algn="tl">
                    <a:srgbClr val="000000">
                      <a:alpha val="43137"/>
                    </a:srgbClr>
                  </a:outerShdw>
                </a:effectLst>
              </a:rPr>
              <a:t>Imitating Christ Humility (</a:t>
            </a:r>
            <a:r>
              <a:rPr lang="en-US" sz="4400" b="1" dirty="0" err="1">
                <a:effectLst>
                  <a:outerShdw blurRad="38100" dist="38100" dir="2700000" algn="tl">
                    <a:srgbClr val="000000">
                      <a:alpha val="43137"/>
                    </a:srgbClr>
                  </a:outerShdw>
                </a:effectLst>
              </a:rPr>
              <a:t>pt</a:t>
            </a:r>
            <a:r>
              <a:rPr lang="en-US" sz="4400" b="1" dirty="0">
                <a:effectLst>
                  <a:outerShdw blurRad="38100" dist="38100" dir="2700000" algn="tl">
                    <a:srgbClr val="000000">
                      <a:alpha val="43137"/>
                    </a:srgbClr>
                  </a:outerShdw>
                </a:effectLst>
              </a:rPr>
              <a:t> 2)</a:t>
            </a:r>
            <a:r>
              <a:rPr lang="en-US" b="1" dirty="0"/>
              <a:t/>
            </a:r>
            <a:br>
              <a:rPr lang="en-US" b="1" dirty="0"/>
            </a:br>
            <a:endParaRPr lang="en-US" dirty="0"/>
          </a:p>
        </p:txBody>
      </p:sp>
      <p:sp>
        <p:nvSpPr>
          <p:cNvPr id="3" name="Content Placeholder 2"/>
          <p:cNvSpPr>
            <a:spLocks noGrp="1"/>
          </p:cNvSpPr>
          <p:nvPr>
            <p:ph idx="1"/>
          </p:nvPr>
        </p:nvSpPr>
        <p:spPr>
          <a:xfrm>
            <a:off x="677334" y="5426439"/>
            <a:ext cx="8596668" cy="614923"/>
          </a:xfrm>
        </p:spPr>
        <p:txBody>
          <a:bodyPr/>
          <a:lstStyle/>
          <a:p>
            <a:r>
              <a:rPr lang="en-US" sz="2000" b="1" dirty="0"/>
              <a:t>Bishop Ronald K. Powell</a:t>
            </a:r>
          </a:p>
          <a:p>
            <a:endParaRPr lang="en-US" dirty="0"/>
          </a:p>
        </p:txBody>
      </p:sp>
    </p:spTree>
    <p:extLst>
      <p:ext uri="{BB962C8B-B14F-4D97-AF65-F5344CB8AC3E}">
        <p14:creationId xmlns:p14="http://schemas.microsoft.com/office/powerpoint/2010/main" val="2840629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1 Corinthians 11:31</a:t>
            </a:r>
          </a:p>
        </p:txBody>
      </p:sp>
      <p:sp>
        <p:nvSpPr>
          <p:cNvPr id="3" name="Content Placeholder 2"/>
          <p:cNvSpPr>
            <a:spLocks noGrp="1"/>
          </p:cNvSpPr>
          <p:nvPr>
            <p:ph idx="1"/>
          </p:nvPr>
        </p:nvSpPr>
        <p:spPr/>
        <p:txBody>
          <a:bodyPr>
            <a:normAutofit/>
          </a:bodyPr>
          <a:lstStyle/>
          <a:p>
            <a:r>
              <a:rPr lang="en-US" sz="2800" dirty="0"/>
              <a:t>30That is why many among you are weak and sick, and a number of you have fallen asleep. 31</a:t>
            </a:r>
            <a:r>
              <a:rPr lang="en-US" sz="2800" dirty="0">
                <a:hlinkClick r:id="rId2" tooltip="1161: de (Conj) -- A weak adversative particle, generally placed second in its clause; but, on the other hand, and."/>
              </a:rPr>
              <a:t>Now</a:t>
            </a:r>
            <a:r>
              <a:rPr lang="en-US" sz="2800" dirty="0"/>
              <a:t> </a:t>
            </a:r>
            <a:r>
              <a:rPr lang="en-US" sz="2800" dirty="0">
                <a:hlinkClick r:id="rId3" tooltip="1487: Ei (Conj) -- If."/>
              </a:rPr>
              <a:t>if</a:t>
            </a:r>
            <a:r>
              <a:rPr lang="en-US" sz="2800" dirty="0"/>
              <a:t> </a:t>
            </a:r>
            <a:r>
              <a:rPr lang="en-US" sz="2800" dirty="0">
                <a:hlinkClick r:id="rId4" tooltip="1252: diekrinomen (V-IIA-1P) -- To separate, distinguish, discern one thing from another; to doubt, hesitate, waver."/>
              </a:rPr>
              <a:t>we judged</a:t>
            </a:r>
            <a:r>
              <a:rPr lang="en-US" sz="2800" dirty="0"/>
              <a:t> </a:t>
            </a:r>
            <a:r>
              <a:rPr lang="en-US" sz="2800" dirty="0">
                <a:hlinkClick r:id="rId5" tooltip="1438: heautous (RefPro-AM3P) -- Himself, herself, itself."/>
              </a:rPr>
              <a:t>ourselves properly,</a:t>
            </a:r>
            <a:r>
              <a:rPr lang="en-US" sz="2800" dirty="0"/>
              <a:t> </a:t>
            </a:r>
            <a:r>
              <a:rPr lang="en-US" sz="2800" dirty="0">
                <a:hlinkClick r:id="rId6" tooltip="2919: ekrinometha (V-IIM/P-1P) -- (a) to judge, whether in a law-court or privately: sometimes with cognate nouns emphasizing the notion of the verb, (b) to decide, to think (it) good."/>
              </a:rPr>
              <a:t>we would not come under judgment.</a:t>
            </a:r>
            <a:r>
              <a:rPr lang="en-US" sz="2800" dirty="0"/>
              <a:t> 32But when we are judged by the Lord, we are being disciplined so that we will not be condemned with the world.…</a:t>
            </a:r>
          </a:p>
        </p:txBody>
      </p:sp>
    </p:spTree>
    <p:extLst>
      <p:ext uri="{BB962C8B-B14F-4D97-AF65-F5344CB8AC3E}">
        <p14:creationId xmlns:p14="http://schemas.microsoft.com/office/powerpoint/2010/main" val="607689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29587"/>
            <a:ext cx="8596668" cy="5411775"/>
          </a:xfrm>
        </p:spPr>
        <p:txBody>
          <a:bodyPr/>
          <a:lstStyle/>
          <a:p>
            <a:r>
              <a:rPr lang="en-US" sz="2800" dirty="0"/>
              <a:t>Another noted speaker stated that</a:t>
            </a:r>
            <a:r>
              <a:rPr lang="en-US" sz="2800" b="1" u="sng" dirty="0"/>
              <a:t>, “Humility is not denying the power or gifting you have, but admitting that the gifting is from God and the power comes through you and not from you</a:t>
            </a:r>
            <a:r>
              <a:rPr lang="en-US" sz="2800" dirty="0"/>
              <a:t>.</a:t>
            </a:r>
          </a:p>
          <a:p>
            <a:r>
              <a:rPr lang="en-US" sz="2800" dirty="0"/>
              <a:t>God can tell the difference between true humility and the pretense of humility.</a:t>
            </a:r>
          </a:p>
          <a:p>
            <a:r>
              <a:rPr lang="en-US" sz="2800" b="1" dirty="0"/>
              <a:t>True humility focuses upon God, not upon impressing other people</a:t>
            </a:r>
            <a:r>
              <a:rPr lang="en-US" sz="2800" dirty="0"/>
              <a:t>.</a:t>
            </a:r>
          </a:p>
          <a:p>
            <a:r>
              <a:rPr lang="en-US" sz="2800" b="1" dirty="0"/>
              <a:t>True humility is relationship focused.</a:t>
            </a:r>
            <a:endParaRPr lang="en-US" sz="2800" dirty="0"/>
          </a:p>
          <a:p>
            <a:endParaRPr lang="en-US" dirty="0"/>
          </a:p>
        </p:txBody>
      </p:sp>
    </p:spTree>
    <p:extLst>
      <p:ext uri="{BB962C8B-B14F-4D97-AF65-F5344CB8AC3E}">
        <p14:creationId xmlns:p14="http://schemas.microsoft.com/office/powerpoint/2010/main" val="48641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u="sng" dirty="0">
                <a:effectLst>
                  <a:outerShdw blurRad="38100" dist="38100" dir="2700000" algn="tl">
                    <a:srgbClr val="000000">
                      <a:alpha val="43137"/>
                    </a:srgbClr>
                  </a:outerShdw>
                </a:effectLst>
              </a:rPr>
              <a:t>Ways to Humble Yourself</a:t>
            </a:r>
            <a:r>
              <a:rPr lang="en-US" b="1" dirty="0"/>
              <a:t/>
            </a:r>
            <a:br>
              <a:rPr lang="en-US" b="1" dirty="0"/>
            </a:b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1008858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14793"/>
            <a:ext cx="8596668" cy="929391"/>
          </a:xfrm>
        </p:spPr>
        <p:txBody>
          <a:bodyPr>
            <a:normAutofit/>
          </a:bodyPr>
          <a:lstStyle/>
          <a:p>
            <a:r>
              <a:rPr lang="en-US" b="1" dirty="0" smtClean="0">
                <a:effectLst>
                  <a:outerShdw blurRad="38100" dist="38100" dir="2700000" algn="tl">
                    <a:srgbClr val="000000">
                      <a:alpha val="43137"/>
                    </a:srgbClr>
                  </a:outerShdw>
                </a:effectLst>
              </a:rPr>
              <a:t>1- Routinely </a:t>
            </a:r>
            <a:r>
              <a:rPr lang="en-US" b="1" dirty="0">
                <a:effectLst>
                  <a:outerShdw blurRad="38100" dist="38100" dir="2700000" algn="tl">
                    <a:srgbClr val="000000">
                      <a:alpha val="43137"/>
                    </a:srgbClr>
                  </a:outerShdw>
                </a:effectLst>
              </a:rPr>
              <a:t>confess your sin to God</a:t>
            </a:r>
            <a:r>
              <a:rPr lang="en-US" dirty="0">
                <a:effectLst>
                  <a:outerShdw blurRad="38100" dist="38100" dir="2700000" algn="tl">
                    <a:srgbClr val="000000">
                      <a:alpha val="43137"/>
                    </a:srgbClr>
                  </a:outerShdw>
                </a:effectLst>
              </a:rPr>
              <a:t>.</a:t>
            </a:r>
          </a:p>
        </p:txBody>
      </p:sp>
      <p:sp>
        <p:nvSpPr>
          <p:cNvPr id="3" name="Content Placeholder 2"/>
          <p:cNvSpPr>
            <a:spLocks noGrp="1"/>
          </p:cNvSpPr>
          <p:nvPr>
            <p:ph idx="1"/>
          </p:nvPr>
        </p:nvSpPr>
        <p:spPr>
          <a:xfrm>
            <a:off x="677334" y="1469036"/>
            <a:ext cx="8596668" cy="5388963"/>
          </a:xfrm>
        </p:spPr>
        <p:txBody>
          <a:bodyPr>
            <a:normAutofit fontScale="85000" lnSpcReduction="20000"/>
          </a:bodyPr>
          <a:lstStyle/>
          <a:p>
            <a:r>
              <a:rPr lang="en-US" sz="3100" b="1" dirty="0"/>
              <a:t>Luke 18:9-14</a:t>
            </a:r>
          </a:p>
          <a:p>
            <a:r>
              <a:rPr lang="en-US" sz="3100" baseline="30000" dirty="0"/>
              <a:t>9 </a:t>
            </a:r>
            <a:r>
              <a:rPr lang="en-US" sz="3100" dirty="0"/>
              <a:t>He also told this parable to some who </a:t>
            </a:r>
            <a:r>
              <a:rPr lang="en-US" sz="3100" u="sng" dirty="0">
                <a:solidFill>
                  <a:srgbClr val="FF0000"/>
                </a:solidFill>
                <a:effectLst>
                  <a:outerShdw blurRad="38100" dist="38100" dir="2700000" algn="tl">
                    <a:srgbClr val="000000">
                      <a:alpha val="43137"/>
                    </a:srgbClr>
                  </a:outerShdw>
                </a:effectLst>
              </a:rPr>
              <a:t>trusted in </a:t>
            </a:r>
            <a:r>
              <a:rPr lang="en-US" sz="3100" u="sng" dirty="0" smtClean="0">
                <a:solidFill>
                  <a:srgbClr val="FF0000"/>
                </a:solidFill>
                <a:effectLst>
                  <a:outerShdw blurRad="38100" dist="38100" dir="2700000" algn="tl">
                    <a:srgbClr val="000000">
                      <a:alpha val="43137"/>
                    </a:srgbClr>
                  </a:outerShdw>
                </a:effectLst>
              </a:rPr>
              <a:t>themselves(Pharisees) </a:t>
            </a:r>
            <a:r>
              <a:rPr lang="en-US" sz="3100" u="sng" dirty="0">
                <a:solidFill>
                  <a:srgbClr val="FF0000"/>
                </a:solidFill>
                <a:effectLst>
                  <a:outerShdw blurRad="38100" dist="38100" dir="2700000" algn="tl">
                    <a:srgbClr val="000000">
                      <a:alpha val="43137"/>
                    </a:srgbClr>
                  </a:outerShdw>
                </a:effectLst>
              </a:rPr>
              <a:t>that they were righteous</a:t>
            </a:r>
            <a:r>
              <a:rPr lang="en-US" sz="3100" dirty="0">
                <a:solidFill>
                  <a:srgbClr val="FF0000"/>
                </a:solidFill>
              </a:rPr>
              <a:t>, and </a:t>
            </a:r>
            <a:r>
              <a:rPr lang="en-US" sz="3100" b="1" u="sng" dirty="0">
                <a:solidFill>
                  <a:srgbClr val="FF0000"/>
                </a:solidFill>
              </a:rPr>
              <a:t>treated others with contempt</a:t>
            </a:r>
            <a:r>
              <a:rPr lang="en-US" sz="3100" dirty="0">
                <a:solidFill>
                  <a:srgbClr val="FF0000"/>
                </a:solidFill>
              </a:rPr>
              <a:t>:</a:t>
            </a:r>
            <a:r>
              <a:rPr lang="en-US" sz="3100" dirty="0"/>
              <a:t> </a:t>
            </a:r>
            <a:r>
              <a:rPr lang="en-US" sz="3100" baseline="30000" dirty="0"/>
              <a:t>10 </a:t>
            </a:r>
            <a:r>
              <a:rPr lang="en-US" sz="3100" dirty="0"/>
              <a:t>“Two men went up into the temple to pray, </a:t>
            </a:r>
            <a:r>
              <a:rPr lang="en-US" sz="3100" b="1" u="sng" dirty="0">
                <a:solidFill>
                  <a:srgbClr val="FF0000"/>
                </a:solidFill>
              </a:rPr>
              <a:t>one a Pharisee and the other a tax collector</a:t>
            </a:r>
            <a:r>
              <a:rPr lang="en-US" sz="3100" dirty="0">
                <a:solidFill>
                  <a:srgbClr val="FF0000"/>
                </a:solidFill>
              </a:rPr>
              <a:t>.</a:t>
            </a:r>
            <a:r>
              <a:rPr lang="en-US" sz="3100" dirty="0"/>
              <a:t> </a:t>
            </a:r>
            <a:r>
              <a:rPr lang="en-US" sz="3100" baseline="30000" dirty="0"/>
              <a:t>11 </a:t>
            </a:r>
            <a:r>
              <a:rPr lang="en-US" sz="3100" dirty="0"/>
              <a:t>The Pharisee, standing by himself, </a:t>
            </a:r>
            <a:r>
              <a:rPr lang="en-US" sz="3100" dirty="0" smtClean="0"/>
              <a:t>prayed </a:t>
            </a:r>
            <a:r>
              <a:rPr lang="en-US" sz="3100" dirty="0"/>
              <a:t>thus: ‘</a:t>
            </a:r>
            <a:r>
              <a:rPr lang="en-US" sz="3100" b="1" u="sng" dirty="0"/>
              <a:t>God, I thank you that I am not like other men, extortioners, unjust, adulterers, or even like this tax collector. </a:t>
            </a:r>
            <a:r>
              <a:rPr lang="en-US" sz="3100" b="1" u="sng" baseline="30000" dirty="0"/>
              <a:t>12 </a:t>
            </a:r>
            <a:r>
              <a:rPr lang="en-US" sz="3100" b="1" u="sng" dirty="0"/>
              <a:t>I fast twice a week; I give tithes of all that I get.</a:t>
            </a:r>
            <a:r>
              <a:rPr lang="en-US" sz="3100" dirty="0"/>
              <a:t>’ </a:t>
            </a:r>
            <a:r>
              <a:rPr lang="en-US" sz="3100" baseline="30000" dirty="0"/>
              <a:t>13 </a:t>
            </a:r>
            <a:r>
              <a:rPr lang="en-US" sz="3100" u="sng" dirty="0">
                <a:solidFill>
                  <a:srgbClr val="FF0000"/>
                </a:solidFill>
                <a:effectLst>
                  <a:outerShdw blurRad="38100" dist="38100" dir="2700000" algn="tl">
                    <a:srgbClr val="000000">
                      <a:alpha val="43137"/>
                    </a:srgbClr>
                  </a:outerShdw>
                </a:effectLst>
              </a:rPr>
              <a:t>But the tax collector, standing far off, would not even lift up his eyes to heaven, but beat his breast, saying, ‘God, be merciful to me, a sinner!’</a:t>
            </a:r>
            <a:r>
              <a:rPr lang="en-US" sz="3100" dirty="0"/>
              <a:t> </a:t>
            </a:r>
            <a:r>
              <a:rPr lang="en-US" sz="3100" baseline="30000" dirty="0"/>
              <a:t>14</a:t>
            </a:r>
            <a:r>
              <a:rPr lang="en-US" sz="3100" b="1" u="sng" baseline="30000" dirty="0"/>
              <a:t> </a:t>
            </a:r>
            <a:r>
              <a:rPr lang="en-US" sz="3100" b="1" u="sng" dirty="0"/>
              <a:t>I tell you, this man went down to his house justified, rather than the other</a:t>
            </a:r>
            <a:r>
              <a:rPr lang="en-US" sz="3100" b="1" u="sng" dirty="0">
                <a:solidFill>
                  <a:srgbClr val="FF0000"/>
                </a:solidFill>
              </a:rPr>
              <a:t>. For everyone who exalts himself will be humbled, but the one who humbles himself will be exalted.”</a:t>
            </a:r>
          </a:p>
          <a:p>
            <a:endParaRPr lang="en-US" dirty="0"/>
          </a:p>
        </p:txBody>
      </p:sp>
    </p:spTree>
    <p:extLst>
      <p:ext uri="{BB962C8B-B14F-4D97-AF65-F5344CB8AC3E}">
        <p14:creationId xmlns:p14="http://schemas.microsoft.com/office/powerpoint/2010/main" val="21900656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1- Routinely confess your sin to God.</a:t>
            </a:r>
            <a:endParaRPr lang="en-US" b="1" dirty="0"/>
          </a:p>
        </p:txBody>
      </p:sp>
      <p:sp>
        <p:nvSpPr>
          <p:cNvPr id="3" name="Content Placeholder 2"/>
          <p:cNvSpPr>
            <a:spLocks noGrp="1"/>
          </p:cNvSpPr>
          <p:nvPr>
            <p:ph idx="1"/>
          </p:nvPr>
        </p:nvSpPr>
        <p:spPr/>
        <p:txBody>
          <a:bodyPr>
            <a:normAutofit/>
          </a:bodyPr>
          <a:lstStyle/>
          <a:p>
            <a:r>
              <a:rPr lang="en-US" sz="2800" dirty="0"/>
              <a:t>All of us sin and fall short of the glory of God. However, too few of us have a routine practice of rigorous self-honesty examination. Weekly, even daily, review of our heart and behavior, coupled with confession to God, </a:t>
            </a:r>
            <a:r>
              <a:rPr lang="en-US" sz="2800" dirty="0" smtClean="0"/>
              <a:t>This is </a:t>
            </a:r>
            <a:r>
              <a:rPr lang="en-US" sz="2800" dirty="0"/>
              <a:t>an essential practice of humility.</a:t>
            </a:r>
          </a:p>
        </p:txBody>
      </p:sp>
    </p:spTree>
    <p:extLst>
      <p:ext uri="{BB962C8B-B14F-4D97-AF65-F5344CB8AC3E}">
        <p14:creationId xmlns:p14="http://schemas.microsoft.com/office/powerpoint/2010/main" val="8757785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smtClean="0">
                <a:effectLst>
                  <a:outerShdw blurRad="38100" dist="38100" dir="2700000" algn="tl">
                    <a:srgbClr val="000000">
                      <a:alpha val="43137"/>
                    </a:srgbClr>
                  </a:outerShdw>
                </a:effectLst>
              </a:rPr>
              <a:t>2-</a:t>
            </a:r>
            <a:r>
              <a:rPr lang="en-US" sz="4000" b="1" dirty="0" smtClean="0">
                <a:effectLst>
                  <a:outerShdw blurRad="38100" dist="38100" dir="2700000" algn="tl">
                    <a:srgbClr val="000000">
                      <a:alpha val="43137"/>
                    </a:srgbClr>
                  </a:outerShdw>
                </a:effectLst>
              </a:rPr>
              <a:t>Acknowledge </a:t>
            </a:r>
            <a:r>
              <a:rPr lang="en-US" sz="4000" b="1" dirty="0">
                <a:effectLst>
                  <a:outerShdw blurRad="38100" dist="38100" dir="2700000" algn="tl">
                    <a:srgbClr val="000000">
                      <a:alpha val="43137"/>
                    </a:srgbClr>
                  </a:outerShdw>
                </a:effectLst>
              </a:rPr>
              <a:t>your sin to others.</a:t>
            </a:r>
            <a:r>
              <a:rPr lang="en-US" dirty="0"/>
              <a:t/>
            </a:r>
            <a:br>
              <a:rPr lang="en-US" dirty="0"/>
            </a:br>
            <a:endParaRPr lang="en-US" dirty="0"/>
          </a:p>
        </p:txBody>
      </p:sp>
      <p:sp>
        <p:nvSpPr>
          <p:cNvPr id="3" name="Content Placeholder 2"/>
          <p:cNvSpPr>
            <a:spLocks noGrp="1"/>
          </p:cNvSpPr>
          <p:nvPr>
            <p:ph idx="1"/>
          </p:nvPr>
        </p:nvSpPr>
        <p:spPr/>
        <p:txBody>
          <a:bodyPr/>
          <a:lstStyle/>
          <a:p>
            <a:endParaRPr lang="en-US" dirty="0"/>
          </a:p>
          <a:p>
            <a:r>
              <a:rPr lang="en-US" sz="3200" b="1" dirty="0">
                <a:effectLst>
                  <a:outerShdw blurRad="38100" dist="38100" dir="2700000" algn="tl">
                    <a:srgbClr val="000000">
                      <a:alpha val="43137"/>
                    </a:srgbClr>
                  </a:outerShdw>
                </a:effectLst>
              </a:rPr>
              <a:t>James 3:2 (ESV) </a:t>
            </a:r>
          </a:p>
          <a:p>
            <a:r>
              <a:rPr lang="en-US" sz="3200" b="1" dirty="0">
                <a:effectLst>
                  <a:outerShdw blurRad="38100" dist="38100" dir="2700000" algn="tl">
                    <a:srgbClr val="000000">
                      <a:alpha val="43137"/>
                    </a:srgbClr>
                  </a:outerShdw>
                </a:effectLst>
              </a:rPr>
              <a:t>2 For </a:t>
            </a:r>
            <a:r>
              <a:rPr lang="en-US" sz="3200" b="1" u="sng" dirty="0">
                <a:effectLst>
                  <a:outerShdw blurRad="38100" dist="38100" dir="2700000" algn="tl">
                    <a:srgbClr val="000000">
                      <a:alpha val="43137"/>
                    </a:srgbClr>
                  </a:outerShdw>
                </a:effectLst>
              </a:rPr>
              <a:t>we all stumble in many ways</a:t>
            </a:r>
            <a:r>
              <a:rPr lang="en-US" sz="3200" b="1" dirty="0">
                <a:effectLst>
                  <a:outerShdw blurRad="38100" dist="38100" dir="2700000" algn="tl">
                    <a:srgbClr val="000000">
                      <a:alpha val="43137"/>
                    </a:srgbClr>
                  </a:outerShdw>
                </a:effectLst>
              </a:rPr>
              <a:t>. And if anyone does not stumble </a:t>
            </a:r>
            <a:r>
              <a:rPr lang="en-US" sz="3200" b="1" u="sng" dirty="0">
                <a:effectLst>
                  <a:outerShdw blurRad="38100" dist="38100" dir="2700000" algn="tl">
                    <a:srgbClr val="000000">
                      <a:alpha val="43137"/>
                    </a:srgbClr>
                  </a:outerShdw>
                </a:effectLst>
              </a:rPr>
              <a:t>in what he says</a:t>
            </a:r>
            <a:r>
              <a:rPr lang="en-US" sz="3200" b="1" dirty="0">
                <a:effectLst>
                  <a:outerShdw blurRad="38100" dist="38100" dir="2700000" algn="tl">
                    <a:srgbClr val="000000">
                      <a:alpha val="43137"/>
                    </a:srgbClr>
                  </a:outerShdw>
                </a:effectLst>
              </a:rPr>
              <a:t>, he is a perfect man, able also to bridle his whole body. </a:t>
            </a:r>
          </a:p>
          <a:p>
            <a:endParaRPr lang="en-US" dirty="0"/>
          </a:p>
        </p:txBody>
      </p:sp>
    </p:spTree>
    <p:extLst>
      <p:ext uri="{BB962C8B-B14F-4D97-AF65-F5344CB8AC3E}">
        <p14:creationId xmlns:p14="http://schemas.microsoft.com/office/powerpoint/2010/main" val="19075988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smtClean="0">
                <a:effectLst>
                  <a:outerShdw blurRad="38100" dist="38100" dir="2700000" algn="tl">
                    <a:srgbClr val="000000">
                      <a:alpha val="43137"/>
                    </a:srgbClr>
                  </a:outerShdw>
                </a:effectLst>
              </a:rPr>
              <a:t>2-</a:t>
            </a:r>
            <a:r>
              <a:rPr lang="en-US" sz="4000" b="1" dirty="0" smtClean="0">
                <a:effectLst>
                  <a:outerShdw blurRad="38100" dist="38100" dir="2700000" algn="tl">
                    <a:srgbClr val="000000">
                      <a:alpha val="43137"/>
                    </a:srgbClr>
                  </a:outerShdw>
                </a:effectLst>
              </a:rPr>
              <a:t>Acknowledge </a:t>
            </a:r>
            <a:r>
              <a:rPr lang="en-US" sz="4000" b="1" dirty="0">
                <a:effectLst>
                  <a:outerShdw blurRad="38100" dist="38100" dir="2700000" algn="tl">
                    <a:srgbClr val="000000">
                      <a:alpha val="43137"/>
                    </a:srgbClr>
                  </a:outerShdw>
                </a:effectLst>
              </a:rPr>
              <a:t>your sin to others.</a:t>
            </a:r>
            <a:r>
              <a:rPr lang="en-US" dirty="0"/>
              <a:t/>
            </a:r>
            <a:br>
              <a:rPr lang="en-US" dirty="0"/>
            </a:br>
            <a:endParaRPr lang="en-US" dirty="0"/>
          </a:p>
        </p:txBody>
      </p:sp>
      <p:sp>
        <p:nvSpPr>
          <p:cNvPr id="3" name="Content Placeholder 2"/>
          <p:cNvSpPr>
            <a:spLocks noGrp="1"/>
          </p:cNvSpPr>
          <p:nvPr>
            <p:ph idx="1"/>
          </p:nvPr>
        </p:nvSpPr>
        <p:spPr/>
        <p:txBody>
          <a:bodyPr/>
          <a:lstStyle/>
          <a:p>
            <a:endParaRPr lang="en-US" dirty="0"/>
          </a:p>
          <a:p>
            <a:r>
              <a:rPr lang="en-US" sz="2800" b="1" dirty="0">
                <a:effectLst>
                  <a:outerShdw blurRad="38100" dist="38100" dir="2700000" algn="tl">
                    <a:srgbClr val="000000">
                      <a:alpha val="43137"/>
                    </a:srgbClr>
                  </a:outerShdw>
                </a:effectLst>
              </a:rPr>
              <a:t>James 5:16 (ESV) </a:t>
            </a:r>
          </a:p>
          <a:p>
            <a:r>
              <a:rPr lang="en-US" sz="2800" b="1" dirty="0">
                <a:effectLst>
                  <a:outerShdw blurRad="38100" dist="38100" dir="2700000" algn="tl">
                    <a:srgbClr val="000000">
                      <a:alpha val="43137"/>
                    </a:srgbClr>
                  </a:outerShdw>
                </a:effectLst>
              </a:rPr>
              <a:t>16 Therefore, confess your sins to one another and pray for one another, that you may be healed. The prayer of a righteous person has great power as it is working. </a:t>
            </a:r>
          </a:p>
          <a:p>
            <a:endParaRPr lang="en-US" dirty="0"/>
          </a:p>
        </p:txBody>
      </p:sp>
    </p:spTree>
    <p:extLst>
      <p:ext uri="{BB962C8B-B14F-4D97-AF65-F5344CB8AC3E}">
        <p14:creationId xmlns:p14="http://schemas.microsoft.com/office/powerpoint/2010/main" val="1815558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079293"/>
            <a:ext cx="8596668" cy="5531370"/>
          </a:xfrm>
        </p:spPr>
        <p:txBody>
          <a:bodyPr>
            <a:normAutofit/>
          </a:bodyPr>
          <a:lstStyle/>
          <a:p>
            <a:r>
              <a:rPr lang="en-US" sz="3200" b="1" dirty="0">
                <a:effectLst>
                  <a:outerShdw blurRad="38100" dist="38100" dir="2700000" algn="tl">
                    <a:srgbClr val="000000">
                      <a:alpha val="43137"/>
                    </a:srgbClr>
                  </a:outerShdw>
                </a:effectLst>
              </a:rPr>
              <a:t>Humility before God is not complete unless there is also humility before man</a:t>
            </a:r>
            <a:r>
              <a:rPr lang="en-US" sz="3200" b="1" dirty="0" smtClean="0">
                <a:effectLst>
                  <a:outerShdw blurRad="38100" dist="38100" dir="2700000" algn="tl">
                    <a:srgbClr val="000000">
                      <a:alpha val="43137"/>
                    </a:srgbClr>
                  </a:outerShdw>
                </a:effectLst>
              </a:rPr>
              <a:t>.</a:t>
            </a:r>
          </a:p>
          <a:p>
            <a:r>
              <a:rPr lang="en-US" sz="3200" b="1" dirty="0" smtClean="0">
                <a:effectLst>
                  <a:outerShdw blurRad="38100" dist="38100" dir="2700000" algn="tl">
                    <a:srgbClr val="000000">
                      <a:alpha val="43137"/>
                    </a:srgbClr>
                  </a:outerShdw>
                </a:effectLst>
              </a:rPr>
              <a:t> </a:t>
            </a:r>
            <a:r>
              <a:rPr lang="en-US" sz="3200" b="1" dirty="0">
                <a:effectLst>
                  <a:outerShdw blurRad="38100" dist="38100" dir="2700000" algn="tl">
                    <a:srgbClr val="000000">
                      <a:alpha val="43137"/>
                    </a:srgbClr>
                  </a:outerShdw>
                </a:effectLst>
              </a:rPr>
              <a:t>A true test of our willingness to humble ourselves is being willing to share with others the weaknesses we confess to God</a:t>
            </a:r>
            <a:r>
              <a:rPr lang="en-US" sz="3200" b="1" dirty="0" smtClean="0">
                <a:effectLst>
                  <a:outerShdw blurRad="38100" dist="38100" dir="2700000" algn="tl">
                    <a:srgbClr val="000000">
                      <a:alpha val="43137"/>
                    </a:srgbClr>
                  </a:outerShdw>
                </a:effectLst>
              </a:rPr>
              <a:t>.</a:t>
            </a:r>
          </a:p>
          <a:p>
            <a:r>
              <a:rPr lang="en-US" sz="3200" b="1" dirty="0" smtClean="0">
                <a:effectLst>
                  <a:outerShdw blurRad="38100" dist="38100" dir="2700000" algn="tl">
                    <a:srgbClr val="000000">
                      <a:alpha val="43137"/>
                    </a:srgbClr>
                  </a:outerShdw>
                </a:effectLst>
              </a:rPr>
              <a:t> </a:t>
            </a:r>
            <a:r>
              <a:rPr lang="en-US" sz="3200" b="1" dirty="0">
                <a:effectLst>
                  <a:outerShdw blurRad="38100" dist="38100" dir="2700000" algn="tl">
                    <a:srgbClr val="000000">
                      <a:alpha val="43137"/>
                    </a:srgbClr>
                  </a:outerShdw>
                </a:effectLst>
              </a:rPr>
              <a:t>Wisdom, however, dictates that we do so with others that we trust.</a:t>
            </a:r>
          </a:p>
        </p:txBody>
      </p:sp>
    </p:spTree>
    <p:extLst>
      <p:ext uri="{BB962C8B-B14F-4D97-AF65-F5344CB8AC3E}">
        <p14:creationId xmlns:p14="http://schemas.microsoft.com/office/powerpoint/2010/main" val="19179863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effectLst>
                  <a:outerShdw blurRad="38100" dist="38100" dir="2700000" algn="tl">
                    <a:srgbClr val="000000">
                      <a:alpha val="43137"/>
                    </a:srgbClr>
                  </a:outerShdw>
                </a:effectLst>
              </a:rPr>
              <a:t>3-Take </a:t>
            </a:r>
            <a:r>
              <a:rPr lang="en-US" sz="4000" b="1" dirty="0">
                <a:effectLst>
                  <a:outerShdw blurRad="38100" dist="38100" dir="2700000" algn="tl">
                    <a:srgbClr val="000000">
                      <a:alpha val="43137"/>
                    </a:srgbClr>
                  </a:outerShdw>
                </a:effectLst>
              </a:rPr>
              <a:t>wrong accusations patiently. </a:t>
            </a:r>
          </a:p>
        </p:txBody>
      </p:sp>
      <p:sp>
        <p:nvSpPr>
          <p:cNvPr id="3" name="Content Placeholder 2"/>
          <p:cNvSpPr>
            <a:spLocks noGrp="1"/>
          </p:cNvSpPr>
          <p:nvPr>
            <p:ph idx="1"/>
          </p:nvPr>
        </p:nvSpPr>
        <p:spPr>
          <a:xfrm>
            <a:off x="677334" y="1930401"/>
            <a:ext cx="8596668" cy="4927600"/>
          </a:xfrm>
        </p:spPr>
        <p:txBody>
          <a:bodyPr>
            <a:normAutofit lnSpcReduction="10000"/>
          </a:bodyPr>
          <a:lstStyle/>
          <a:p>
            <a:r>
              <a:rPr lang="en-US" sz="2400" b="1" dirty="0" smtClean="0"/>
              <a:t>1 </a:t>
            </a:r>
            <a:r>
              <a:rPr lang="en-US" sz="2400" b="1" dirty="0"/>
              <a:t>Peter 3:8-17 English Standard Version (ESV</a:t>
            </a:r>
            <a:r>
              <a:rPr lang="en-US" sz="2400" b="1" dirty="0" smtClean="0"/>
              <a:t>) </a:t>
            </a:r>
            <a:r>
              <a:rPr lang="en-US" sz="2400" b="1" dirty="0"/>
              <a:t>Suffering for Righteousness' Sake</a:t>
            </a:r>
          </a:p>
          <a:p>
            <a:r>
              <a:rPr lang="en-US" sz="2400" baseline="30000" dirty="0" smtClean="0"/>
              <a:t>8</a:t>
            </a:r>
            <a:r>
              <a:rPr lang="en-US" sz="2400" baseline="30000" dirty="0"/>
              <a:t> </a:t>
            </a:r>
            <a:r>
              <a:rPr lang="en-US" sz="2400" dirty="0"/>
              <a:t>Finally, all of you, have unity of mind, sympathy, brotherly love, a tender heart, and a humble mind. </a:t>
            </a:r>
            <a:r>
              <a:rPr lang="en-US" sz="2400" baseline="30000" dirty="0"/>
              <a:t>9 </a:t>
            </a:r>
            <a:r>
              <a:rPr lang="en-US" sz="2400" dirty="0"/>
              <a:t>Do not repay evil for evil or reviling for reviling, but on the contrary, bless, for to this you were called, that you may obtain a blessing. </a:t>
            </a:r>
            <a:r>
              <a:rPr lang="en-US" sz="2400" baseline="30000" dirty="0"/>
              <a:t>10 </a:t>
            </a:r>
            <a:r>
              <a:rPr lang="en-US" sz="2400" dirty="0" smtClean="0"/>
              <a:t>For "Whoever </a:t>
            </a:r>
            <a:r>
              <a:rPr lang="en-US" sz="2400" dirty="0"/>
              <a:t>desires to love </a:t>
            </a:r>
            <a:r>
              <a:rPr lang="en-US" sz="2400" dirty="0" smtClean="0"/>
              <a:t>life</a:t>
            </a:r>
            <a:r>
              <a:rPr lang="en-US" sz="2400" dirty="0"/>
              <a:t> and see good </a:t>
            </a:r>
            <a:r>
              <a:rPr lang="en-US" sz="2400" dirty="0" smtClean="0"/>
              <a:t>days ,let </a:t>
            </a:r>
            <a:r>
              <a:rPr lang="en-US" sz="2400" dirty="0"/>
              <a:t>him keep his tongue from </a:t>
            </a:r>
            <a:r>
              <a:rPr lang="en-US" sz="2400" dirty="0" smtClean="0"/>
              <a:t>evil</a:t>
            </a:r>
            <a:r>
              <a:rPr lang="en-US" sz="2400" dirty="0"/>
              <a:t>  and his lips from speaking deceit;</a:t>
            </a:r>
            <a:br>
              <a:rPr lang="en-US" sz="2400" dirty="0"/>
            </a:br>
            <a:r>
              <a:rPr lang="en-US" sz="2400" baseline="30000" dirty="0"/>
              <a:t>11 </a:t>
            </a:r>
            <a:r>
              <a:rPr lang="en-US" sz="2400" dirty="0"/>
              <a:t>let him turn away from evil and do good</a:t>
            </a:r>
            <a:r>
              <a:rPr lang="en-US" sz="2400" dirty="0" smtClean="0"/>
              <a:t>;</a:t>
            </a:r>
            <a:r>
              <a:rPr lang="en-US" sz="2400" dirty="0"/>
              <a:t> let him seek peace and pursue it.</a:t>
            </a:r>
            <a:br>
              <a:rPr lang="en-US" sz="2400" dirty="0"/>
            </a:br>
            <a:r>
              <a:rPr lang="en-US" sz="2400" baseline="30000" dirty="0"/>
              <a:t>12 </a:t>
            </a:r>
            <a:r>
              <a:rPr lang="en-US" sz="2400" dirty="0"/>
              <a:t>For the eyes of the Lord are on the righteous</a:t>
            </a:r>
            <a:r>
              <a:rPr lang="en-US" sz="2400" dirty="0" smtClean="0"/>
              <a:t>,</a:t>
            </a:r>
            <a:r>
              <a:rPr lang="en-US" sz="2400" dirty="0"/>
              <a:t> and his ears are open to their </a:t>
            </a:r>
            <a:r>
              <a:rPr lang="en-US" sz="2400" dirty="0" smtClean="0"/>
              <a:t>prayer. But </a:t>
            </a:r>
            <a:r>
              <a:rPr lang="en-US" sz="2400" dirty="0"/>
              <a:t>the face of the Lord is against those who do evil.”</a:t>
            </a:r>
          </a:p>
          <a:p>
            <a:pPr marL="0" indent="0">
              <a:buNone/>
            </a:pPr>
            <a:endParaRPr lang="en-US" dirty="0"/>
          </a:p>
        </p:txBody>
      </p:sp>
    </p:spTree>
    <p:extLst>
      <p:ext uri="{BB962C8B-B14F-4D97-AF65-F5344CB8AC3E}">
        <p14:creationId xmlns:p14="http://schemas.microsoft.com/office/powerpoint/2010/main" val="9257901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 Peter 3:8-17 English Standard Version (ESV) Suffering for Righteousness' </a:t>
            </a:r>
            <a:r>
              <a:rPr lang="en-US" dirty="0" smtClean="0"/>
              <a:t>Sake (CONT.)</a:t>
            </a:r>
            <a:r>
              <a:rPr lang="en-US" dirty="0"/>
              <a:t/>
            </a:r>
            <a:br>
              <a:rPr lang="en-US" dirty="0"/>
            </a:br>
            <a:endParaRPr lang="en-US" dirty="0"/>
          </a:p>
        </p:txBody>
      </p:sp>
      <p:sp>
        <p:nvSpPr>
          <p:cNvPr id="3" name="Content Placeholder 2"/>
          <p:cNvSpPr>
            <a:spLocks noGrp="1"/>
          </p:cNvSpPr>
          <p:nvPr>
            <p:ph idx="1"/>
          </p:nvPr>
        </p:nvSpPr>
        <p:spPr>
          <a:xfrm>
            <a:off x="677334" y="2106118"/>
            <a:ext cx="8596668" cy="4751882"/>
          </a:xfrm>
        </p:spPr>
        <p:txBody>
          <a:bodyPr>
            <a:normAutofit fontScale="92500" lnSpcReduction="10000"/>
          </a:bodyPr>
          <a:lstStyle/>
          <a:p>
            <a:r>
              <a:rPr lang="en-US" sz="2800" baseline="30000" dirty="0"/>
              <a:t>13 </a:t>
            </a:r>
            <a:r>
              <a:rPr lang="en-US" sz="2800" dirty="0"/>
              <a:t>Now who is there to harm you if you are zealous for what is good? </a:t>
            </a:r>
            <a:r>
              <a:rPr lang="en-US" sz="2800" baseline="30000" dirty="0"/>
              <a:t>14 </a:t>
            </a:r>
            <a:r>
              <a:rPr lang="en-US" sz="2800" dirty="0"/>
              <a:t>But even if you should suffer for righteousness' sake, you will be blessed. Have no fear of them, nor be troubled, </a:t>
            </a:r>
            <a:r>
              <a:rPr lang="en-US" sz="2800" baseline="30000" dirty="0"/>
              <a:t>15 </a:t>
            </a:r>
            <a:r>
              <a:rPr lang="en-US" sz="2800" dirty="0"/>
              <a:t>but in your hearts honor Christ the Lord as holy, always being prepared to make a defense to anyone who asks you for a reason for the hope that is in you; </a:t>
            </a:r>
            <a:r>
              <a:rPr lang="en-US" sz="2800" b="1" u="sng" dirty="0"/>
              <a:t>yet do it with gentleness and respect</a:t>
            </a:r>
            <a:r>
              <a:rPr lang="en-US" sz="2800" dirty="0"/>
              <a:t>, </a:t>
            </a:r>
            <a:r>
              <a:rPr lang="en-US" sz="2800" baseline="30000" dirty="0"/>
              <a:t>16 </a:t>
            </a:r>
            <a:r>
              <a:rPr lang="en-US" sz="2800" dirty="0"/>
              <a:t>having a good conscience, so that, when you are slandered, those who revile your good behavior in Christ may be put to shame. </a:t>
            </a:r>
            <a:r>
              <a:rPr lang="en-US" sz="2800" baseline="30000" dirty="0"/>
              <a:t>17 </a:t>
            </a:r>
            <a:r>
              <a:rPr lang="en-US" sz="2800" dirty="0"/>
              <a:t>For it is better to suffer for doing good, if that should be God's will, than for doing evil.</a:t>
            </a:r>
          </a:p>
          <a:p>
            <a:endParaRPr lang="en-US" dirty="0"/>
          </a:p>
        </p:txBody>
      </p:sp>
    </p:spTree>
    <p:extLst>
      <p:ext uri="{BB962C8B-B14F-4D97-AF65-F5344CB8AC3E}">
        <p14:creationId xmlns:p14="http://schemas.microsoft.com/office/powerpoint/2010/main" val="6747914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57165" y="764499"/>
            <a:ext cx="7766936" cy="1843791"/>
          </a:xfrm>
        </p:spPr>
        <p:txBody>
          <a:bodyPr/>
          <a:lstStyle/>
          <a:p>
            <a:r>
              <a:rPr lang="en-US" sz="4400" b="1" u="sng" dirty="0">
                <a:effectLst>
                  <a:outerShdw blurRad="38100" dist="38100" dir="2700000" algn="tl">
                    <a:srgbClr val="000000">
                      <a:alpha val="43137"/>
                    </a:srgbClr>
                  </a:outerShdw>
                </a:effectLst>
              </a:rPr>
              <a:t>The greatest promises are made to the humble.</a:t>
            </a:r>
            <a:r>
              <a:rPr lang="en-US" sz="4400" b="1" dirty="0">
                <a:effectLst>
                  <a:outerShdw blurRad="38100" dist="38100" dir="2700000" algn="tl">
                    <a:srgbClr val="000000">
                      <a:alpha val="43137"/>
                    </a:srgbClr>
                  </a:outerShdw>
                </a:effectLst>
              </a:rPr>
              <a:t/>
            </a:r>
            <a:br>
              <a:rPr lang="en-US" sz="4400" b="1" dirty="0">
                <a:effectLst>
                  <a:outerShdw blurRad="38100" dist="38100" dir="2700000" algn="tl">
                    <a:srgbClr val="000000">
                      <a:alpha val="43137"/>
                    </a:srgbClr>
                  </a:outerShdw>
                </a:effectLst>
              </a:rPr>
            </a:br>
            <a:endParaRPr lang="en-US" sz="4400"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507067" y="2608290"/>
            <a:ext cx="7766936" cy="1364104"/>
          </a:xfrm>
        </p:spPr>
        <p:txBody>
          <a:bodyPr>
            <a:normAutofit/>
          </a:bodyPr>
          <a:lstStyle/>
          <a:p>
            <a:pPr algn="l"/>
            <a:r>
              <a:rPr lang="en-US" sz="2800" b="1" dirty="0">
                <a:effectLst>
                  <a:outerShdw blurRad="38100" dist="38100" dir="2700000" algn="tl">
                    <a:srgbClr val="000000">
                      <a:alpha val="43137"/>
                    </a:srgbClr>
                  </a:outerShdw>
                </a:effectLst>
                <a:hlinkClick r:id="rId2"/>
              </a:rPr>
              <a:t>Psalm 147:6</a:t>
            </a:r>
            <a:r>
              <a:rPr lang="en-US" sz="2800" dirty="0">
                <a:effectLst>
                  <a:outerShdw blurRad="38100" dist="38100" dir="2700000" algn="tl">
                    <a:srgbClr val="000000">
                      <a:alpha val="43137"/>
                    </a:srgbClr>
                  </a:outerShdw>
                </a:effectLst>
              </a:rPr>
              <a:t> “God gives help/relief to the poor in spirit/oppressed”</a:t>
            </a:r>
            <a:endParaRPr lang="en-US"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223216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effectLst>
                  <a:outerShdw blurRad="38100" dist="38100" dir="2700000" algn="tl">
                    <a:srgbClr val="000000">
                      <a:alpha val="43137"/>
                    </a:srgbClr>
                  </a:outerShdw>
                </a:effectLst>
              </a:rPr>
              <a:t>4-Actively </a:t>
            </a:r>
            <a:r>
              <a:rPr lang="en-US" sz="4000" b="1" dirty="0">
                <a:effectLst>
                  <a:outerShdw blurRad="38100" dist="38100" dir="2700000" algn="tl">
                    <a:srgbClr val="000000">
                      <a:alpha val="43137"/>
                    </a:srgbClr>
                  </a:outerShdw>
                </a:effectLst>
              </a:rPr>
              <a:t>submit to authority, the good and the bad</a:t>
            </a:r>
            <a:r>
              <a:rPr lang="en-US" b="1" dirty="0"/>
              <a:t>!</a:t>
            </a:r>
            <a:r>
              <a:rPr lang="en-US" dirty="0"/>
              <a:t> </a:t>
            </a:r>
          </a:p>
        </p:txBody>
      </p:sp>
      <p:sp>
        <p:nvSpPr>
          <p:cNvPr id="3" name="Content Placeholder 2"/>
          <p:cNvSpPr>
            <a:spLocks noGrp="1"/>
          </p:cNvSpPr>
          <p:nvPr>
            <p:ph idx="1"/>
          </p:nvPr>
        </p:nvSpPr>
        <p:spPr>
          <a:xfrm>
            <a:off x="677334" y="2160589"/>
            <a:ext cx="8596668" cy="4697411"/>
          </a:xfrm>
        </p:spPr>
        <p:txBody>
          <a:bodyPr>
            <a:normAutofit fontScale="92500" lnSpcReduction="10000"/>
          </a:bodyPr>
          <a:lstStyle/>
          <a:p>
            <a:r>
              <a:rPr lang="en-US" sz="3200" b="1" dirty="0"/>
              <a:t>1 Peter 2:18 English Standard Version (ESV)</a:t>
            </a:r>
          </a:p>
          <a:p>
            <a:r>
              <a:rPr lang="en-US" sz="3200" baseline="30000" dirty="0"/>
              <a:t>18 </a:t>
            </a:r>
            <a:r>
              <a:rPr lang="en-US" sz="3200" dirty="0"/>
              <a:t>Servants, be subject to your masters with all respect, </a:t>
            </a:r>
            <a:r>
              <a:rPr lang="en-US" sz="3200" b="1" u="sng" dirty="0"/>
              <a:t>not only to the good and gentle but </a:t>
            </a:r>
            <a:r>
              <a:rPr lang="en-US" sz="3200" b="1" u="sng" dirty="0">
                <a:solidFill>
                  <a:schemeClr val="tx1"/>
                </a:solidFill>
              </a:rPr>
              <a:t>also to the unjust</a:t>
            </a:r>
            <a:r>
              <a:rPr lang="en-US" sz="3200" dirty="0">
                <a:solidFill>
                  <a:schemeClr val="tx1"/>
                </a:solidFill>
              </a:rPr>
              <a:t>. </a:t>
            </a:r>
            <a:endParaRPr lang="en-US" sz="3200" dirty="0" smtClean="0">
              <a:solidFill>
                <a:schemeClr val="tx1"/>
              </a:solidFill>
            </a:endParaRPr>
          </a:p>
          <a:p>
            <a:r>
              <a:rPr lang="en-US" sz="3200" dirty="0">
                <a:solidFill>
                  <a:schemeClr val="accent2"/>
                </a:solidFill>
              </a:rPr>
              <a:t>Our culture does not value submission; rather it promotes individualism. How purposely and actively do you work on submission to those whom God has placed as authorities in your life? Doing so is a good way to humble yourself.</a:t>
            </a:r>
          </a:p>
          <a:p>
            <a:endParaRPr lang="en-US" dirty="0"/>
          </a:p>
        </p:txBody>
      </p:sp>
    </p:spTree>
    <p:extLst>
      <p:ext uri="{BB962C8B-B14F-4D97-AF65-F5344CB8AC3E}">
        <p14:creationId xmlns:p14="http://schemas.microsoft.com/office/powerpoint/2010/main" val="8442207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5-</a:t>
            </a:r>
            <a:r>
              <a:rPr lang="en-US" b="1" dirty="0">
                <a:effectLst>
                  <a:outerShdw blurRad="38100" dist="38100" dir="2700000" algn="tl">
                    <a:srgbClr val="000000">
                      <a:alpha val="43137"/>
                    </a:srgbClr>
                  </a:outerShdw>
                </a:effectLst>
              </a:rPr>
              <a:t>Receive correction and feedback from others graciously.</a:t>
            </a:r>
          </a:p>
        </p:txBody>
      </p:sp>
      <p:sp>
        <p:nvSpPr>
          <p:cNvPr id="3" name="Content Placeholder 2"/>
          <p:cNvSpPr>
            <a:spLocks noGrp="1"/>
          </p:cNvSpPr>
          <p:nvPr>
            <p:ph idx="1"/>
          </p:nvPr>
        </p:nvSpPr>
        <p:spPr/>
        <p:txBody>
          <a:bodyPr/>
          <a:lstStyle/>
          <a:p>
            <a:r>
              <a:rPr lang="en-US" sz="2800" b="1" dirty="0">
                <a:effectLst>
                  <a:outerShdw blurRad="38100" dist="38100" dir="2700000" algn="tl">
                    <a:srgbClr val="000000">
                      <a:alpha val="43137"/>
                    </a:srgbClr>
                  </a:outerShdw>
                </a:effectLst>
              </a:rPr>
              <a:t>Proverbs 10:17 (ESV) </a:t>
            </a:r>
          </a:p>
          <a:p>
            <a:r>
              <a:rPr lang="en-US" sz="2800" b="1" dirty="0">
                <a:effectLst>
                  <a:outerShdw blurRad="38100" dist="38100" dir="2700000" algn="tl">
                    <a:srgbClr val="000000">
                      <a:alpha val="43137"/>
                    </a:srgbClr>
                  </a:outerShdw>
                </a:effectLst>
              </a:rPr>
              <a:t>17  Whoever heeds instruction is on the path to life, </a:t>
            </a:r>
            <a:r>
              <a:rPr lang="en-US" sz="2800" b="1" dirty="0" smtClean="0">
                <a:effectLst>
                  <a:outerShdw blurRad="38100" dist="38100" dir="2700000" algn="tl">
                    <a:srgbClr val="000000">
                      <a:alpha val="43137"/>
                    </a:srgbClr>
                  </a:outerShdw>
                </a:effectLst>
              </a:rPr>
              <a:t>but </a:t>
            </a:r>
            <a:r>
              <a:rPr lang="en-US" sz="2800" b="1" dirty="0">
                <a:effectLst>
                  <a:outerShdw blurRad="38100" dist="38100" dir="2700000" algn="tl">
                    <a:srgbClr val="000000">
                      <a:alpha val="43137"/>
                    </a:srgbClr>
                  </a:outerShdw>
                </a:effectLst>
              </a:rPr>
              <a:t>he who rejects reproof leads others astray. </a:t>
            </a:r>
            <a:endParaRPr lang="en-US" sz="2800" b="1" dirty="0" smtClean="0">
              <a:effectLst>
                <a:outerShdw blurRad="38100" dist="38100" dir="2700000" algn="tl">
                  <a:srgbClr val="000000">
                    <a:alpha val="43137"/>
                  </a:srgbClr>
                </a:outerShdw>
              </a:effectLst>
            </a:endParaRPr>
          </a:p>
          <a:p>
            <a:r>
              <a:rPr lang="en-US" sz="2800" b="1" dirty="0">
                <a:effectLst>
                  <a:outerShdw blurRad="38100" dist="38100" dir="2700000" algn="tl">
                    <a:srgbClr val="000000">
                      <a:alpha val="43137"/>
                    </a:srgbClr>
                  </a:outerShdw>
                </a:effectLst>
              </a:rPr>
              <a:t>Proverbs 12:1 (ESV) </a:t>
            </a:r>
          </a:p>
          <a:p>
            <a:r>
              <a:rPr lang="en-US" sz="2800" b="1" dirty="0">
                <a:effectLst>
                  <a:outerShdw blurRad="38100" dist="38100" dir="2700000" algn="tl">
                    <a:srgbClr val="000000">
                      <a:alpha val="43137"/>
                    </a:srgbClr>
                  </a:outerShdw>
                </a:effectLst>
              </a:rPr>
              <a:t>Whoever loves discipline loves </a:t>
            </a:r>
            <a:r>
              <a:rPr lang="en-US" sz="2800" b="1" dirty="0" err="1" smtClean="0">
                <a:effectLst>
                  <a:outerShdw blurRad="38100" dist="38100" dir="2700000" algn="tl">
                    <a:srgbClr val="000000">
                      <a:alpha val="43137"/>
                    </a:srgbClr>
                  </a:outerShdw>
                </a:effectLst>
              </a:rPr>
              <a:t>knowledge,but</a:t>
            </a:r>
            <a:r>
              <a:rPr lang="en-US" sz="2800" b="1" dirty="0" smtClean="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he who hates reproof is stupid. </a:t>
            </a:r>
          </a:p>
          <a:p>
            <a:endParaRPr lang="en-US" sz="2800" b="1" dirty="0">
              <a:effectLst>
                <a:outerShdw blurRad="38100" dist="38100" dir="2700000" algn="tl">
                  <a:srgbClr val="000000">
                    <a:alpha val="43137"/>
                  </a:srgbClr>
                </a:outerShdw>
              </a:effectLst>
            </a:endParaRPr>
          </a:p>
          <a:p>
            <a:endParaRPr lang="en-US" dirty="0"/>
          </a:p>
        </p:txBody>
      </p:sp>
    </p:spTree>
    <p:extLst>
      <p:ext uri="{BB962C8B-B14F-4D97-AF65-F5344CB8AC3E}">
        <p14:creationId xmlns:p14="http://schemas.microsoft.com/office/powerpoint/2010/main" val="10920567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5-</a:t>
            </a:r>
            <a:r>
              <a:rPr lang="en-US" b="1" dirty="0">
                <a:effectLst>
                  <a:outerShdw blurRad="38100" dist="38100" dir="2700000" algn="tl">
                    <a:srgbClr val="000000">
                      <a:alpha val="43137"/>
                    </a:srgbClr>
                  </a:outerShdw>
                </a:effectLst>
              </a:rPr>
              <a:t>Receive correction and feedback from others graciously.</a:t>
            </a:r>
          </a:p>
        </p:txBody>
      </p:sp>
      <p:sp>
        <p:nvSpPr>
          <p:cNvPr id="3" name="Content Placeholder 2"/>
          <p:cNvSpPr>
            <a:spLocks noGrp="1"/>
          </p:cNvSpPr>
          <p:nvPr>
            <p:ph idx="1"/>
          </p:nvPr>
        </p:nvSpPr>
        <p:spPr/>
        <p:txBody>
          <a:bodyPr>
            <a:normAutofit/>
          </a:bodyPr>
          <a:lstStyle/>
          <a:p>
            <a:r>
              <a:rPr lang="en-US" sz="3200" b="1" dirty="0">
                <a:effectLst>
                  <a:outerShdw blurRad="38100" dist="38100" dir="2700000" algn="tl">
                    <a:srgbClr val="000000">
                      <a:alpha val="43137"/>
                    </a:srgbClr>
                  </a:outerShdw>
                </a:effectLst>
              </a:rPr>
              <a:t>Look for the kernel of truth in what people offer you, even if it comes from a dubious source. Always pray, “Lord, what are you trying to show me through this?”</a:t>
            </a:r>
          </a:p>
        </p:txBody>
      </p:sp>
    </p:spTree>
    <p:extLst>
      <p:ext uri="{BB962C8B-B14F-4D97-AF65-F5344CB8AC3E}">
        <p14:creationId xmlns:p14="http://schemas.microsoft.com/office/powerpoint/2010/main" val="28970173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effectLst>
                  <a:outerShdw blurRad="38100" dist="38100" dir="2700000" algn="tl">
                    <a:srgbClr val="000000">
                      <a:alpha val="43137"/>
                    </a:srgbClr>
                  </a:outerShdw>
                </a:effectLst>
              </a:rPr>
              <a:t>6-</a:t>
            </a:r>
            <a:r>
              <a:rPr lang="en-US" sz="4000" b="1" dirty="0">
                <a:effectLst>
                  <a:outerShdw blurRad="38100" dist="38100" dir="2700000" algn="tl">
                    <a:srgbClr val="000000">
                      <a:alpha val="43137"/>
                    </a:srgbClr>
                  </a:outerShdw>
                </a:effectLst>
              </a:rPr>
              <a:t>Accept a lowly place.</a:t>
            </a:r>
          </a:p>
        </p:txBody>
      </p:sp>
      <p:sp>
        <p:nvSpPr>
          <p:cNvPr id="3" name="Content Placeholder 2"/>
          <p:cNvSpPr>
            <a:spLocks noGrp="1"/>
          </p:cNvSpPr>
          <p:nvPr>
            <p:ph idx="1"/>
          </p:nvPr>
        </p:nvSpPr>
        <p:spPr>
          <a:xfrm>
            <a:off x="677334" y="1441061"/>
            <a:ext cx="8596668" cy="3880773"/>
          </a:xfrm>
        </p:spPr>
        <p:txBody>
          <a:bodyPr>
            <a:noAutofit/>
          </a:bodyPr>
          <a:lstStyle/>
          <a:p>
            <a:r>
              <a:rPr lang="en-US" sz="2800" b="1" dirty="0">
                <a:effectLst>
                  <a:outerShdw blurRad="38100" dist="38100" dir="2700000" algn="tl">
                    <a:srgbClr val="000000">
                      <a:alpha val="43137"/>
                    </a:srgbClr>
                  </a:outerShdw>
                </a:effectLst>
              </a:rPr>
              <a:t>Proverbs </a:t>
            </a:r>
            <a:r>
              <a:rPr lang="en-US" sz="2800" b="1" dirty="0" smtClean="0">
                <a:effectLst>
                  <a:outerShdw blurRad="38100" dist="38100" dir="2700000" algn="tl">
                    <a:srgbClr val="000000">
                      <a:alpha val="43137"/>
                    </a:srgbClr>
                  </a:outerShdw>
                </a:effectLst>
              </a:rPr>
              <a:t>25:6- 7 </a:t>
            </a:r>
            <a:r>
              <a:rPr lang="en-US" sz="2800" b="1" dirty="0">
                <a:effectLst>
                  <a:outerShdw blurRad="38100" dist="38100" dir="2700000" algn="tl">
                    <a:srgbClr val="000000">
                      <a:alpha val="43137"/>
                    </a:srgbClr>
                  </a:outerShdw>
                </a:effectLst>
              </a:rPr>
              <a:t>(ESV) </a:t>
            </a:r>
          </a:p>
          <a:p>
            <a:r>
              <a:rPr lang="en-US" sz="2800" b="1" dirty="0">
                <a:effectLst>
                  <a:outerShdw blurRad="38100" dist="38100" dir="2700000" algn="tl">
                    <a:srgbClr val="000000">
                      <a:alpha val="43137"/>
                    </a:srgbClr>
                  </a:outerShdw>
                </a:effectLst>
              </a:rPr>
              <a:t>6  Do not put yourself forward in the king’s presence </a:t>
            </a:r>
            <a:r>
              <a:rPr lang="en-US" sz="2800" b="1" dirty="0" smtClean="0">
                <a:effectLst>
                  <a:outerShdw blurRad="38100" dist="38100" dir="2700000" algn="tl">
                    <a:srgbClr val="000000">
                      <a:alpha val="43137"/>
                    </a:srgbClr>
                  </a:outerShdw>
                </a:effectLst>
              </a:rPr>
              <a:t>or </a:t>
            </a:r>
            <a:r>
              <a:rPr lang="en-US" sz="2800" b="1" dirty="0">
                <a:effectLst>
                  <a:outerShdw blurRad="38100" dist="38100" dir="2700000" algn="tl">
                    <a:srgbClr val="000000">
                      <a:alpha val="43137"/>
                    </a:srgbClr>
                  </a:outerShdw>
                </a:effectLst>
              </a:rPr>
              <a:t>stand in the place of the great, 7  for it is better to be told, “Come up here,” </a:t>
            </a:r>
            <a:r>
              <a:rPr lang="en-US" sz="2800" b="1" dirty="0" smtClean="0">
                <a:effectLst>
                  <a:outerShdw blurRad="38100" dist="38100" dir="2700000" algn="tl">
                    <a:srgbClr val="000000">
                      <a:alpha val="43137"/>
                    </a:srgbClr>
                  </a:outerShdw>
                </a:effectLst>
              </a:rPr>
              <a:t>than </a:t>
            </a:r>
            <a:r>
              <a:rPr lang="en-US" sz="2800" b="1" dirty="0">
                <a:effectLst>
                  <a:outerShdw blurRad="38100" dist="38100" dir="2700000" algn="tl">
                    <a:srgbClr val="000000">
                      <a:alpha val="43137"/>
                    </a:srgbClr>
                  </a:outerShdw>
                </a:effectLst>
              </a:rPr>
              <a:t>to be put lower in the presence of a noble. </a:t>
            </a:r>
          </a:p>
          <a:p>
            <a:r>
              <a:rPr lang="en-US" sz="2800" b="1" dirty="0">
                <a:solidFill>
                  <a:schemeClr val="accent2"/>
                </a:solidFill>
                <a:effectLst>
                  <a:outerShdw blurRad="38100" dist="38100" dir="2700000" algn="tl">
                    <a:srgbClr val="000000">
                      <a:alpha val="43137"/>
                    </a:srgbClr>
                  </a:outerShdw>
                </a:effectLst>
              </a:rPr>
              <a:t>If you find yourself wanting to sit at the head table, wanting others to recognize your contribution or become offended when others are honored or chosen, </a:t>
            </a:r>
            <a:r>
              <a:rPr lang="en-US" sz="2800" b="1" u="sng" dirty="0">
                <a:solidFill>
                  <a:schemeClr val="accent2"/>
                </a:solidFill>
                <a:effectLst>
                  <a:outerShdw blurRad="38100" dist="38100" dir="2700000" algn="tl">
                    <a:srgbClr val="000000">
                      <a:alpha val="43137"/>
                    </a:srgbClr>
                  </a:outerShdw>
                </a:effectLst>
              </a:rPr>
              <a:t>then pride is present. Purpose to support others being recognized, rather than you</a:t>
            </a:r>
            <a:r>
              <a:rPr lang="en-US" sz="2800" b="1" dirty="0">
                <a:solidFill>
                  <a:schemeClr val="accent2"/>
                </a:solidFill>
                <a:effectLst>
                  <a:outerShdw blurRad="38100" dist="38100" dir="2700000" algn="tl">
                    <a:srgbClr val="000000">
                      <a:alpha val="43137"/>
                    </a:srgbClr>
                  </a:outerShdw>
                </a:effectLst>
              </a:rPr>
              <a:t>. Accept and look for the lowly place; it is the place of humility.</a:t>
            </a:r>
          </a:p>
        </p:txBody>
      </p:sp>
    </p:spTree>
    <p:extLst>
      <p:ext uri="{BB962C8B-B14F-4D97-AF65-F5344CB8AC3E}">
        <p14:creationId xmlns:p14="http://schemas.microsoft.com/office/powerpoint/2010/main" val="41883021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1930400"/>
          </a:xfrm>
        </p:spPr>
        <p:txBody>
          <a:bodyPr>
            <a:normAutofit/>
          </a:bodyPr>
          <a:lstStyle/>
          <a:p>
            <a:r>
              <a:rPr lang="en-US" sz="4000" b="1" dirty="0" smtClean="0">
                <a:effectLst>
                  <a:outerShdw blurRad="38100" dist="38100" dir="2700000" algn="tl">
                    <a:srgbClr val="000000">
                      <a:alpha val="43137"/>
                    </a:srgbClr>
                  </a:outerShdw>
                </a:effectLst>
              </a:rPr>
              <a:t>7-</a:t>
            </a:r>
            <a:r>
              <a:rPr lang="en-US" sz="4000" b="1" dirty="0">
                <a:effectLst>
                  <a:outerShdw blurRad="38100" dist="38100" dir="2700000" algn="tl">
                    <a:srgbClr val="000000">
                      <a:alpha val="43137"/>
                    </a:srgbClr>
                  </a:outerShdw>
                </a:effectLst>
              </a:rPr>
              <a:t>Purposely associate with people of lower state than </a:t>
            </a:r>
            <a:r>
              <a:rPr lang="en-US" sz="4000" b="1" dirty="0" smtClean="0">
                <a:effectLst>
                  <a:outerShdw blurRad="38100" dist="38100" dir="2700000" algn="tl">
                    <a:srgbClr val="000000">
                      <a:alpha val="43137"/>
                    </a:srgbClr>
                  </a:outerShdw>
                </a:effectLst>
              </a:rPr>
              <a:t>you.</a:t>
            </a:r>
            <a:endParaRPr lang="en-US" sz="4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77334" y="1364105"/>
            <a:ext cx="8596668" cy="5493895"/>
          </a:xfrm>
        </p:spPr>
        <p:txBody>
          <a:bodyPr>
            <a:normAutofit lnSpcReduction="10000"/>
          </a:bodyPr>
          <a:lstStyle/>
          <a:p>
            <a:r>
              <a:rPr lang="en-US" sz="2400" b="1" dirty="0"/>
              <a:t>Luke 7:36-39 English Standard Version (ESV)</a:t>
            </a:r>
          </a:p>
          <a:p>
            <a:r>
              <a:rPr lang="en-US" sz="2400" b="1" dirty="0"/>
              <a:t>A Sinful Woman Forgiven</a:t>
            </a:r>
          </a:p>
          <a:p>
            <a:r>
              <a:rPr lang="en-US" sz="2400" baseline="30000" dirty="0"/>
              <a:t>36 </a:t>
            </a:r>
            <a:r>
              <a:rPr lang="en-US" sz="2400" dirty="0"/>
              <a:t>One of the Pharisees asked him to eat with him, and he went into the Pharisee's house and reclined at table. </a:t>
            </a:r>
            <a:r>
              <a:rPr lang="en-US" sz="2400" baseline="30000" dirty="0"/>
              <a:t>37 </a:t>
            </a:r>
            <a:r>
              <a:rPr lang="en-US" sz="2400" dirty="0"/>
              <a:t>And behold, a woman of the city, who was a sinner, when she learned that he was reclining at table in the Pharisee's house, brought an alabaster flask of ointment, </a:t>
            </a:r>
            <a:r>
              <a:rPr lang="en-US" sz="2400" baseline="30000" dirty="0"/>
              <a:t>38 </a:t>
            </a:r>
            <a:r>
              <a:rPr lang="en-US" sz="2400" dirty="0"/>
              <a:t>and standing behind him at his feet, weeping, she began to wet his feet with her tears and wiped them with the hair of her head and kissed his feet and anointed them with the ointment. </a:t>
            </a:r>
            <a:r>
              <a:rPr lang="en-US" sz="2400" b="1" u="sng" baseline="30000" dirty="0"/>
              <a:t>39 </a:t>
            </a:r>
            <a:r>
              <a:rPr lang="en-US" sz="2400" b="1" u="sng" dirty="0"/>
              <a:t>Now when the Pharisee who had invited him saw this, he said to himself, “If this man were a prophet, he would have known who and what sort of woman this is who is touching him, for she is a sinner.” </a:t>
            </a:r>
          </a:p>
          <a:p>
            <a:endParaRPr lang="en-US" dirty="0"/>
          </a:p>
        </p:txBody>
      </p:sp>
    </p:spTree>
    <p:extLst>
      <p:ext uri="{BB962C8B-B14F-4D97-AF65-F5344CB8AC3E}">
        <p14:creationId xmlns:p14="http://schemas.microsoft.com/office/powerpoint/2010/main" val="9333145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7-Purposely associate with people of lower state than you.</a:t>
            </a:r>
            <a:endParaRPr lang="en-US" dirty="0"/>
          </a:p>
        </p:txBody>
      </p:sp>
      <p:sp>
        <p:nvSpPr>
          <p:cNvPr id="3" name="Content Placeholder 2"/>
          <p:cNvSpPr>
            <a:spLocks noGrp="1"/>
          </p:cNvSpPr>
          <p:nvPr>
            <p:ph idx="1"/>
          </p:nvPr>
        </p:nvSpPr>
        <p:spPr/>
        <p:txBody>
          <a:bodyPr>
            <a:noAutofit/>
          </a:bodyPr>
          <a:lstStyle/>
          <a:p>
            <a:r>
              <a:rPr lang="en-US" sz="3600" dirty="0"/>
              <a:t>Jesus was derided by the Pharisees for socializing with the poor and those of lowly state. </a:t>
            </a:r>
            <a:endParaRPr lang="en-US" sz="3600" dirty="0" smtClean="0"/>
          </a:p>
          <a:p>
            <a:r>
              <a:rPr lang="en-US" sz="3600" dirty="0" smtClean="0"/>
              <a:t>Our </a:t>
            </a:r>
            <a:r>
              <a:rPr lang="en-US" sz="3600" dirty="0"/>
              <a:t>culture is very status conscious and people naturally want to socialize upward. </a:t>
            </a:r>
            <a:endParaRPr lang="en-US" sz="3600" dirty="0" smtClean="0"/>
          </a:p>
          <a:p>
            <a:r>
              <a:rPr lang="en-US" sz="3600" dirty="0" smtClean="0"/>
              <a:t>Resist </a:t>
            </a:r>
            <a:r>
              <a:rPr lang="en-US" sz="3600" dirty="0"/>
              <a:t>the temptation of being partial to those with status or wealth.</a:t>
            </a:r>
          </a:p>
        </p:txBody>
      </p:sp>
    </p:spTree>
    <p:extLst>
      <p:ext uri="{BB962C8B-B14F-4D97-AF65-F5344CB8AC3E}">
        <p14:creationId xmlns:p14="http://schemas.microsoft.com/office/powerpoint/2010/main" val="22249116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8-</a:t>
            </a:r>
            <a:r>
              <a:rPr lang="en-US" b="1" dirty="0">
                <a:effectLst>
                  <a:outerShdw blurRad="38100" dist="38100" dir="2700000" algn="tl">
                    <a:srgbClr val="000000">
                      <a:alpha val="43137"/>
                    </a:srgbClr>
                  </a:outerShdw>
                </a:effectLst>
              </a:rPr>
              <a:t>Choose to serve others.</a:t>
            </a:r>
          </a:p>
        </p:txBody>
      </p:sp>
      <p:sp>
        <p:nvSpPr>
          <p:cNvPr id="3" name="Content Placeholder 2"/>
          <p:cNvSpPr>
            <a:spLocks noGrp="1"/>
          </p:cNvSpPr>
          <p:nvPr>
            <p:ph idx="1"/>
          </p:nvPr>
        </p:nvSpPr>
        <p:spPr/>
        <p:txBody>
          <a:bodyPr/>
          <a:lstStyle/>
          <a:p>
            <a:r>
              <a:rPr lang="en-US" sz="3200" b="1" dirty="0">
                <a:effectLst>
                  <a:outerShdw blurRad="38100" dist="38100" dir="2700000" algn="tl">
                    <a:srgbClr val="000000">
                      <a:alpha val="43137"/>
                    </a:srgbClr>
                  </a:outerShdw>
                </a:effectLst>
              </a:rPr>
              <a:t>Philippians 1:1 (ESV) </a:t>
            </a:r>
          </a:p>
          <a:p>
            <a:r>
              <a:rPr lang="en-US" sz="3200" b="1" dirty="0">
                <a:effectLst>
                  <a:outerShdw blurRad="38100" dist="38100" dir="2700000" algn="tl">
                    <a:srgbClr val="000000">
                      <a:alpha val="43137"/>
                    </a:srgbClr>
                  </a:outerShdw>
                </a:effectLst>
              </a:rPr>
              <a:t>1 Paul and Timothy, servants of Christ Jesus, </a:t>
            </a:r>
          </a:p>
          <a:p>
            <a:r>
              <a:rPr lang="en-US" sz="3200" b="1" dirty="0">
                <a:effectLst>
                  <a:outerShdw blurRad="38100" dist="38100" dir="2700000" algn="tl">
                    <a:srgbClr val="000000">
                      <a:alpha val="43137"/>
                    </a:srgbClr>
                  </a:outerShdw>
                </a:effectLst>
              </a:rPr>
              <a:t>To all the saints in Christ Jesus who are at Philippi, </a:t>
            </a:r>
            <a:r>
              <a:rPr lang="en-US" sz="3200" b="1" u="sng" dirty="0">
                <a:effectLst>
                  <a:outerShdw blurRad="38100" dist="38100" dir="2700000" algn="tl">
                    <a:srgbClr val="000000">
                      <a:alpha val="43137"/>
                    </a:srgbClr>
                  </a:outerShdw>
                </a:effectLst>
              </a:rPr>
              <a:t>with the overseers and deacons</a:t>
            </a:r>
            <a:r>
              <a:rPr lang="en-US" sz="3200" b="1" dirty="0">
                <a:effectLst>
                  <a:outerShdw blurRad="38100" dist="38100" dir="2700000" algn="tl">
                    <a:srgbClr val="000000">
                      <a:alpha val="43137"/>
                    </a:srgbClr>
                  </a:outerShdw>
                </a:effectLst>
              </a:rPr>
              <a:t>: </a:t>
            </a:r>
          </a:p>
          <a:p>
            <a:endParaRPr lang="en-US" dirty="0"/>
          </a:p>
        </p:txBody>
      </p:sp>
    </p:spTree>
    <p:extLst>
      <p:ext uri="{BB962C8B-B14F-4D97-AF65-F5344CB8AC3E}">
        <p14:creationId xmlns:p14="http://schemas.microsoft.com/office/powerpoint/2010/main" val="27019492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8-</a:t>
            </a:r>
            <a:r>
              <a:rPr lang="en-US" b="1" dirty="0">
                <a:effectLst>
                  <a:outerShdw blurRad="38100" dist="38100" dir="2700000" algn="tl">
                    <a:srgbClr val="000000">
                      <a:alpha val="43137"/>
                    </a:srgbClr>
                  </a:outerShdw>
                </a:effectLst>
              </a:rPr>
              <a:t>Choose to serve others.</a:t>
            </a:r>
          </a:p>
        </p:txBody>
      </p:sp>
      <p:sp>
        <p:nvSpPr>
          <p:cNvPr id="3" name="Content Placeholder 2"/>
          <p:cNvSpPr>
            <a:spLocks noGrp="1"/>
          </p:cNvSpPr>
          <p:nvPr>
            <p:ph idx="1"/>
          </p:nvPr>
        </p:nvSpPr>
        <p:spPr/>
        <p:txBody>
          <a:bodyPr/>
          <a:lstStyle/>
          <a:p>
            <a:r>
              <a:rPr lang="en-US" sz="3600" b="1" dirty="0">
                <a:effectLst>
                  <a:outerShdw blurRad="38100" dist="38100" dir="2700000" algn="tl">
                    <a:srgbClr val="000000">
                      <a:alpha val="43137"/>
                    </a:srgbClr>
                  </a:outerShdw>
                </a:effectLst>
              </a:rPr>
              <a:t>2 Corinthians 4:5 (ESV) </a:t>
            </a:r>
          </a:p>
          <a:p>
            <a:r>
              <a:rPr lang="en-US" sz="3600" b="1" dirty="0">
                <a:effectLst>
                  <a:outerShdw blurRad="38100" dist="38100" dir="2700000" algn="tl">
                    <a:srgbClr val="000000">
                      <a:alpha val="43137"/>
                    </a:srgbClr>
                  </a:outerShdw>
                </a:effectLst>
              </a:rPr>
              <a:t>5 For what we proclaim is not ourselves, but Jesus Christ as Lord, with ourselves </a:t>
            </a:r>
            <a:r>
              <a:rPr lang="en-US" sz="3600" b="1" u="sng" dirty="0">
                <a:effectLst>
                  <a:outerShdw blurRad="38100" dist="38100" dir="2700000" algn="tl">
                    <a:srgbClr val="000000">
                      <a:alpha val="43137"/>
                    </a:srgbClr>
                  </a:outerShdw>
                </a:effectLst>
              </a:rPr>
              <a:t>as your servants for Jesus’ sake</a:t>
            </a:r>
            <a:r>
              <a:rPr lang="en-US" sz="3600" b="1" dirty="0">
                <a:effectLst>
                  <a:outerShdw blurRad="38100" dist="38100" dir="2700000" algn="tl">
                    <a:srgbClr val="000000">
                      <a:alpha val="43137"/>
                    </a:srgbClr>
                  </a:outerShdw>
                </a:effectLst>
              </a:rPr>
              <a:t>. </a:t>
            </a:r>
          </a:p>
          <a:p>
            <a:endParaRPr lang="en-US" dirty="0"/>
          </a:p>
        </p:txBody>
      </p:sp>
    </p:spTree>
    <p:extLst>
      <p:ext uri="{BB962C8B-B14F-4D97-AF65-F5344CB8AC3E}">
        <p14:creationId xmlns:p14="http://schemas.microsoft.com/office/powerpoint/2010/main" val="37405269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8-</a:t>
            </a:r>
            <a:r>
              <a:rPr lang="en-US" b="1" dirty="0">
                <a:effectLst>
                  <a:outerShdw blurRad="38100" dist="38100" dir="2700000" algn="tl">
                    <a:srgbClr val="000000">
                      <a:alpha val="43137"/>
                    </a:srgbClr>
                  </a:outerShdw>
                </a:effectLst>
              </a:rPr>
              <a:t>Choose to serve others.</a:t>
            </a:r>
          </a:p>
        </p:txBody>
      </p:sp>
      <p:sp>
        <p:nvSpPr>
          <p:cNvPr id="3" name="Content Placeholder 2"/>
          <p:cNvSpPr>
            <a:spLocks noGrp="1"/>
          </p:cNvSpPr>
          <p:nvPr>
            <p:ph idx="1"/>
          </p:nvPr>
        </p:nvSpPr>
        <p:spPr/>
        <p:txBody>
          <a:bodyPr/>
          <a:lstStyle/>
          <a:p>
            <a:r>
              <a:rPr lang="en-US" sz="3600" b="1" dirty="0">
                <a:effectLst>
                  <a:outerShdw blurRad="38100" dist="38100" dir="2700000" algn="tl">
                    <a:srgbClr val="000000">
                      <a:alpha val="43137"/>
                    </a:srgbClr>
                  </a:outerShdw>
                </a:effectLst>
              </a:rPr>
              <a:t>Matthew 23:11 English Standard Version (ESV)</a:t>
            </a:r>
          </a:p>
          <a:p>
            <a:r>
              <a:rPr lang="en-US" sz="3600" b="1" baseline="30000" dirty="0">
                <a:effectLst>
                  <a:outerShdw blurRad="38100" dist="38100" dir="2700000" algn="tl">
                    <a:srgbClr val="000000">
                      <a:alpha val="43137"/>
                    </a:srgbClr>
                  </a:outerShdw>
                </a:effectLst>
              </a:rPr>
              <a:t>11 </a:t>
            </a:r>
            <a:r>
              <a:rPr lang="en-US" sz="3600" b="1" dirty="0">
                <a:effectLst>
                  <a:outerShdw blurRad="38100" dist="38100" dir="2700000" algn="tl">
                    <a:srgbClr val="000000">
                      <a:alpha val="43137"/>
                    </a:srgbClr>
                  </a:outerShdw>
                </a:effectLst>
              </a:rPr>
              <a:t>The greatest among you shall be your servant. </a:t>
            </a:r>
          </a:p>
          <a:p>
            <a:endParaRPr lang="en-US" dirty="0"/>
          </a:p>
        </p:txBody>
      </p:sp>
    </p:spTree>
    <p:extLst>
      <p:ext uri="{BB962C8B-B14F-4D97-AF65-F5344CB8AC3E}">
        <p14:creationId xmlns:p14="http://schemas.microsoft.com/office/powerpoint/2010/main" val="11414274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8-</a:t>
            </a:r>
            <a:r>
              <a:rPr lang="en-US" b="1" dirty="0">
                <a:effectLst>
                  <a:outerShdw blurRad="38100" dist="38100" dir="2700000" algn="tl">
                    <a:srgbClr val="000000">
                      <a:alpha val="43137"/>
                    </a:srgbClr>
                  </a:outerShdw>
                </a:effectLst>
              </a:rPr>
              <a:t>Choose to serve others.</a:t>
            </a:r>
          </a:p>
        </p:txBody>
      </p:sp>
      <p:sp>
        <p:nvSpPr>
          <p:cNvPr id="3" name="Content Placeholder 2"/>
          <p:cNvSpPr>
            <a:spLocks noGrp="1"/>
          </p:cNvSpPr>
          <p:nvPr>
            <p:ph idx="1"/>
          </p:nvPr>
        </p:nvSpPr>
        <p:spPr/>
        <p:txBody>
          <a:bodyPr>
            <a:normAutofit/>
          </a:bodyPr>
          <a:lstStyle/>
          <a:p>
            <a:r>
              <a:rPr lang="en-US" sz="3600" b="1" dirty="0">
                <a:effectLst>
                  <a:outerShdw blurRad="38100" dist="38100" dir="2700000" algn="tl">
                    <a:srgbClr val="000000">
                      <a:alpha val="43137"/>
                    </a:srgbClr>
                  </a:outerShdw>
                </a:effectLst>
              </a:rPr>
              <a:t>When we serve others, we are serving God’s purposes in their lives</a:t>
            </a:r>
            <a:r>
              <a:rPr lang="en-US" sz="3600" b="1" dirty="0" smtClean="0">
                <a:effectLst>
                  <a:outerShdw blurRad="38100" dist="38100" dir="2700000" algn="tl">
                    <a:srgbClr val="000000">
                      <a:alpha val="43137"/>
                    </a:srgbClr>
                  </a:outerShdw>
                </a:effectLst>
              </a:rPr>
              <a:t>.</a:t>
            </a:r>
          </a:p>
          <a:p>
            <a:r>
              <a:rPr lang="en-US" sz="3600" b="1" dirty="0" smtClean="0">
                <a:effectLst>
                  <a:outerShdw blurRad="38100" dist="38100" dir="2700000" algn="tl">
                    <a:srgbClr val="000000">
                      <a:alpha val="43137"/>
                    </a:srgbClr>
                  </a:outerShdw>
                </a:effectLst>
              </a:rPr>
              <a:t> </a:t>
            </a:r>
            <a:r>
              <a:rPr lang="en-US" sz="3600" b="1" dirty="0">
                <a:effectLst>
                  <a:outerShdw blurRad="38100" dist="38100" dir="2700000" algn="tl">
                    <a:srgbClr val="000000">
                      <a:alpha val="43137"/>
                    </a:srgbClr>
                  </a:outerShdw>
                </a:effectLst>
              </a:rPr>
              <a:t>Doing so reduces our focus on ourselves and builds the Kingdom of God instead of the Kingdom of self.</a:t>
            </a:r>
          </a:p>
        </p:txBody>
      </p:sp>
    </p:spTree>
    <p:extLst>
      <p:ext uri="{BB962C8B-B14F-4D97-AF65-F5344CB8AC3E}">
        <p14:creationId xmlns:p14="http://schemas.microsoft.com/office/powerpoint/2010/main" val="2015180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hlinkClick r:id="rId2"/>
              </a:rPr>
              <a:t>Isaiah 66:2</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buNone/>
            </a:pPr>
            <a:r>
              <a:rPr lang="en-US" sz="2800" dirty="0"/>
              <a:t>2  All these things my hand has made, </a:t>
            </a:r>
          </a:p>
          <a:p>
            <a:pPr marL="0" indent="0">
              <a:buNone/>
            </a:pPr>
            <a:r>
              <a:rPr lang="en-US" sz="2800" dirty="0"/>
              <a:t>and so all these things came to be, </a:t>
            </a:r>
          </a:p>
          <a:p>
            <a:pPr marL="0" indent="0">
              <a:buNone/>
            </a:pPr>
            <a:r>
              <a:rPr lang="en-US" sz="2800" dirty="0"/>
              <a:t>declares the </a:t>
            </a:r>
            <a:r>
              <a:rPr lang="en-US" sz="2800" cap="small" dirty="0"/>
              <a:t>Lord</a:t>
            </a:r>
            <a:r>
              <a:rPr lang="en-US" sz="2800" dirty="0"/>
              <a:t>. </a:t>
            </a:r>
          </a:p>
          <a:p>
            <a:pPr marL="0" indent="0">
              <a:buNone/>
            </a:pPr>
            <a:r>
              <a:rPr lang="en-US" sz="2800" dirty="0"/>
              <a:t>But this is the one to whom I will look: </a:t>
            </a:r>
          </a:p>
          <a:p>
            <a:pPr marL="0" indent="0">
              <a:buNone/>
            </a:pPr>
            <a:r>
              <a:rPr lang="en-US" sz="2800" b="1" u="sng" dirty="0">
                <a:effectLst>
                  <a:outerShdw blurRad="38100" dist="38100" dir="2700000" algn="tl">
                    <a:srgbClr val="000000">
                      <a:alpha val="43137"/>
                    </a:srgbClr>
                  </a:outerShdw>
                </a:effectLst>
              </a:rPr>
              <a:t>he who is humble and contrite in spirit</a:t>
            </a:r>
            <a:r>
              <a:rPr lang="en-US" sz="2800" b="1" dirty="0">
                <a:effectLst>
                  <a:outerShdw blurRad="38100" dist="38100" dir="2700000" algn="tl">
                    <a:srgbClr val="000000">
                      <a:alpha val="43137"/>
                    </a:srgbClr>
                  </a:outerShdw>
                </a:effectLst>
              </a:rPr>
              <a:t> </a:t>
            </a:r>
          </a:p>
          <a:p>
            <a:pPr marL="0" indent="0">
              <a:buNone/>
            </a:pPr>
            <a:r>
              <a:rPr lang="en-US" sz="2800" dirty="0"/>
              <a:t>and </a:t>
            </a:r>
            <a:r>
              <a:rPr lang="en-US" sz="2800" b="1" u="sng" dirty="0">
                <a:effectLst>
                  <a:outerShdw blurRad="38100" dist="38100" dir="2700000" algn="tl">
                    <a:srgbClr val="000000">
                      <a:alpha val="43137"/>
                    </a:srgbClr>
                  </a:outerShdw>
                </a:effectLst>
              </a:rPr>
              <a:t>trembles at my word</a:t>
            </a:r>
            <a:r>
              <a:rPr lang="en-US" sz="2800" dirty="0"/>
              <a:t>. </a:t>
            </a:r>
          </a:p>
        </p:txBody>
      </p:sp>
    </p:spTree>
    <p:extLst>
      <p:ext uri="{BB962C8B-B14F-4D97-AF65-F5344CB8AC3E}">
        <p14:creationId xmlns:p14="http://schemas.microsoft.com/office/powerpoint/2010/main" val="17750338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effectLst>
                  <a:outerShdw blurRad="38100" dist="38100" dir="2700000" algn="tl">
                    <a:srgbClr val="000000">
                      <a:alpha val="43137"/>
                    </a:srgbClr>
                  </a:outerShdw>
                </a:effectLst>
              </a:rPr>
              <a:t>9-Be </a:t>
            </a:r>
            <a:r>
              <a:rPr lang="en-US" sz="4000" b="1" dirty="0">
                <a:effectLst>
                  <a:outerShdw blurRad="38100" dist="38100" dir="2700000" algn="tl">
                    <a:srgbClr val="000000">
                      <a:alpha val="43137"/>
                    </a:srgbClr>
                  </a:outerShdw>
                </a:effectLst>
              </a:rPr>
              <a:t>quick to forgive.</a:t>
            </a:r>
            <a:endParaRPr lang="en-US" sz="40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77334" y="1558977"/>
            <a:ext cx="8596668" cy="4976734"/>
          </a:xfrm>
        </p:spPr>
        <p:txBody>
          <a:bodyPr>
            <a:normAutofit fontScale="92500" lnSpcReduction="10000"/>
          </a:bodyPr>
          <a:lstStyle/>
          <a:p>
            <a:r>
              <a:rPr lang="en-US" sz="2600" b="1" dirty="0"/>
              <a:t>Matthew 18:21-35 English Standard Version (ESV)</a:t>
            </a:r>
          </a:p>
          <a:p>
            <a:r>
              <a:rPr lang="en-US" sz="2600" b="1" dirty="0"/>
              <a:t>The Parable of the Unforgiving Servant</a:t>
            </a:r>
          </a:p>
          <a:p>
            <a:r>
              <a:rPr lang="en-US" sz="2600" baseline="30000" dirty="0"/>
              <a:t>21 </a:t>
            </a:r>
            <a:r>
              <a:rPr lang="en-US" sz="2600" dirty="0"/>
              <a:t>Then Peter came up and said to him, “Lord, how often will my brother sin against me, and I forgive him? As many as seven times?” </a:t>
            </a:r>
            <a:r>
              <a:rPr lang="en-US" sz="2600" baseline="30000" dirty="0"/>
              <a:t>22 </a:t>
            </a:r>
            <a:r>
              <a:rPr lang="en-US" sz="2600" dirty="0"/>
              <a:t>Jesus said to him, “I do not say to you seven times, but seventy-seven times.</a:t>
            </a:r>
          </a:p>
          <a:p>
            <a:r>
              <a:rPr lang="en-US" sz="2600" baseline="30000" dirty="0"/>
              <a:t>23 </a:t>
            </a:r>
            <a:r>
              <a:rPr lang="en-US" sz="2600" dirty="0"/>
              <a:t>“Therefore the kingdom of heaven may be compared to a king who wished to settle accounts with his servants.</a:t>
            </a:r>
            <a:r>
              <a:rPr lang="en-US" sz="2600" baseline="30000" dirty="0"/>
              <a:t>[</a:t>
            </a:r>
            <a:r>
              <a:rPr lang="en-US" sz="2600" baseline="30000" dirty="0">
                <a:hlinkClick r:id="rId2" tooltip="See footnote a"/>
              </a:rPr>
              <a:t>a</a:t>
            </a:r>
            <a:r>
              <a:rPr lang="en-US" sz="2600" baseline="30000" dirty="0"/>
              <a:t>]</a:t>
            </a:r>
            <a:r>
              <a:rPr lang="en-US" sz="2600" dirty="0"/>
              <a:t> </a:t>
            </a:r>
            <a:r>
              <a:rPr lang="en-US" sz="2600" baseline="30000" dirty="0"/>
              <a:t>24 </a:t>
            </a:r>
            <a:r>
              <a:rPr lang="en-US" sz="2600" dirty="0"/>
              <a:t>When he began to settle, one was brought to him who owed him ten thousand talents.</a:t>
            </a:r>
            <a:r>
              <a:rPr lang="en-US" sz="2600" baseline="30000" dirty="0"/>
              <a:t>[</a:t>
            </a:r>
            <a:r>
              <a:rPr lang="en-US" sz="2600" baseline="30000" dirty="0">
                <a:hlinkClick r:id="rId3" tooltip="See footnote b"/>
              </a:rPr>
              <a:t>b</a:t>
            </a:r>
            <a:r>
              <a:rPr lang="en-US" sz="2600" baseline="30000" dirty="0"/>
              <a:t>]</a:t>
            </a:r>
            <a:r>
              <a:rPr lang="en-US" sz="2600" dirty="0"/>
              <a:t> </a:t>
            </a:r>
            <a:r>
              <a:rPr lang="en-US" sz="2600" baseline="30000" dirty="0"/>
              <a:t>25 </a:t>
            </a:r>
            <a:r>
              <a:rPr lang="en-US" sz="2600" dirty="0"/>
              <a:t>And since he could not pay, his master ordered him to be sold, with his wife and children and all that he had, and payment to be made.</a:t>
            </a:r>
          </a:p>
          <a:p>
            <a:endParaRPr lang="en-US" dirty="0"/>
          </a:p>
        </p:txBody>
      </p:sp>
    </p:spTree>
    <p:extLst>
      <p:ext uri="{BB962C8B-B14F-4D97-AF65-F5344CB8AC3E}">
        <p14:creationId xmlns:p14="http://schemas.microsoft.com/office/powerpoint/2010/main" val="10776378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9-Be quick to forgive.</a:t>
            </a:r>
            <a:endParaRPr lang="en-US" dirty="0"/>
          </a:p>
        </p:txBody>
      </p:sp>
      <p:sp>
        <p:nvSpPr>
          <p:cNvPr id="3" name="Content Placeholder 2"/>
          <p:cNvSpPr>
            <a:spLocks noGrp="1"/>
          </p:cNvSpPr>
          <p:nvPr>
            <p:ph idx="1"/>
          </p:nvPr>
        </p:nvSpPr>
        <p:spPr>
          <a:xfrm>
            <a:off x="677334" y="1349115"/>
            <a:ext cx="8596668" cy="5508885"/>
          </a:xfrm>
        </p:spPr>
        <p:txBody>
          <a:bodyPr>
            <a:noAutofit/>
          </a:bodyPr>
          <a:lstStyle/>
          <a:p>
            <a:r>
              <a:rPr lang="en-US" sz="2400" baseline="30000" dirty="0"/>
              <a:t>26 </a:t>
            </a:r>
            <a:r>
              <a:rPr lang="en-US" sz="2400" dirty="0"/>
              <a:t>So the servant</a:t>
            </a:r>
            <a:r>
              <a:rPr lang="en-US" sz="2400" baseline="30000" dirty="0"/>
              <a:t>[</a:t>
            </a:r>
            <a:r>
              <a:rPr lang="en-US" sz="2400" baseline="30000" dirty="0">
                <a:hlinkClick r:id="rId2" tooltip="See footnote c"/>
              </a:rPr>
              <a:t>c</a:t>
            </a:r>
            <a:r>
              <a:rPr lang="en-US" sz="2400" baseline="30000" dirty="0"/>
              <a:t>]</a:t>
            </a:r>
            <a:r>
              <a:rPr lang="en-US" sz="2400" dirty="0"/>
              <a:t> fell on his knees, imploring him, ‘Have patience with me, and I will pay you everything.’ </a:t>
            </a:r>
            <a:r>
              <a:rPr lang="en-US" sz="2400" baseline="30000" dirty="0"/>
              <a:t>27 </a:t>
            </a:r>
            <a:r>
              <a:rPr lang="en-US" sz="2400" dirty="0"/>
              <a:t>And out of pity for him, the master of that servant released him and forgave him the debt. </a:t>
            </a:r>
            <a:r>
              <a:rPr lang="en-US" sz="2400" baseline="30000" dirty="0"/>
              <a:t>28 </a:t>
            </a:r>
            <a:r>
              <a:rPr lang="en-US" sz="2400" dirty="0"/>
              <a:t>But when that same servant went out, he found one of his fellow servants who owed him a hundred denarii,</a:t>
            </a:r>
            <a:r>
              <a:rPr lang="en-US" sz="2400" baseline="30000" dirty="0"/>
              <a:t>[</a:t>
            </a:r>
            <a:r>
              <a:rPr lang="en-US" sz="2400" baseline="30000" dirty="0">
                <a:hlinkClick r:id="rId3" tooltip="See footnote d"/>
              </a:rPr>
              <a:t>d</a:t>
            </a:r>
            <a:r>
              <a:rPr lang="en-US" sz="2400" baseline="30000" dirty="0"/>
              <a:t>]</a:t>
            </a:r>
            <a:r>
              <a:rPr lang="en-US" sz="2400" dirty="0"/>
              <a:t> and seizing him, he began to choke him, saying, ‘Pay what you owe.’ </a:t>
            </a:r>
            <a:r>
              <a:rPr lang="en-US" sz="2400" baseline="30000" dirty="0"/>
              <a:t>29 </a:t>
            </a:r>
            <a:r>
              <a:rPr lang="en-US" sz="2400" dirty="0"/>
              <a:t>So his fellow servant fell down and pleaded with him, ‘Have patience with me, and I will pay you.’ </a:t>
            </a:r>
            <a:r>
              <a:rPr lang="en-US" sz="2400" baseline="30000" dirty="0"/>
              <a:t>30 </a:t>
            </a:r>
            <a:r>
              <a:rPr lang="en-US" sz="2400" dirty="0"/>
              <a:t>He refused and went and put him in prison until he should pay the debt. </a:t>
            </a:r>
            <a:r>
              <a:rPr lang="en-US" sz="2400" baseline="30000" dirty="0"/>
              <a:t>31 </a:t>
            </a:r>
            <a:r>
              <a:rPr lang="en-US" sz="2400" dirty="0"/>
              <a:t>When his fellow servants saw what had taken place, they were greatly distressed, and they went and reported to their master all that had taken place. </a:t>
            </a:r>
          </a:p>
        </p:txBody>
      </p:sp>
    </p:spTree>
    <p:extLst>
      <p:ext uri="{BB962C8B-B14F-4D97-AF65-F5344CB8AC3E}">
        <p14:creationId xmlns:p14="http://schemas.microsoft.com/office/powerpoint/2010/main" val="35784528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9-Be quick to forgive.</a:t>
            </a:r>
            <a:endParaRPr lang="en-US" dirty="0"/>
          </a:p>
        </p:txBody>
      </p:sp>
      <p:sp>
        <p:nvSpPr>
          <p:cNvPr id="3" name="Content Placeholder 2"/>
          <p:cNvSpPr>
            <a:spLocks noGrp="1"/>
          </p:cNvSpPr>
          <p:nvPr>
            <p:ph idx="1"/>
          </p:nvPr>
        </p:nvSpPr>
        <p:spPr/>
        <p:txBody>
          <a:bodyPr/>
          <a:lstStyle/>
          <a:p>
            <a:r>
              <a:rPr lang="en-US" sz="2400" b="1" baseline="30000" dirty="0">
                <a:effectLst>
                  <a:outerShdw blurRad="38100" dist="38100" dir="2700000" algn="tl">
                    <a:srgbClr val="000000">
                      <a:alpha val="43137"/>
                    </a:srgbClr>
                  </a:outerShdw>
                </a:effectLst>
              </a:rPr>
              <a:t>32 </a:t>
            </a:r>
            <a:r>
              <a:rPr lang="en-US" sz="2400" b="1" dirty="0">
                <a:effectLst>
                  <a:outerShdw blurRad="38100" dist="38100" dir="2700000" algn="tl">
                    <a:srgbClr val="000000">
                      <a:alpha val="43137"/>
                    </a:srgbClr>
                  </a:outerShdw>
                </a:effectLst>
              </a:rPr>
              <a:t>Then his master summoned him and said to him, ‘You wicked servant! I forgave you all that debt because you pleaded with me. </a:t>
            </a:r>
            <a:r>
              <a:rPr lang="en-US" sz="2400" b="1" baseline="30000" dirty="0">
                <a:effectLst>
                  <a:outerShdw blurRad="38100" dist="38100" dir="2700000" algn="tl">
                    <a:srgbClr val="000000">
                      <a:alpha val="43137"/>
                    </a:srgbClr>
                  </a:outerShdw>
                </a:effectLst>
              </a:rPr>
              <a:t>33 </a:t>
            </a:r>
            <a:r>
              <a:rPr lang="en-US" sz="2400" b="1" dirty="0">
                <a:effectLst>
                  <a:outerShdw blurRad="38100" dist="38100" dir="2700000" algn="tl">
                    <a:srgbClr val="000000">
                      <a:alpha val="43137"/>
                    </a:srgbClr>
                  </a:outerShdw>
                </a:effectLst>
              </a:rPr>
              <a:t>And should not you have had mercy on your fellow servant, as I had mercy on you?’ </a:t>
            </a:r>
            <a:r>
              <a:rPr lang="en-US" sz="2400" b="1" baseline="30000" dirty="0">
                <a:effectLst>
                  <a:outerShdw blurRad="38100" dist="38100" dir="2700000" algn="tl">
                    <a:srgbClr val="000000">
                      <a:alpha val="43137"/>
                    </a:srgbClr>
                  </a:outerShdw>
                </a:effectLst>
              </a:rPr>
              <a:t>34 </a:t>
            </a:r>
            <a:r>
              <a:rPr lang="en-US" sz="2400" b="1" dirty="0">
                <a:effectLst>
                  <a:outerShdw blurRad="38100" dist="38100" dir="2700000" algn="tl">
                    <a:srgbClr val="000000">
                      <a:alpha val="43137"/>
                    </a:srgbClr>
                  </a:outerShdw>
                </a:effectLst>
              </a:rPr>
              <a:t>And in anger his master delivered him to the jailers,</a:t>
            </a:r>
            <a:r>
              <a:rPr lang="en-US" sz="2400" b="1" baseline="30000" dirty="0">
                <a:effectLst>
                  <a:outerShdw blurRad="38100" dist="38100" dir="2700000" algn="tl">
                    <a:srgbClr val="000000">
                      <a:alpha val="43137"/>
                    </a:srgbClr>
                  </a:outerShdw>
                </a:effectLst>
              </a:rPr>
              <a:t>[</a:t>
            </a:r>
            <a:r>
              <a:rPr lang="en-US" sz="2400" b="1" baseline="30000" dirty="0">
                <a:effectLst>
                  <a:outerShdw blurRad="38100" dist="38100" dir="2700000" algn="tl">
                    <a:srgbClr val="000000">
                      <a:alpha val="43137"/>
                    </a:srgbClr>
                  </a:outerShdw>
                </a:effectLst>
                <a:hlinkClick r:id="rId2" tooltip="See footnote e"/>
              </a:rPr>
              <a:t>e</a:t>
            </a:r>
            <a:r>
              <a:rPr lang="en-US" sz="2400" b="1" baseline="30000" dirty="0">
                <a:effectLst>
                  <a:outerShdw blurRad="38100" dist="38100" dir="2700000" algn="tl">
                    <a:srgbClr val="000000">
                      <a:alpha val="43137"/>
                    </a:srgbClr>
                  </a:outerShdw>
                </a:effectLst>
              </a:rPr>
              <a:t>]</a:t>
            </a:r>
            <a:r>
              <a:rPr lang="en-US" sz="2400" b="1" dirty="0">
                <a:effectLst>
                  <a:outerShdw blurRad="38100" dist="38100" dir="2700000" algn="tl">
                    <a:srgbClr val="000000">
                      <a:alpha val="43137"/>
                    </a:srgbClr>
                  </a:outerShdw>
                </a:effectLst>
              </a:rPr>
              <a:t> until he should pay all his debt. </a:t>
            </a:r>
            <a:r>
              <a:rPr lang="en-US" sz="2400" b="1" baseline="30000" dirty="0">
                <a:effectLst>
                  <a:outerShdw blurRad="38100" dist="38100" dir="2700000" algn="tl">
                    <a:srgbClr val="000000">
                      <a:alpha val="43137"/>
                    </a:srgbClr>
                  </a:outerShdw>
                </a:effectLst>
              </a:rPr>
              <a:t>35 </a:t>
            </a:r>
            <a:r>
              <a:rPr lang="en-US" sz="2400" b="1" dirty="0">
                <a:effectLst>
                  <a:outerShdw blurRad="38100" dist="38100" dir="2700000" algn="tl">
                    <a:srgbClr val="000000">
                      <a:alpha val="43137"/>
                    </a:srgbClr>
                  </a:outerShdw>
                </a:effectLst>
              </a:rPr>
              <a:t>So also my heavenly Father will do to every one of you, if you do not forgive your brother from your heart.”</a:t>
            </a:r>
          </a:p>
          <a:p>
            <a:endParaRPr lang="en-US" dirty="0"/>
          </a:p>
        </p:txBody>
      </p:sp>
    </p:spTree>
    <p:extLst>
      <p:ext uri="{BB962C8B-B14F-4D97-AF65-F5344CB8AC3E}">
        <p14:creationId xmlns:p14="http://schemas.microsoft.com/office/powerpoint/2010/main" val="1443041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9-Be quick to forgive.</a:t>
            </a:r>
            <a:endParaRPr lang="en-US" dirty="0"/>
          </a:p>
        </p:txBody>
      </p:sp>
      <p:sp>
        <p:nvSpPr>
          <p:cNvPr id="3" name="Content Placeholder 2"/>
          <p:cNvSpPr>
            <a:spLocks noGrp="1"/>
          </p:cNvSpPr>
          <p:nvPr>
            <p:ph idx="1"/>
          </p:nvPr>
        </p:nvSpPr>
        <p:spPr/>
        <p:txBody>
          <a:bodyPr>
            <a:normAutofit/>
          </a:bodyPr>
          <a:lstStyle/>
          <a:p>
            <a:r>
              <a:rPr lang="en-US" sz="3600" b="1" dirty="0">
                <a:effectLst>
                  <a:outerShdw blurRad="38100" dist="38100" dir="2700000" algn="tl">
                    <a:srgbClr val="000000">
                      <a:alpha val="43137"/>
                    </a:srgbClr>
                  </a:outerShdw>
                </a:effectLst>
              </a:rPr>
              <a:t>Forgiveness is possibly one of the greatest acts of humility we can do</a:t>
            </a:r>
            <a:r>
              <a:rPr lang="en-US" sz="3600" b="1" dirty="0" smtClean="0">
                <a:effectLst>
                  <a:outerShdw blurRad="38100" dist="38100" dir="2700000" algn="tl">
                    <a:srgbClr val="000000">
                      <a:alpha val="43137"/>
                    </a:srgbClr>
                  </a:outerShdw>
                </a:effectLst>
              </a:rPr>
              <a:t>.</a:t>
            </a:r>
          </a:p>
          <a:p>
            <a:r>
              <a:rPr lang="en-US" sz="3600" b="1" dirty="0" smtClean="0">
                <a:effectLst>
                  <a:outerShdw blurRad="38100" dist="38100" dir="2700000" algn="tl">
                    <a:srgbClr val="000000">
                      <a:alpha val="43137"/>
                    </a:srgbClr>
                  </a:outerShdw>
                </a:effectLst>
              </a:rPr>
              <a:t> </a:t>
            </a:r>
            <a:r>
              <a:rPr lang="en-US" sz="3600" b="1" dirty="0">
                <a:effectLst>
                  <a:outerShdw blurRad="38100" dist="38100" dir="2700000" algn="tl">
                    <a:srgbClr val="000000">
                      <a:alpha val="43137"/>
                    </a:srgbClr>
                  </a:outerShdw>
                </a:effectLst>
              </a:rPr>
              <a:t>To forgive is to acknowledge a wrong that has been done to us and also to further release our forgiveness. </a:t>
            </a:r>
            <a:endParaRPr lang="en-US" sz="3600" b="1" dirty="0" smtClean="0">
              <a:effectLst>
                <a:outerShdw blurRad="38100" dist="38100" dir="2700000" algn="tl">
                  <a:srgbClr val="000000">
                    <a:alpha val="43137"/>
                  </a:srgbClr>
                </a:outerShdw>
              </a:effectLst>
            </a:endParaRPr>
          </a:p>
          <a:p>
            <a:r>
              <a:rPr lang="en-US" sz="3600" b="1" dirty="0" smtClean="0">
                <a:effectLst>
                  <a:outerShdw blurRad="38100" dist="38100" dir="2700000" algn="tl">
                    <a:srgbClr val="000000">
                      <a:alpha val="43137"/>
                    </a:srgbClr>
                  </a:outerShdw>
                </a:effectLst>
              </a:rPr>
              <a:t>Forgiveness </a:t>
            </a:r>
            <a:r>
              <a:rPr lang="en-US" sz="3600" b="1" dirty="0">
                <a:effectLst>
                  <a:outerShdw blurRad="38100" dist="38100" dir="2700000" algn="tl">
                    <a:srgbClr val="000000">
                      <a:alpha val="43137"/>
                    </a:srgbClr>
                  </a:outerShdw>
                </a:effectLst>
              </a:rPr>
              <a:t>is denial of self.</a:t>
            </a:r>
          </a:p>
        </p:txBody>
      </p:sp>
    </p:spTree>
    <p:extLst>
      <p:ext uri="{BB962C8B-B14F-4D97-AF65-F5344CB8AC3E}">
        <p14:creationId xmlns:p14="http://schemas.microsoft.com/office/powerpoint/2010/main" val="32995356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effectLst>
                  <a:outerShdw blurRad="38100" dist="38100" dir="2700000" algn="tl">
                    <a:srgbClr val="000000">
                      <a:alpha val="43137"/>
                    </a:srgbClr>
                  </a:outerShdw>
                </a:effectLst>
              </a:rPr>
              <a:t>10-Cultivate </a:t>
            </a:r>
            <a:r>
              <a:rPr lang="en-US" sz="4000" b="1" dirty="0">
                <a:effectLst>
                  <a:outerShdw blurRad="38100" dist="38100" dir="2700000" algn="tl">
                    <a:srgbClr val="000000">
                      <a:alpha val="43137"/>
                    </a:srgbClr>
                  </a:outerShdw>
                </a:effectLst>
              </a:rPr>
              <a:t>a grateful heart</a:t>
            </a:r>
            <a:endParaRPr lang="en-US" sz="40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sz="3600" b="1" dirty="0">
                <a:effectLst>
                  <a:outerShdw blurRad="38100" dist="38100" dir="2700000" algn="tl">
                    <a:srgbClr val="000000">
                      <a:alpha val="43137"/>
                    </a:srgbClr>
                  </a:outerShdw>
                </a:effectLst>
              </a:rPr>
              <a:t>1 Thessalonians 5:18 (ESV) </a:t>
            </a:r>
          </a:p>
          <a:p>
            <a:r>
              <a:rPr lang="en-US" sz="3600" b="1" dirty="0">
                <a:effectLst>
                  <a:outerShdw blurRad="38100" dist="38100" dir="2700000" algn="tl">
                    <a:srgbClr val="000000">
                      <a:alpha val="43137"/>
                    </a:srgbClr>
                  </a:outerShdw>
                </a:effectLst>
              </a:rPr>
              <a:t>18 </a:t>
            </a:r>
            <a:r>
              <a:rPr lang="en-US" sz="3600" b="1" u="sng" dirty="0">
                <a:effectLst>
                  <a:outerShdw blurRad="38100" dist="38100" dir="2700000" algn="tl">
                    <a:srgbClr val="000000">
                      <a:alpha val="43137"/>
                    </a:srgbClr>
                  </a:outerShdw>
                </a:effectLst>
              </a:rPr>
              <a:t>give thanks in all circumstances</a:t>
            </a:r>
            <a:r>
              <a:rPr lang="en-US" sz="3600" b="1" dirty="0">
                <a:effectLst>
                  <a:outerShdw blurRad="38100" dist="38100" dir="2700000" algn="tl">
                    <a:srgbClr val="000000">
                      <a:alpha val="43137"/>
                    </a:srgbClr>
                  </a:outerShdw>
                </a:effectLst>
              </a:rPr>
              <a:t>; for this is the will of God in Christ Jesus for you. </a:t>
            </a:r>
          </a:p>
          <a:p>
            <a:endParaRPr lang="en-US" dirty="0"/>
          </a:p>
        </p:txBody>
      </p:sp>
    </p:spTree>
    <p:extLst>
      <p:ext uri="{BB962C8B-B14F-4D97-AF65-F5344CB8AC3E}">
        <p14:creationId xmlns:p14="http://schemas.microsoft.com/office/powerpoint/2010/main" val="22554573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effectLst>
                  <a:outerShdw blurRad="38100" dist="38100" dir="2700000" algn="tl">
                    <a:srgbClr val="000000">
                      <a:alpha val="43137"/>
                    </a:srgbClr>
                  </a:outerShdw>
                </a:effectLst>
              </a:rPr>
              <a:t>10-Cultivate </a:t>
            </a:r>
            <a:r>
              <a:rPr lang="en-US" sz="4000" b="1" dirty="0">
                <a:effectLst>
                  <a:outerShdw blurRad="38100" dist="38100" dir="2700000" algn="tl">
                    <a:srgbClr val="000000">
                      <a:alpha val="43137"/>
                    </a:srgbClr>
                  </a:outerShdw>
                </a:effectLst>
              </a:rPr>
              <a:t>a grateful heart</a:t>
            </a:r>
            <a:endParaRPr lang="en-US" sz="40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77334" y="2160589"/>
            <a:ext cx="8596668" cy="4697411"/>
          </a:xfrm>
        </p:spPr>
        <p:txBody>
          <a:bodyPr>
            <a:normAutofit/>
          </a:bodyPr>
          <a:lstStyle/>
          <a:p>
            <a:r>
              <a:rPr lang="en-US" sz="4000" b="1" dirty="0">
                <a:effectLst>
                  <a:outerShdw blurRad="38100" dist="38100" dir="2700000" algn="tl">
                    <a:srgbClr val="000000">
                      <a:alpha val="43137"/>
                    </a:srgbClr>
                  </a:outerShdw>
                </a:effectLst>
              </a:rPr>
              <a:t>The more we develop an </a:t>
            </a:r>
            <a:r>
              <a:rPr lang="en-US" sz="4000" b="1" u="sng" dirty="0">
                <a:effectLst>
                  <a:outerShdw blurRad="38100" dist="38100" dir="2700000" algn="tl">
                    <a:srgbClr val="000000">
                      <a:alpha val="43137"/>
                    </a:srgbClr>
                  </a:outerShdw>
                </a:effectLst>
              </a:rPr>
              <a:t>attitude of gratitude</a:t>
            </a:r>
            <a:r>
              <a:rPr lang="en-US" sz="4000" b="1" dirty="0">
                <a:effectLst>
                  <a:outerShdw blurRad="38100" dist="38100" dir="2700000" algn="tl">
                    <a:srgbClr val="000000">
                      <a:alpha val="43137"/>
                    </a:srgbClr>
                  </a:outerShdw>
                </a:effectLst>
              </a:rPr>
              <a:t> for the gift of salvation and life He has given us, the truer our perspective of self. </a:t>
            </a:r>
            <a:endParaRPr lang="en-US" sz="4000" b="1" dirty="0" smtClean="0">
              <a:effectLst>
                <a:outerShdw blurRad="38100" dist="38100" dir="2700000" algn="tl">
                  <a:srgbClr val="000000">
                    <a:alpha val="43137"/>
                  </a:srgbClr>
                </a:outerShdw>
              </a:effectLst>
            </a:endParaRPr>
          </a:p>
          <a:p>
            <a:r>
              <a:rPr lang="en-US" sz="4000" b="1" dirty="0" smtClean="0">
                <a:effectLst>
                  <a:outerShdw blurRad="38100" dist="38100" dir="2700000" algn="tl">
                    <a:srgbClr val="000000">
                      <a:alpha val="43137"/>
                    </a:srgbClr>
                  </a:outerShdw>
                </a:effectLst>
              </a:rPr>
              <a:t>A </a:t>
            </a:r>
            <a:r>
              <a:rPr lang="en-US" sz="4000" b="1" dirty="0">
                <a:effectLst>
                  <a:outerShdw blurRad="38100" dist="38100" dir="2700000" algn="tl">
                    <a:srgbClr val="000000">
                      <a:alpha val="43137"/>
                    </a:srgbClr>
                  </a:outerShdw>
                </a:effectLst>
              </a:rPr>
              <a:t>grateful heart is a humble heart.</a:t>
            </a:r>
          </a:p>
        </p:txBody>
      </p:sp>
    </p:spTree>
    <p:extLst>
      <p:ext uri="{BB962C8B-B14F-4D97-AF65-F5344CB8AC3E}">
        <p14:creationId xmlns:p14="http://schemas.microsoft.com/office/powerpoint/2010/main" val="6643249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11-Purpose </a:t>
            </a:r>
            <a:r>
              <a:rPr lang="en-US" b="1" dirty="0">
                <a:effectLst>
                  <a:outerShdw blurRad="38100" dist="38100" dir="2700000" algn="tl">
                    <a:srgbClr val="000000">
                      <a:alpha val="43137"/>
                    </a:srgbClr>
                  </a:outerShdw>
                </a:effectLst>
              </a:rPr>
              <a:t>to speak well of others.</a:t>
            </a:r>
          </a:p>
        </p:txBody>
      </p:sp>
      <p:sp>
        <p:nvSpPr>
          <p:cNvPr id="3" name="Content Placeholder 2"/>
          <p:cNvSpPr>
            <a:spLocks noGrp="1"/>
          </p:cNvSpPr>
          <p:nvPr>
            <p:ph idx="1"/>
          </p:nvPr>
        </p:nvSpPr>
        <p:spPr/>
        <p:txBody>
          <a:bodyPr>
            <a:normAutofit fontScale="92500"/>
          </a:bodyPr>
          <a:lstStyle/>
          <a:p>
            <a:r>
              <a:rPr lang="en-US" sz="3600" b="1" dirty="0">
                <a:effectLst>
                  <a:outerShdw blurRad="38100" dist="38100" dir="2700000" algn="tl">
                    <a:srgbClr val="000000">
                      <a:alpha val="43137"/>
                    </a:srgbClr>
                  </a:outerShdw>
                </a:effectLst>
              </a:rPr>
              <a:t>Ephesians 4:31–32 (ESV) </a:t>
            </a:r>
          </a:p>
          <a:p>
            <a:r>
              <a:rPr lang="en-US" sz="3600" b="1" dirty="0">
                <a:effectLst>
                  <a:outerShdw blurRad="38100" dist="38100" dir="2700000" algn="tl">
                    <a:srgbClr val="000000">
                      <a:alpha val="43137"/>
                    </a:srgbClr>
                  </a:outerShdw>
                </a:effectLst>
              </a:rPr>
              <a:t>31 Let all bitterness and wrath and anger and clamor and slander be put away from you, along with all malice. 32 Be kind to one another, tenderhearted, forgiving one another, as God in Christ forgave you. </a:t>
            </a:r>
          </a:p>
          <a:p>
            <a:endParaRPr lang="en-US" dirty="0"/>
          </a:p>
        </p:txBody>
      </p:sp>
    </p:spTree>
    <p:extLst>
      <p:ext uri="{BB962C8B-B14F-4D97-AF65-F5344CB8AC3E}">
        <p14:creationId xmlns:p14="http://schemas.microsoft.com/office/powerpoint/2010/main" val="14955333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11-Purpose </a:t>
            </a:r>
            <a:r>
              <a:rPr lang="en-US" b="1" dirty="0">
                <a:effectLst>
                  <a:outerShdw blurRad="38100" dist="38100" dir="2700000" algn="tl">
                    <a:srgbClr val="000000">
                      <a:alpha val="43137"/>
                    </a:srgbClr>
                  </a:outerShdw>
                </a:effectLst>
              </a:rPr>
              <a:t>to speak well of others.</a:t>
            </a:r>
          </a:p>
        </p:txBody>
      </p:sp>
      <p:sp>
        <p:nvSpPr>
          <p:cNvPr id="3" name="Content Placeholder 2"/>
          <p:cNvSpPr>
            <a:spLocks noGrp="1"/>
          </p:cNvSpPr>
          <p:nvPr>
            <p:ph idx="1"/>
          </p:nvPr>
        </p:nvSpPr>
        <p:spPr>
          <a:xfrm>
            <a:off x="677334" y="1573967"/>
            <a:ext cx="8596668" cy="4467395"/>
          </a:xfrm>
        </p:spPr>
        <p:txBody>
          <a:bodyPr>
            <a:noAutofit/>
          </a:bodyPr>
          <a:lstStyle/>
          <a:p>
            <a:r>
              <a:rPr lang="en-US" sz="3600" b="1" dirty="0">
                <a:effectLst>
                  <a:outerShdw blurRad="38100" dist="38100" dir="2700000" algn="tl">
                    <a:srgbClr val="000000">
                      <a:alpha val="43137"/>
                    </a:srgbClr>
                  </a:outerShdw>
                </a:effectLst>
              </a:rPr>
              <a:t>Saying negative things about others puts them “one down” and us “one up, which is a form of pride. </a:t>
            </a:r>
            <a:endParaRPr lang="en-US" sz="3600" b="1" dirty="0" smtClean="0">
              <a:effectLst>
                <a:outerShdw blurRad="38100" dist="38100" dir="2700000" algn="tl">
                  <a:srgbClr val="000000">
                    <a:alpha val="43137"/>
                  </a:srgbClr>
                </a:outerShdw>
              </a:effectLst>
            </a:endParaRPr>
          </a:p>
          <a:p>
            <a:r>
              <a:rPr lang="en-US" sz="3600" b="1" dirty="0" smtClean="0">
                <a:effectLst>
                  <a:outerShdw blurRad="38100" dist="38100" dir="2700000" algn="tl">
                    <a:srgbClr val="000000">
                      <a:alpha val="43137"/>
                    </a:srgbClr>
                  </a:outerShdw>
                </a:effectLst>
              </a:rPr>
              <a:t>Speaking </a:t>
            </a:r>
            <a:r>
              <a:rPr lang="en-US" sz="3600" b="1" dirty="0">
                <a:effectLst>
                  <a:outerShdw blurRad="38100" dist="38100" dir="2700000" algn="tl">
                    <a:srgbClr val="000000">
                      <a:alpha val="43137"/>
                    </a:srgbClr>
                  </a:outerShdw>
                </a:effectLst>
              </a:rPr>
              <a:t>well of others builds them up instead of us. </a:t>
            </a:r>
            <a:endParaRPr lang="en-US" sz="3600" b="1" dirty="0" smtClean="0">
              <a:effectLst>
                <a:outerShdw blurRad="38100" dist="38100" dir="2700000" algn="tl">
                  <a:srgbClr val="000000">
                    <a:alpha val="43137"/>
                  </a:srgbClr>
                </a:outerShdw>
              </a:effectLst>
            </a:endParaRPr>
          </a:p>
          <a:p>
            <a:r>
              <a:rPr lang="en-US" sz="3600" b="1" dirty="0" smtClean="0">
                <a:effectLst>
                  <a:outerShdw blurRad="38100" dist="38100" dir="2700000" algn="tl">
                    <a:srgbClr val="000000">
                      <a:alpha val="43137"/>
                    </a:srgbClr>
                  </a:outerShdw>
                </a:effectLst>
              </a:rPr>
              <a:t>Make </a:t>
            </a:r>
            <a:r>
              <a:rPr lang="en-US" sz="3600" b="1" dirty="0">
                <a:effectLst>
                  <a:outerShdw blurRad="38100" dist="38100" dir="2700000" algn="tl">
                    <a:srgbClr val="000000">
                      <a:alpha val="43137"/>
                    </a:srgbClr>
                  </a:outerShdw>
                </a:effectLst>
              </a:rPr>
              <a:t>sure, however, that what you say is not intended as flattery.</a:t>
            </a:r>
          </a:p>
        </p:txBody>
      </p:sp>
    </p:spTree>
    <p:extLst>
      <p:ext uri="{BB962C8B-B14F-4D97-AF65-F5344CB8AC3E}">
        <p14:creationId xmlns:p14="http://schemas.microsoft.com/office/powerpoint/2010/main" val="13506753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Treat pride as a condition that always necessitates embracing the cross.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sz="3600" b="1" dirty="0">
                <a:effectLst>
                  <a:outerShdw blurRad="38100" dist="38100" dir="2700000" algn="tl">
                    <a:srgbClr val="000000">
                      <a:alpha val="43137"/>
                    </a:srgbClr>
                  </a:outerShdw>
                </a:effectLst>
              </a:rPr>
              <a:t>Luke 9:23 (ESV) </a:t>
            </a:r>
          </a:p>
          <a:p>
            <a:r>
              <a:rPr lang="en-US" sz="3600" b="1" dirty="0">
                <a:effectLst>
                  <a:outerShdw blurRad="38100" dist="38100" dir="2700000" algn="tl">
                    <a:srgbClr val="000000">
                      <a:alpha val="43137"/>
                    </a:srgbClr>
                  </a:outerShdw>
                </a:effectLst>
              </a:rPr>
              <a:t>23 And he said to all, “If anyone would come after me, let him deny himself and take up his cross daily and follow me. </a:t>
            </a:r>
          </a:p>
          <a:p>
            <a:endParaRPr lang="en-US" dirty="0"/>
          </a:p>
        </p:txBody>
      </p:sp>
    </p:spTree>
    <p:extLst>
      <p:ext uri="{BB962C8B-B14F-4D97-AF65-F5344CB8AC3E}">
        <p14:creationId xmlns:p14="http://schemas.microsoft.com/office/powerpoint/2010/main" val="36923481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effectLst>
                  <a:outerShdw blurRad="38100" dist="38100" dir="2700000" algn="tl">
                    <a:srgbClr val="000000">
                      <a:alpha val="43137"/>
                    </a:srgbClr>
                  </a:outerShdw>
                </a:effectLst>
              </a:rPr>
              <a:t>Closing &amp; Prayer</a:t>
            </a:r>
            <a:endParaRPr lang="en-US" sz="4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sz="3600" dirty="0"/>
              <a:t>It is our nature to be proud and it is God’s nature in us that brings humility.</a:t>
            </a:r>
          </a:p>
          <a:p>
            <a:r>
              <a:rPr lang="en-US" sz="3600" b="1" dirty="0"/>
              <a:t>Committing to a lifestyle of daily dying to self and living through Him is the foundation for true humility.</a:t>
            </a:r>
            <a:endParaRPr lang="en-US" sz="3600" dirty="0"/>
          </a:p>
          <a:p>
            <a:endParaRPr lang="en-US" dirty="0"/>
          </a:p>
        </p:txBody>
      </p:sp>
    </p:spTree>
    <p:extLst>
      <p:ext uri="{BB962C8B-B14F-4D97-AF65-F5344CB8AC3E}">
        <p14:creationId xmlns:p14="http://schemas.microsoft.com/office/powerpoint/2010/main" val="119215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effectLst>
                  <a:outerShdw blurRad="38100" dist="38100" dir="2700000" algn="tl">
                    <a:srgbClr val="000000">
                      <a:alpha val="43137"/>
                    </a:srgbClr>
                  </a:outerShdw>
                </a:effectLst>
              </a:rPr>
              <a:t>Isaiah 57:15 (ESV) </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sz="2800" dirty="0" smtClean="0"/>
              <a:t>15</a:t>
            </a:r>
            <a:r>
              <a:rPr lang="en-US" sz="2800" dirty="0"/>
              <a:t>  For thus says the One who is high and lifted up, </a:t>
            </a:r>
          </a:p>
          <a:p>
            <a:pPr marL="0" indent="0">
              <a:buNone/>
            </a:pPr>
            <a:r>
              <a:rPr lang="en-US" sz="2800" dirty="0"/>
              <a:t>who inhabits eternity, whose name is Holy: </a:t>
            </a:r>
          </a:p>
          <a:p>
            <a:pPr marL="0" indent="0">
              <a:buNone/>
            </a:pPr>
            <a:r>
              <a:rPr lang="en-US" sz="2800" dirty="0"/>
              <a:t>“</a:t>
            </a:r>
            <a:r>
              <a:rPr lang="en-US" sz="2800" b="1" u="sng" dirty="0"/>
              <a:t>I dwell in the high and holy place</a:t>
            </a:r>
            <a:r>
              <a:rPr lang="en-US" sz="2800" dirty="0"/>
              <a:t>, </a:t>
            </a:r>
          </a:p>
          <a:p>
            <a:pPr marL="0" indent="0">
              <a:buNone/>
            </a:pPr>
            <a:r>
              <a:rPr lang="en-US" sz="2800" dirty="0"/>
              <a:t>and </a:t>
            </a:r>
            <a:r>
              <a:rPr lang="en-US" sz="2800" b="1" u="sng" dirty="0"/>
              <a:t>also with him who is of a contrite and lowly spirit</a:t>
            </a:r>
            <a:r>
              <a:rPr lang="en-US" sz="2800" dirty="0"/>
              <a:t>, </a:t>
            </a:r>
          </a:p>
          <a:p>
            <a:pPr marL="0" indent="0">
              <a:buNone/>
            </a:pPr>
            <a:r>
              <a:rPr lang="en-US" sz="2800" b="1" u="sng" dirty="0"/>
              <a:t>to revive the spirit </a:t>
            </a:r>
            <a:r>
              <a:rPr lang="en-US" sz="2800" dirty="0"/>
              <a:t>of the lowly, </a:t>
            </a:r>
          </a:p>
          <a:p>
            <a:pPr marL="0" indent="0">
              <a:buNone/>
            </a:pPr>
            <a:r>
              <a:rPr lang="en-US" sz="2800" dirty="0"/>
              <a:t>and </a:t>
            </a:r>
            <a:r>
              <a:rPr lang="en-US" sz="2800" b="1" u="sng" dirty="0"/>
              <a:t>to revive the heart of the contrite</a:t>
            </a:r>
          </a:p>
          <a:p>
            <a:endParaRPr lang="en-US" dirty="0"/>
          </a:p>
        </p:txBody>
      </p:sp>
    </p:spTree>
    <p:extLst>
      <p:ext uri="{BB962C8B-B14F-4D97-AF65-F5344CB8AC3E}">
        <p14:creationId xmlns:p14="http://schemas.microsoft.com/office/powerpoint/2010/main" val="3068816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2 Chronicles 7:14 (ESV) </a:t>
            </a:r>
            <a:r>
              <a:rPr lang="en-US" dirty="0"/>
              <a:t/>
            </a:r>
            <a:br>
              <a:rPr lang="en-US" dirty="0"/>
            </a:br>
            <a:endParaRPr lang="en-US" dirty="0"/>
          </a:p>
        </p:txBody>
      </p:sp>
      <p:sp>
        <p:nvSpPr>
          <p:cNvPr id="3" name="Content Placeholder 2"/>
          <p:cNvSpPr>
            <a:spLocks noGrp="1"/>
          </p:cNvSpPr>
          <p:nvPr>
            <p:ph idx="1"/>
          </p:nvPr>
        </p:nvSpPr>
        <p:spPr/>
        <p:txBody>
          <a:bodyPr/>
          <a:lstStyle/>
          <a:p>
            <a:r>
              <a:rPr lang="en-US" sz="2800" dirty="0" smtClean="0"/>
              <a:t>14</a:t>
            </a:r>
            <a:r>
              <a:rPr lang="en-US" sz="2800" dirty="0"/>
              <a:t> </a:t>
            </a:r>
            <a:r>
              <a:rPr lang="en-US" sz="2800" b="1" u="sng" dirty="0"/>
              <a:t>if my people </a:t>
            </a:r>
            <a:r>
              <a:rPr lang="en-US" sz="2800" dirty="0"/>
              <a:t>who are called by my name </a:t>
            </a:r>
            <a:r>
              <a:rPr lang="en-US" sz="2800" b="1" u="sng" dirty="0"/>
              <a:t>humble themselves</a:t>
            </a:r>
            <a:r>
              <a:rPr lang="en-US" sz="2800" dirty="0"/>
              <a:t>, </a:t>
            </a:r>
            <a:r>
              <a:rPr lang="en-US" sz="2800" b="1" u="sng" dirty="0"/>
              <a:t>and pray </a:t>
            </a:r>
            <a:r>
              <a:rPr lang="en-US" sz="2800" dirty="0"/>
              <a:t>and </a:t>
            </a:r>
            <a:r>
              <a:rPr lang="en-US" sz="2800" b="1" u="sng" dirty="0"/>
              <a:t>seek my face and turn from their wicked ways</a:t>
            </a:r>
            <a:r>
              <a:rPr lang="en-US" sz="2800" dirty="0"/>
              <a:t>, then </a:t>
            </a:r>
            <a:r>
              <a:rPr lang="en-US" sz="2800" b="1" u="sng" dirty="0"/>
              <a:t>I will hear</a:t>
            </a:r>
            <a:r>
              <a:rPr lang="en-US" sz="2800" dirty="0"/>
              <a:t> from heaven and </a:t>
            </a:r>
            <a:r>
              <a:rPr lang="en-US" sz="2800" b="1" u="sng" dirty="0"/>
              <a:t>will forgive their sin</a:t>
            </a:r>
            <a:r>
              <a:rPr lang="en-US" sz="2800" dirty="0"/>
              <a:t> and </a:t>
            </a:r>
            <a:r>
              <a:rPr lang="en-US" sz="2800" b="1" u="sng" dirty="0"/>
              <a:t>heal their land</a:t>
            </a:r>
            <a:r>
              <a:rPr lang="en-US" sz="2800" dirty="0"/>
              <a:t>. </a:t>
            </a:r>
          </a:p>
          <a:p>
            <a:endParaRPr lang="en-US" dirty="0"/>
          </a:p>
        </p:txBody>
      </p:sp>
    </p:spTree>
    <p:extLst>
      <p:ext uri="{BB962C8B-B14F-4D97-AF65-F5344CB8AC3E}">
        <p14:creationId xmlns:p14="http://schemas.microsoft.com/office/powerpoint/2010/main" val="538880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Matthew 18:4 (ESV) </a:t>
            </a:r>
            <a:r>
              <a:rPr lang="en-US" dirty="0"/>
              <a:t/>
            </a:r>
            <a:br>
              <a:rPr lang="en-US" dirty="0"/>
            </a:br>
            <a:endParaRPr lang="en-US" dirty="0"/>
          </a:p>
        </p:txBody>
      </p:sp>
      <p:sp>
        <p:nvSpPr>
          <p:cNvPr id="3" name="Content Placeholder 2"/>
          <p:cNvSpPr>
            <a:spLocks noGrp="1"/>
          </p:cNvSpPr>
          <p:nvPr>
            <p:ph idx="1"/>
          </p:nvPr>
        </p:nvSpPr>
        <p:spPr/>
        <p:txBody>
          <a:bodyPr/>
          <a:lstStyle/>
          <a:p>
            <a:r>
              <a:rPr lang="en-US" sz="2800" b="1" dirty="0" smtClean="0">
                <a:effectLst>
                  <a:outerShdw blurRad="38100" dist="38100" dir="2700000" algn="tl">
                    <a:srgbClr val="000000">
                      <a:alpha val="43137"/>
                    </a:srgbClr>
                  </a:outerShdw>
                </a:effectLst>
              </a:rPr>
              <a:t>4</a:t>
            </a:r>
            <a:r>
              <a:rPr lang="en-US" sz="2800" b="1" dirty="0">
                <a:effectLst>
                  <a:outerShdw blurRad="38100" dist="38100" dir="2700000" algn="tl">
                    <a:srgbClr val="000000">
                      <a:alpha val="43137"/>
                    </a:srgbClr>
                  </a:outerShdw>
                </a:effectLst>
              </a:rPr>
              <a:t> Whoever humbles himself like this child is the greatest in the kingdom of heaven. </a:t>
            </a:r>
          </a:p>
          <a:p>
            <a:endParaRPr lang="en-US" dirty="0"/>
          </a:p>
        </p:txBody>
      </p:sp>
    </p:spTree>
    <p:extLst>
      <p:ext uri="{BB962C8B-B14F-4D97-AF65-F5344CB8AC3E}">
        <p14:creationId xmlns:p14="http://schemas.microsoft.com/office/powerpoint/2010/main" val="3729847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Matthew 23:12 (ESV) </a:t>
            </a:r>
            <a:r>
              <a:rPr lang="en-US" dirty="0"/>
              <a:t/>
            </a:r>
            <a:br>
              <a:rPr lang="en-US" dirty="0"/>
            </a:br>
            <a:endParaRPr lang="en-US" dirty="0"/>
          </a:p>
        </p:txBody>
      </p:sp>
      <p:sp>
        <p:nvSpPr>
          <p:cNvPr id="3" name="Content Placeholder 2"/>
          <p:cNvSpPr>
            <a:spLocks noGrp="1"/>
          </p:cNvSpPr>
          <p:nvPr>
            <p:ph idx="1"/>
          </p:nvPr>
        </p:nvSpPr>
        <p:spPr/>
        <p:txBody>
          <a:bodyPr/>
          <a:lstStyle/>
          <a:p>
            <a:r>
              <a:rPr lang="en-US" sz="2800" b="1" dirty="0" smtClean="0">
                <a:effectLst>
                  <a:outerShdw blurRad="38100" dist="38100" dir="2700000" algn="tl">
                    <a:srgbClr val="000000">
                      <a:alpha val="43137"/>
                    </a:srgbClr>
                  </a:outerShdw>
                </a:effectLst>
              </a:rPr>
              <a:t>12</a:t>
            </a:r>
            <a:r>
              <a:rPr lang="en-US" sz="2800" b="1" dirty="0">
                <a:effectLst>
                  <a:outerShdw blurRad="38100" dist="38100" dir="2700000" algn="tl">
                    <a:srgbClr val="000000">
                      <a:alpha val="43137"/>
                    </a:srgbClr>
                  </a:outerShdw>
                </a:effectLst>
              </a:rPr>
              <a:t> </a:t>
            </a:r>
            <a:r>
              <a:rPr lang="en-US" sz="2800" b="1" u="sng" dirty="0">
                <a:effectLst>
                  <a:outerShdw blurRad="38100" dist="38100" dir="2700000" algn="tl">
                    <a:srgbClr val="000000">
                      <a:alpha val="43137"/>
                    </a:srgbClr>
                  </a:outerShdw>
                </a:effectLst>
              </a:rPr>
              <a:t>Whoever exalts himself will be humbled</a:t>
            </a:r>
            <a:r>
              <a:rPr lang="en-US" sz="2800" b="1" dirty="0">
                <a:effectLst>
                  <a:outerShdw blurRad="38100" dist="38100" dir="2700000" algn="tl">
                    <a:srgbClr val="000000">
                      <a:alpha val="43137"/>
                    </a:srgbClr>
                  </a:outerShdw>
                </a:effectLst>
              </a:rPr>
              <a:t>, and </a:t>
            </a:r>
            <a:r>
              <a:rPr lang="en-US" sz="2800" b="1" u="sng" dirty="0">
                <a:effectLst>
                  <a:outerShdw blurRad="38100" dist="38100" dir="2700000" algn="tl">
                    <a:srgbClr val="000000">
                      <a:alpha val="43137"/>
                    </a:srgbClr>
                  </a:outerShdw>
                </a:effectLst>
              </a:rPr>
              <a:t>whoever humbles himself will be exalted</a:t>
            </a:r>
            <a:r>
              <a:rPr lang="en-US" sz="2800" b="1" dirty="0">
                <a:effectLst>
                  <a:outerShdw blurRad="38100" dist="38100" dir="2700000" algn="tl">
                    <a:srgbClr val="000000">
                      <a:alpha val="43137"/>
                    </a:srgbClr>
                  </a:outerShdw>
                </a:effectLst>
              </a:rPr>
              <a:t>. </a:t>
            </a:r>
          </a:p>
          <a:p>
            <a:endParaRPr lang="en-US" dirty="0"/>
          </a:p>
        </p:txBody>
      </p:sp>
    </p:spTree>
    <p:extLst>
      <p:ext uri="{BB962C8B-B14F-4D97-AF65-F5344CB8AC3E}">
        <p14:creationId xmlns:p14="http://schemas.microsoft.com/office/powerpoint/2010/main" val="4056731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800" b="1" dirty="0"/>
              <a:t>There are so many more promises, but to me the greatest promise is this: </a:t>
            </a:r>
            <a:endParaRPr lang="en-US" sz="2800" b="1" dirty="0" smtClean="0"/>
          </a:p>
          <a:p>
            <a:r>
              <a:rPr lang="en-US" sz="3600" b="1" dirty="0" smtClean="0">
                <a:effectLst>
                  <a:outerShdw blurRad="38100" dist="38100" dir="2700000" algn="tl">
                    <a:srgbClr val="000000">
                      <a:alpha val="43137"/>
                    </a:srgbClr>
                  </a:outerShdw>
                </a:effectLst>
              </a:rPr>
              <a:t>GRACE </a:t>
            </a:r>
            <a:r>
              <a:rPr lang="en-US" sz="3600" b="1" dirty="0">
                <a:effectLst>
                  <a:outerShdw blurRad="38100" dist="38100" dir="2700000" algn="tl">
                    <a:srgbClr val="000000">
                      <a:alpha val="43137"/>
                    </a:srgbClr>
                  </a:outerShdw>
                </a:effectLst>
              </a:rPr>
              <a:t>IS GIVEN TO THE HUMBLE IN HEART!</a:t>
            </a:r>
          </a:p>
          <a:p>
            <a:endParaRPr lang="en-US" dirty="0"/>
          </a:p>
        </p:txBody>
      </p:sp>
    </p:spTree>
    <p:extLst>
      <p:ext uri="{BB962C8B-B14F-4D97-AF65-F5344CB8AC3E}">
        <p14:creationId xmlns:p14="http://schemas.microsoft.com/office/powerpoint/2010/main" val="2126808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200" b="1" dirty="0">
                <a:effectLst>
                  <a:outerShdw blurRad="38100" dist="38100" dir="2700000" algn="tl">
                    <a:srgbClr val="000000">
                      <a:alpha val="43137"/>
                    </a:srgbClr>
                  </a:outerShdw>
                </a:effectLst>
              </a:rPr>
              <a:t>Perhaps the best way to understand humility is </a:t>
            </a:r>
            <a:r>
              <a:rPr lang="en-US" sz="3200" b="1" u="sng" dirty="0">
                <a:effectLst>
                  <a:outerShdw blurRad="38100" dist="38100" dir="2700000" algn="tl">
                    <a:srgbClr val="000000">
                      <a:alpha val="43137"/>
                    </a:srgbClr>
                  </a:outerShdw>
                </a:effectLst>
              </a:rPr>
              <a:t>attempting to see ourselves through God’s eyes</a:t>
            </a:r>
            <a:r>
              <a:rPr lang="en-US" sz="3200" b="1" dirty="0">
                <a:effectLst>
                  <a:outerShdw blurRad="38100" dist="38100" dir="2700000" algn="tl">
                    <a:srgbClr val="000000">
                      <a:alpha val="43137"/>
                    </a:srgbClr>
                  </a:outerShdw>
                </a:effectLst>
              </a:rPr>
              <a:t> rather than </a:t>
            </a:r>
            <a:r>
              <a:rPr lang="en-US" sz="3200" b="1" dirty="0" smtClean="0">
                <a:effectLst>
                  <a:outerShdw blurRad="38100" dist="38100" dir="2700000" algn="tl">
                    <a:srgbClr val="000000">
                      <a:alpha val="43137"/>
                    </a:srgbClr>
                  </a:outerShdw>
                </a:effectLst>
              </a:rPr>
              <a:t>our </a:t>
            </a:r>
            <a:r>
              <a:rPr lang="en-US" sz="3200" b="1" dirty="0">
                <a:effectLst>
                  <a:outerShdw blurRad="38100" dist="38100" dir="2700000" algn="tl">
                    <a:srgbClr val="000000">
                      <a:alpha val="43137"/>
                    </a:srgbClr>
                  </a:outerShdw>
                </a:effectLst>
              </a:rPr>
              <a:t>own</a:t>
            </a:r>
            <a:r>
              <a:rPr lang="en-US" b="1" dirty="0" smtClean="0"/>
              <a:t>.</a:t>
            </a:r>
          </a:p>
          <a:p>
            <a:endParaRPr lang="en-US" b="1" dirty="0"/>
          </a:p>
          <a:p>
            <a:r>
              <a:rPr lang="en-US" sz="2800" b="1" dirty="0">
                <a:solidFill>
                  <a:srgbClr val="FF0000"/>
                </a:solidFill>
                <a:effectLst>
                  <a:outerShdw blurRad="38100" dist="38100" dir="2700000" algn="tl">
                    <a:srgbClr val="000000">
                      <a:alpha val="43137"/>
                    </a:srgbClr>
                  </a:outerShdw>
                </a:effectLst>
              </a:rPr>
              <a:t>The noted preacher, Charles Spurgeon, defined humility as, “making a right estimate of one’s self.” </a:t>
            </a:r>
            <a:endParaRPr lang="en-US" sz="2800"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4187430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118</TotalTime>
  <Words>941</Words>
  <Application>Microsoft Office PowerPoint</Application>
  <PresentationFormat>Widescreen</PresentationFormat>
  <Paragraphs>125</Paragraphs>
  <Slides>39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Trebuchet MS</vt:lpstr>
      <vt:lpstr>Wingdings 3</vt:lpstr>
      <vt:lpstr>Facet</vt:lpstr>
      <vt:lpstr>Imitating Christ Humility (pt 2) </vt:lpstr>
      <vt:lpstr>The greatest promises are made to the humble. </vt:lpstr>
      <vt:lpstr>Isaiah 66:2</vt:lpstr>
      <vt:lpstr>Isaiah 57:15 (ESV)  </vt:lpstr>
      <vt:lpstr>2 Chronicles 7:14 (ESV)  </vt:lpstr>
      <vt:lpstr>Matthew 18:4 (ESV)  </vt:lpstr>
      <vt:lpstr>Matthew 23:12 (ESV)  </vt:lpstr>
      <vt:lpstr>PowerPoint Presentation</vt:lpstr>
      <vt:lpstr>PowerPoint Presentation</vt:lpstr>
      <vt:lpstr>1 Corinthians 11:31</vt:lpstr>
      <vt:lpstr>PowerPoint Presentation</vt:lpstr>
      <vt:lpstr>Ways to Humble Yourself </vt:lpstr>
      <vt:lpstr>1- Routinely confess your sin to God.</vt:lpstr>
      <vt:lpstr>1- Routinely confess your sin to God.</vt:lpstr>
      <vt:lpstr> 2-Acknowledge your sin to others. </vt:lpstr>
      <vt:lpstr> 2-Acknowledge your sin to others. </vt:lpstr>
      <vt:lpstr>PowerPoint Presentation</vt:lpstr>
      <vt:lpstr>3-Take wrong accusations patiently. </vt:lpstr>
      <vt:lpstr>1 Peter 3:8-17 English Standard Version (ESV) Suffering for Righteousness' Sake (CONT.) </vt:lpstr>
      <vt:lpstr>4-Actively submit to authority, the good and the bad! </vt:lpstr>
      <vt:lpstr>5-Receive correction and feedback from others graciously.</vt:lpstr>
      <vt:lpstr>5-Receive correction and feedback from others graciously.</vt:lpstr>
      <vt:lpstr>6-Accept a lowly place.</vt:lpstr>
      <vt:lpstr>7-Purposely associate with people of lower state than you.</vt:lpstr>
      <vt:lpstr>7-Purposely associate with people of lower state than you.</vt:lpstr>
      <vt:lpstr>8-Choose to serve others.</vt:lpstr>
      <vt:lpstr>8-Choose to serve others.</vt:lpstr>
      <vt:lpstr>8-Choose to serve others.</vt:lpstr>
      <vt:lpstr>8-Choose to serve others.</vt:lpstr>
      <vt:lpstr>9-Be quick to forgive.</vt:lpstr>
      <vt:lpstr>9-Be quick to forgive.</vt:lpstr>
      <vt:lpstr>9-Be quick to forgive.</vt:lpstr>
      <vt:lpstr>9-Be quick to forgive.</vt:lpstr>
      <vt:lpstr>10-Cultivate a grateful heart</vt:lpstr>
      <vt:lpstr>10-Cultivate a grateful heart</vt:lpstr>
      <vt:lpstr>11-Purpose to speak well of others.</vt:lpstr>
      <vt:lpstr>11-Purpose to speak well of others.</vt:lpstr>
      <vt:lpstr>Treat pride as a condition that always necessitates embracing the cross.</vt:lpstr>
      <vt:lpstr>Closing &amp; Prayer</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Imitating Christ Humility (pt 2)</dc:title>
  <dc:creator>Ronald Powell</dc:creator>
  <cp:lastModifiedBy>Ronald Powell</cp:lastModifiedBy>
  <cp:revision>12</cp:revision>
  <dcterms:created xsi:type="dcterms:W3CDTF">2018-04-22T07:39:41Z</dcterms:created>
  <dcterms:modified xsi:type="dcterms:W3CDTF">2018-04-22T09:37:42Z</dcterms:modified>
</cp:coreProperties>
</file>