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9" r:id="rId3"/>
    <p:sldId id="287" r:id="rId4"/>
    <p:sldId id="28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88" r:id="rId26"/>
    <p:sldId id="277" r:id="rId27"/>
    <p:sldId id="278" r:id="rId28"/>
    <p:sldId id="280" r:id="rId29"/>
    <p:sldId id="281" r:id="rId30"/>
    <p:sldId id="282" r:id="rId31"/>
    <p:sldId id="283" r:id="rId32"/>
    <p:sldId id="284" r:id="rId33"/>
    <p:sldId id="285"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3" autoAdjust="0"/>
    <p:restoredTop sz="94660"/>
  </p:normalViewPr>
  <p:slideViewPr>
    <p:cSldViewPr snapToGrid="0">
      <p:cViewPr varScale="1">
        <p:scale>
          <a:sx n="64" d="100"/>
          <a:sy n="64" d="100"/>
        </p:scale>
        <p:origin x="84" y="7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4/29/2018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4/29/2018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smtClean="0"/>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4/29/2018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4/29/2018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4/29/2018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4/29/2018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4/29/2018</a:t>
            </a:fld>
            <a:endParaRPr lang="en-US" dirty="0"/>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Church Jesus Built</a:t>
            </a:r>
            <a:endParaRPr lang="en-US" dirty="0"/>
          </a:p>
        </p:txBody>
      </p:sp>
      <p:sp>
        <p:nvSpPr>
          <p:cNvPr id="3" name="Subtitle 2"/>
          <p:cNvSpPr>
            <a:spLocks noGrp="1"/>
          </p:cNvSpPr>
          <p:nvPr>
            <p:ph type="subTitle" idx="1"/>
          </p:nvPr>
        </p:nvSpPr>
        <p:spPr>
          <a:xfrm>
            <a:off x="1595269" y="4242216"/>
            <a:ext cx="9001462" cy="1015584"/>
          </a:xfrm>
        </p:spPr>
        <p:txBody>
          <a:bodyPr/>
          <a:lstStyle/>
          <a:p>
            <a:pPr algn="r"/>
            <a:r>
              <a:rPr lang="en-US" dirty="0" smtClean="0"/>
              <a:t>Bishop Ronald K. Powell</a:t>
            </a:r>
            <a:endParaRPr lang="en-US" dirty="0"/>
          </a:p>
        </p:txBody>
      </p:sp>
    </p:spTree>
    <p:extLst>
      <p:ext uri="{BB962C8B-B14F-4D97-AF65-F5344CB8AC3E}">
        <p14:creationId xmlns:p14="http://schemas.microsoft.com/office/powerpoint/2010/main" val="17686832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3795" y="344775"/>
            <a:ext cx="10353762" cy="6056026"/>
          </a:xfrm>
        </p:spPr>
        <p:txBody>
          <a:bodyPr>
            <a:noAutofit/>
          </a:bodyPr>
          <a:lstStyle/>
          <a:p>
            <a:r>
              <a:rPr lang="en-US" sz="2800" b="1" dirty="0"/>
              <a:t>This tells us what we already know in our hearts</a:t>
            </a:r>
            <a:r>
              <a:rPr lang="en-US" sz="2800" dirty="0"/>
              <a:t>. If Jesus is kept at the center of who we are and what we do, He will be glorified and we will grow as a result. </a:t>
            </a:r>
            <a:r>
              <a:rPr lang="en-US" sz="2800" b="1" u="sng" dirty="0"/>
              <a:t>If we make much of Him as a church, He will make much of us</a:t>
            </a:r>
            <a:r>
              <a:rPr lang="en-US" sz="2800" b="1" u="sng" dirty="0" smtClean="0"/>
              <a:t>!</a:t>
            </a:r>
          </a:p>
          <a:p>
            <a:r>
              <a:rPr lang="en-US" sz="2800" dirty="0" smtClean="0"/>
              <a:t>This afternoon, </a:t>
            </a:r>
            <a:r>
              <a:rPr lang="en-US" sz="2800" dirty="0"/>
              <a:t>I would like for us to spend a little time with the Lord's letter to Philadelphia. </a:t>
            </a:r>
          </a:p>
          <a:p>
            <a:r>
              <a:rPr lang="en-US" sz="2800" b="1" u="sng" dirty="0"/>
              <a:t>In His words to this church</a:t>
            </a:r>
            <a:r>
              <a:rPr lang="en-US" sz="2800" dirty="0"/>
              <a:t>, we see a clear picture of the kind of church Hell cannot </a:t>
            </a:r>
            <a:r>
              <a:rPr lang="en-US" sz="2800" dirty="0" smtClean="0"/>
              <a:t>prevail against. </a:t>
            </a:r>
          </a:p>
          <a:p>
            <a:r>
              <a:rPr lang="en-US" sz="2800" dirty="0" smtClean="0"/>
              <a:t>If </a:t>
            </a:r>
            <a:r>
              <a:rPr lang="en-US" sz="2800" dirty="0"/>
              <a:t>we are going to pick any church as </a:t>
            </a:r>
            <a:r>
              <a:rPr lang="en-US" sz="2800" b="1" u="sng" dirty="0"/>
              <a:t>our pattern</a:t>
            </a:r>
            <a:r>
              <a:rPr lang="en-US" sz="2800" dirty="0"/>
              <a:t>, let this be the one we choose!</a:t>
            </a:r>
          </a:p>
          <a:p>
            <a:endParaRPr lang="en-US" sz="2400" dirty="0"/>
          </a:p>
        </p:txBody>
      </p:sp>
    </p:spTree>
    <p:extLst>
      <p:ext uri="{BB962C8B-B14F-4D97-AF65-F5344CB8AC3E}">
        <p14:creationId xmlns:p14="http://schemas.microsoft.com/office/powerpoint/2010/main" val="4031136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3795" y="1064302"/>
            <a:ext cx="10353762" cy="4726898"/>
          </a:xfrm>
        </p:spPr>
        <p:txBody>
          <a:bodyPr>
            <a:normAutofit/>
          </a:bodyPr>
          <a:lstStyle/>
          <a:p>
            <a:r>
              <a:rPr lang="en-US" sz="2800" dirty="0"/>
              <a:t>I want to draw our attention to a word that is used three times in this passage. It is the word </a:t>
            </a:r>
            <a:r>
              <a:rPr lang="en-US" sz="2800" b="1" u="sng" dirty="0"/>
              <a:t>"behold" </a:t>
            </a:r>
            <a:r>
              <a:rPr lang="en-US" sz="2800" dirty="0"/>
              <a:t>and it is used in verses 8, 9, and 11. </a:t>
            </a:r>
            <a:endParaRPr lang="en-US" sz="2800" dirty="0" smtClean="0"/>
          </a:p>
          <a:p>
            <a:r>
              <a:rPr lang="en-US" sz="2800" dirty="0" smtClean="0"/>
              <a:t>By </a:t>
            </a:r>
            <a:r>
              <a:rPr lang="en-US" sz="2800" dirty="0"/>
              <a:t>using this word, </a:t>
            </a:r>
            <a:r>
              <a:rPr lang="en-US" sz="2800" b="1" u="sng" dirty="0"/>
              <a:t>Jesus is calling this church to make some observations</a:t>
            </a:r>
            <a:r>
              <a:rPr lang="en-US" sz="2800" dirty="0"/>
              <a:t>. </a:t>
            </a:r>
            <a:endParaRPr lang="en-US" sz="2800" dirty="0" smtClean="0"/>
          </a:p>
          <a:p>
            <a:r>
              <a:rPr lang="en-US" sz="2800" dirty="0" smtClean="0"/>
              <a:t>He </a:t>
            </a:r>
            <a:r>
              <a:rPr lang="en-US" sz="2800" dirty="0"/>
              <a:t>is telling them to "</a:t>
            </a:r>
            <a:r>
              <a:rPr lang="en-US" sz="2800" b="1" u="sng" dirty="0"/>
              <a:t>LOOK</a:t>
            </a:r>
            <a:r>
              <a:rPr lang="en-US" sz="2800" dirty="0"/>
              <a:t>!" There are some observations that the Lord wants the church at Philadelphia to consider.</a:t>
            </a:r>
          </a:p>
          <a:p>
            <a:endParaRPr lang="en-US" dirty="0"/>
          </a:p>
        </p:txBody>
      </p:sp>
    </p:spTree>
    <p:extLst>
      <p:ext uri="{BB962C8B-B14F-4D97-AF65-F5344CB8AC3E}">
        <p14:creationId xmlns:p14="http://schemas.microsoft.com/office/powerpoint/2010/main" val="2662314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3795" y="899410"/>
            <a:ext cx="10353762" cy="4891790"/>
          </a:xfrm>
        </p:spPr>
        <p:txBody>
          <a:bodyPr>
            <a:normAutofit/>
          </a:bodyPr>
          <a:lstStyle/>
          <a:p>
            <a:r>
              <a:rPr lang="en-US" sz="2800" dirty="0"/>
              <a:t>These are observations that I would like for Crosswinds to make as well. </a:t>
            </a:r>
            <a:endParaRPr lang="en-US" sz="2800" dirty="0" smtClean="0"/>
          </a:p>
          <a:p>
            <a:r>
              <a:rPr lang="en-US" sz="2800" dirty="0" smtClean="0"/>
              <a:t>I </a:t>
            </a:r>
            <a:r>
              <a:rPr lang="en-US" sz="2800" dirty="0"/>
              <a:t>think we all want to be a church that Hell cannot </a:t>
            </a:r>
            <a:r>
              <a:rPr lang="en-US" sz="2800" dirty="0" smtClean="0"/>
              <a:t>prevail against. </a:t>
            </a:r>
          </a:p>
          <a:p>
            <a:r>
              <a:rPr lang="en-US" sz="2800" dirty="0" smtClean="0"/>
              <a:t>These </a:t>
            </a:r>
            <a:r>
              <a:rPr lang="en-US" sz="2800" dirty="0"/>
              <a:t>verses tell us how to be that kind of church. Let's make these observations together this </a:t>
            </a:r>
            <a:r>
              <a:rPr lang="en-US" sz="2800" dirty="0" smtClean="0"/>
              <a:t>afternoon.</a:t>
            </a:r>
            <a:endParaRPr lang="en-US" sz="2800" dirty="0"/>
          </a:p>
        </p:txBody>
      </p:sp>
    </p:spTree>
    <p:extLst>
      <p:ext uri="{BB962C8B-B14F-4D97-AF65-F5344CB8AC3E}">
        <p14:creationId xmlns:p14="http://schemas.microsoft.com/office/powerpoint/2010/main" val="2527907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 V. 7-8 CONSIDER OUR OPPORTUNITIES</a:t>
            </a:r>
          </a:p>
        </p:txBody>
      </p:sp>
      <p:sp>
        <p:nvSpPr>
          <p:cNvPr id="3" name="Content Placeholder 2"/>
          <p:cNvSpPr>
            <a:spLocks noGrp="1"/>
          </p:cNvSpPr>
          <p:nvPr>
            <p:ph idx="1"/>
          </p:nvPr>
        </p:nvSpPr>
        <p:spPr/>
        <p:txBody>
          <a:bodyPr>
            <a:normAutofit/>
          </a:bodyPr>
          <a:lstStyle/>
          <a:p>
            <a:r>
              <a:rPr lang="en-US" sz="2800" dirty="0"/>
              <a:t>Ill. The first "</a:t>
            </a:r>
            <a:r>
              <a:rPr lang="en-US" sz="2800" b="1" u="sng" dirty="0"/>
              <a:t>behold</a:t>
            </a:r>
            <a:r>
              <a:rPr lang="en-US" sz="2800" dirty="0"/>
              <a:t>" is given to draw their attention to certain opportunities the Lord has made available to this church. </a:t>
            </a:r>
            <a:endParaRPr lang="en-US" sz="2800" dirty="0" smtClean="0"/>
          </a:p>
          <a:p>
            <a:r>
              <a:rPr lang="en-US" sz="2800" dirty="0" smtClean="0"/>
              <a:t>By </a:t>
            </a:r>
            <a:r>
              <a:rPr lang="en-US" sz="2800" dirty="0"/>
              <a:t>the way, these same opportunities are available to every church that will walk in His will.)</a:t>
            </a:r>
          </a:p>
        </p:txBody>
      </p:sp>
    </p:spTree>
    <p:extLst>
      <p:ext uri="{BB962C8B-B14F-4D97-AF65-F5344CB8AC3E}">
        <p14:creationId xmlns:p14="http://schemas.microsoft.com/office/powerpoint/2010/main" val="323883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0" cap="none" dirty="0">
                <a:solidFill>
                  <a:prstClr val="white"/>
                </a:solidFill>
                <a:effectLst>
                  <a:outerShdw blurRad="50800" dist="38100" dir="2700000" algn="tl" rotWithShape="0">
                    <a:srgbClr val="000000">
                      <a:alpha val="48000"/>
                    </a:srgbClr>
                  </a:outerShdw>
                </a:effectLst>
                <a:latin typeface="Rockwell" panose="02060603020205020403"/>
                <a:ea typeface="+mn-ea"/>
                <a:cs typeface="+mn-cs"/>
              </a:rPr>
              <a:t>A. V. 7-8a The Character Of Our Master</a:t>
            </a:r>
            <a:endParaRPr lang="en-US" sz="4800" dirty="0"/>
          </a:p>
        </p:txBody>
      </p:sp>
      <p:sp>
        <p:nvSpPr>
          <p:cNvPr id="3" name="Content Placeholder 2"/>
          <p:cNvSpPr>
            <a:spLocks noGrp="1"/>
          </p:cNvSpPr>
          <p:nvPr>
            <p:ph idx="1"/>
          </p:nvPr>
        </p:nvSpPr>
        <p:spPr>
          <a:xfrm>
            <a:off x="913795" y="1935921"/>
            <a:ext cx="10353762" cy="3855279"/>
          </a:xfrm>
        </p:spPr>
        <p:txBody>
          <a:bodyPr>
            <a:normAutofit fontScale="92500" lnSpcReduction="10000"/>
          </a:bodyPr>
          <a:lstStyle/>
          <a:p>
            <a:r>
              <a:rPr lang="en-US" sz="2600" dirty="0" smtClean="0"/>
              <a:t>Jesus </a:t>
            </a:r>
            <a:r>
              <a:rPr lang="en-US" sz="2600" dirty="0"/>
              <a:t>comes to this church and </a:t>
            </a:r>
            <a:r>
              <a:rPr lang="en-US" sz="2600" b="1" u="sng" dirty="0"/>
              <a:t>He reveals Himself as One in control of everything</a:t>
            </a:r>
            <a:r>
              <a:rPr lang="en-US" sz="2600" dirty="0"/>
              <a:t>. </a:t>
            </a:r>
            <a:endParaRPr lang="en-US" sz="2600" dirty="0" smtClean="0"/>
          </a:p>
          <a:p>
            <a:r>
              <a:rPr lang="en-US" sz="2600" dirty="0" smtClean="0"/>
              <a:t>He </a:t>
            </a:r>
            <a:r>
              <a:rPr lang="en-US" sz="2600" dirty="0"/>
              <a:t>reminds them that </a:t>
            </a:r>
            <a:r>
              <a:rPr lang="en-US" sz="2600" b="1" u="sng" dirty="0"/>
              <a:t>He is to be the focus of their faith</a:t>
            </a:r>
            <a:r>
              <a:rPr lang="en-US" sz="2600" dirty="0"/>
              <a:t> and the hub around which the wheel of their service turns.</a:t>
            </a:r>
          </a:p>
          <a:p>
            <a:r>
              <a:rPr lang="en-US" sz="2600" dirty="0"/>
              <a:t>1. </a:t>
            </a:r>
            <a:r>
              <a:rPr lang="en-US" sz="2600" b="1" u="sng" dirty="0"/>
              <a:t>His Personality </a:t>
            </a:r>
            <a:r>
              <a:rPr lang="en-US" sz="2600" dirty="0"/>
              <a:t>- </a:t>
            </a:r>
            <a:r>
              <a:rPr lang="en-US" sz="2600" b="1" dirty="0"/>
              <a:t>He is Holy and He is True</a:t>
            </a:r>
            <a:r>
              <a:rPr lang="en-US" sz="2600" dirty="0"/>
              <a:t>! </a:t>
            </a:r>
            <a:endParaRPr lang="en-US" sz="2600" dirty="0" smtClean="0"/>
          </a:p>
          <a:p>
            <a:r>
              <a:rPr lang="en-US" sz="2600" dirty="0" smtClean="0"/>
              <a:t>There </a:t>
            </a:r>
            <a:r>
              <a:rPr lang="en-US" sz="2600" dirty="0"/>
              <a:t>is no sin and there is no deception in our Lord. He is all He claims to be and His motives are always pure. </a:t>
            </a:r>
          </a:p>
          <a:p>
            <a:r>
              <a:rPr lang="en-US" sz="2800" b="1" dirty="0"/>
              <a:t>Jesus Christ is the dependable One!</a:t>
            </a:r>
          </a:p>
          <a:p>
            <a:endParaRPr lang="en-US" dirty="0"/>
          </a:p>
        </p:txBody>
      </p:sp>
    </p:spTree>
    <p:extLst>
      <p:ext uri="{BB962C8B-B14F-4D97-AF65-F5344CB8AC3E}">
        <p14:creationId xmlns:p14="http://schemas.microsoft.com/office/powerpoint/2010/main" val="549474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His Power - Jesus is described as holding the "</a:t>
            </a:r>
            <a:r>
              <a:rPr lang="en-US" u="sng" dirty="0"/>
              <a:t>key of David</a:t>
            </a:r>
            <a:r>
              <a:rPr lang="en-US" dirty="0"/>
              <a:t>". </a:t>
            </a:r>
          </a:p>
        </p:txBody>
      </p:sp>
      <p:sp>
        <p:nvSpPr>
          <p:cNvPr id="3" name="Content Placeholder 2"/>
          <p:cNvSpPr>
            <a:spLocks noGrp="1"/>
          </p:cNvSpPr>
          <p:nvPr>
            <p:ph idx="1"/>
          </p:nvPr>
        </p:nvSpPr>
        <p:spPr/>
        <p:txBody>
          <a:bodyPr>
            <a:normAutofit/>
          </a:bodyPr>
          <a:lstStyle/>
          <a:p>
            <a:pPr marL="342900" marR="0" lvl="0" indent="-342900">
              <a:buFont typeface="Symbol" panose="05050102010706020507" pitchFamily="18" charset="2"/>
              <a:buChar char=""/>
            </a:pPr>
            <a:r>
              <a:rPr lang="en-US" sz="2800" dirty="0">
                <a:effectLst/>
                <a:latin typeface="Times New Roman" panose="02020603050405020304" pitchFamily="18" charset="0"/>
                <a:ea typeface="Times New Roman" panose="02020603050405020304" pitchFamily="18" charset="0"/>
              </a:rPr>
              <a:t>This is a reference to </a:t>
            </a:r>
            <a:r>
              <a:rPr lang="en-US" sz="2800" b="1" dirty="0">
                <a:effectLst/>
                <a:latin typeface="Times New Roman" panose="02020603050405020304" pitchFamily="18" charset="0"/>
                <a:ea typeface="Times New Roman" panose="02020603050405020304" pitchFamily="18" charset="0"/>
              </a:rPr>
              <a:t>Isa. 22:20-22</a:t>
            </a:r>
            <a:r>
              <a:rPr lang="en-US" sz="2800" dirty="0">
                <a:effectLst/>
                <a:latin typeface="Times New Roman" panose="02020603050405020304" pitchFamily="18" charset="0"/>
                <a:ea typeface="Times New Roman" panose="02020603050405020304" pitchFamily="18" charset="0"/>
              </a:rPr>
              <a:t> where a faithful man named </a:t>
            </a:r>
            <a:r>
              <a:rPr lang="en-US" sz="2800" b="1" u="sng" dirty="0">
                <a:effectLst/>
                <a:latin typeface="Times New Roman" panose="02020603050405020304" pitchFamily="18" charset="0"/>
                <a:ea typeface="Times New Roman" panose="02020603050405020304" pitchFamily="18" charset="0"/>
              </a:rPr>
              <a:t>Eliakim</a:t>
            </a:r>
            <a:r>
              <a:rPr lang="en-US" sz="2800" dirty="0">
                <a:effectLst/>
                <a:latin typeface="Times New Roman" panose="02020603050405020304" pitchFamily="18" charset="0"/>
                <a:ea typeface="Times New Roman" panose="02020603050405020304" pitchFamily="18" charset="0"/>
              </a:rPr>
              <a:t> was named the steward of King Hezekiah. He was given the </a:t>
            </a:r>
            <a:r>
              <a:rPr lang="en-US" sz="2800" b="1" dirty="0">
                <a:effectLst/>
                <a:latin typeface="Times New Roman" panose="02020603050405020304" pitchFamily="18" charset="0"/>
                <a:ea typeface="Times New Roman" panose="02020603050405020304" pitchFamily="18" charset="0"/>
              </a:rPr>
              <a:t>"</a:t>
            </a:r>
            <a:r>
              <a:rPr lang="en-US" sz="2800" b="1" u="sng" dirty="0">
                <a:effectLst/>
                <a:latin typeface="Times New Roman" panose="02020603050405020304" pitchFamily="18" charset="0"/>
                <a:ea typeface="Times New Roman" panose="02020603050405020304" pitchFamily="18" charset="0"/>
              </a:rPr>
              <a:t>key of David.</a:t>
            </a:r>
            <a:r>
              <a:rPr lang="en-US" sz="2800" b="1" dirty="0">
                <a:effectLst/>
                <a:latin typeface="Times New Roman" panose="02020603050405020304" pitchFamily="18" charset="0"/>
                <a:ea typeface="Times New Roman" panose="02020603050405020304" pitchFamily="18" charset="0"/>
              </a:rPr>
              <a:t>"</a:t>
            </a:r>
            <a:r>
              <a:rPr lang="en-US" sz="2800" dirty="0">
                <a:effectLst/>
                <a:latin typeface="Times New Roman" panose="02020603050405020304" pitchFamily="18" charset="0"/>
                <a:ea typeface="Times New Roman" panose="02020603050405020304" pitchFamily="18" charset="0"/>
              </a:rPr>
              <a:t> </a:t>
            </a:r>
            <a:endParaRPr lang="en-US" sz="2800" dirty="0" smtClean="0">
              <a:effectLst/>
              <a:latin typeface="Times New Roman" panose="02020603050405020304" pitchFamily="18" charset="0"/>
              <a:ea typeface="Times New Roman" panose="02020603050405020304" pitchFamily="18" charset="0"/>
            </a:endParaRPr>
          </a:p>
          <a:p>
            <a:pPr marL="342900" marR="0" lvl="0" indent="-342900">
              <a:buFont typeface="Symbol" panose="05050102010706020507" pitchFamily="18" charset="2"/>
              <a:buChar char=""/>
            </a:pPr>
            <a:r>
              <a:rPr lang="en-US" sz="2800" dirty="0" smtClean="0">
                <a:effectLst/>
                <a:latin typeface="Times New Roman" panose="02020603050405020304" pitchFamily="18" charset="0"/>
                <a:ea typeface="Times New Roman" panose="02020603050405020304" pitchFamily="18" charset="0"/>
              </a:rPr>
              <a:t>This </a:t>
            </a:r>
            <a:r>
              <a:rPr lang="en-US" sz="2800" dirty="0">
                <a:effectLst/>
                <a:latin typeface="Times New Roman" panose="02020603050405020304" pitchFamily="18" charset="0"/>
                <a:ea typeface="Times New Roman" panose="02020603050405020304" pitchFamily="18" charset="0"/>
              </a:rPr>
              <a:t>referred to the fact that </a:t>
            </a:r>
            <a:r>
              <a:rPr lang="en-US" sz="2800" b="1" u="sng" dirty="0">
                <a:effectLst/>
                <a:latin typeface="Times New Roman" panose="02020603050405020304" pitchFamily="18" charset="0"/>
                <a:ea typeface="Times New Roman" panose="02020603050405020304" pitchFamily="18" charset="0"/>
              </a:rPr>
              <a:t>Eliakim</a:t>
            </a:r>
            <a:r>
              <a:rPr lang="en-US" sz="2800" dirty="0">
                <a:effectLst/>
                <a:latin typeface="Times New Roman" panose="02020603050405020304" pitchFamily="18" charset="0"/>
                <a:ea typeface="Times New Roman" panose="02020603050405020304" pitchFamily="18" charset="0"/>
              </a:rPr>
              <a:t> had access to all the riches that belonged to the king.</a:t>
            </a:r>
          </a:p>
          <a:p>
            <a:endParaRPr lang="en-US" dirty="0"/>
          </a:p>
        </p:txBody>
      </p:sp>
    </p:spTree>
    <p:extLst>
      <p:ext uri="{BB962C8B-B14F-4D97-AF65-F5344CB8AC3E}">
        <p14:creationId xmlns:p14="http://schemas.microsoft.com/office/powerpoint/2010/main" val="10215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1"/>
            <a:ext cx="10353761" cy="844446"/>
          </a:xfrm>
        </p:spPr>
        <p:txBody>
          <a:bodyPr>
            <a:normAutofit fontScale="90000"/>
          </a:bodyPr>
          <a:lstStyle/>
          <a:p>
            <a:r>
              <a:rPr lang="en-US" dirty="0"/>
              <a:t>This Old Testament passage is an illustration of the Lord Jesus Christ. </a:t>
            </a:r>
            <a:br>
              <a:rPr lang="en-US" dirty="0"/>
            </a:br>
            <a:endParaRPr lang="en-US" dirty="0"/>
          </a:p>
        </p:txBody>
      </p:sp>
      <p:sp>
        <p:nvSpPr>
          <p:cNvPr id="3" name="Content Placeholder 2"/>
          <p:cNvSpPr>
            <a:spLocks noGrp="1"/>
          </p:cNvSpPr>
          <p:nvPr>
            <p:ph idx="1"/>
          </p:nvPr>
        </p:nvSpPr>
        <p:spPr>
          <a:xfrm>
            <a:off x="913795" y="1454047"/>
            <a:ext cx="10353762" cy="4796851"/>
          </a:xfrm>
        </p:spPr>
        <p:txBody>
          <a:bodyPr>
            <a:noAutofit/>
          </a:bodyPr>
          <a:lstStyle/>
          <a:p>
            <a:pPr marL="342900" marR="0" lvl="0" indent="-342900">
              <a:buFont typeface="Symbol" panose="05050102010706020507" pitchFamily="18" charset="2"/>
              <a:buChar char=""/>
            </a:pPr>
            <a:r>
              <a:rPr lang="en-US" sz="2800" dirty="0">
                <a:effectLst/>
                <a:latin typeface="Times New Roman" panose="02020603050405020304" pitchFamily="18" charset="0"/>
                <a:ea typeface="Times New Roman" panose="02020603050405020304" pitchFamily="18" charset="0"/>
              </a:rPr>
              <a:t>He is the </a:t>
            </a:r>
            <a:r>
              <a:rPr lang="en-US" sz="2800" b="1" u="sng" dirty="0">
                <a:effectLst/>
                <a:latin typeface="Times New Roman" panose="02020603050405020304" pitchFamily="18" charset="0"/>
                <a:ea typeface="Times New Roman" panose="02020603050405020304" pitchFamily="18" charset="0"/>
              </a:rPr>
              <a:t>faithful administrator </a:t>
            </a:r>
            <a:r>
              <a:rPr lang="en-US" sz="2800" dirty="0">
                <a:effectLst/>
                <a:latin typeface="Times New Roman" panose="02020603050405020304" pitchFamily="18" charset="0"/>
                <a:ea typeface="Times New Roman" panose="02020603050405020304" pitchFamily="18" charset="0"/>
              </a:rPr>
              <a:t>of the riches of the Kingdom of His Father. </a:t>
            </a:r>
          </a:p>
          <a:p>
            <a:pPr marL="342900" marR="0" lvl="0" indent="-342900">
              <a:buFont typeface="Symbol" panose="05050102010706020507" pitchFamily="18" charset="2"/>
              <a:buChar char=""/>
            </a:pPr>
            <a:r>
              <a:rPr lang="en-US" sz="2800" dirty="0">
                <a:effectLst/>
                <a:latin typeface="Times New Roman" panose="02020603050405020304" pitchFamily="18" charset="0"/>
                <a:ea typeface="Times New Roman" panose="02020603050405020304" pitchFamily="18" charset="0"/>
              </a:rPr>
              <a:t>This reminds us that </a:t>
            </a:r>
            <a:r>
              <a:rPr lang="en-US" sz="2800" b="1" u="sng" dirty="0">
                <a:effectLst/>
                <a:latin typeface="Times New Roman" panose="02020603050405020304" pitchFamily="18" charset="0"/>
                <a:ea typeface="Times New Roman" panose="02020603050405020304" pitchFamily="18" charset="0"/>
              </a:rPr>
              <a:t>He has the power to meet the needs of His church</a:t>
            </a:r>
            <a:r>
              <a:rPr lang="en-US" sz="2800" dirty="0">
                <a:effectLst/>
                <a:latin typeface="Times New Roman" panose="02020603050405020304" pitchFamily="18" charset="0"/>
                <a:ea typeface="Times New Roman" panose="02020603050405020304" pitchFamily="18" charset="0"/>
              </a:rPr>
              <a:t> as He leads them through the ministry He has given them. </a:t>
            </a:r>
          </a:p>
          <a:p>
            <a:pPr marL="342900" marR="0" lvl="0" indent="-342900">
              <a:buFont typeface="Symbol" panose="05050102010706020507" pitchFamily="18" charset="2"/>
              <a:buChar char=""/>
            </a:pPr>
            <a:r>
              <a:rPr lang="en-US" sz="2800" b="1" u="sng" dirty="0">
                <a:effectLst/>
                <a:latin typeface="Times New Roman" panose="02020603050405020304" pitchFamily="18" charset="0"/>
                <a:ea typeface="Times New Roman" panose="02020603050405020304" pitchFamily="18" charset="0"/>
              </a:rPr>
              <a:t>He will be faithful to provide all they need </a:t>
            </a:r>
            <a:r>
              <a:rPr lang="en-US" sz="2800" dirty="0">
                <a:effectLst/>
                <a:latin typeface="Times New Roman" panose="02020603050405020304" pitchFamily="18" charset="0"/>
                <a:ea typeface="Times New Roman" panose="02020603050405020304" pitchFamily="18" charset="0"/>
              </a:rPr>
              <a:t>to do the jobs He calls them to!</a:t>
            </a:r>
          </a:p>
          <a:p>
            <a:r>
              <a:rPr lang="en-US" sz="2800" b="1" u="sng" dirty="0">
                <a:effectLst/>
                <a:latin typeface="Calibri" panose="020F0502020204030204" pitchFamily="34" charset="0"/>
                <a:ea typeface="Calibri" panose="020F0502020204030204" pitchFamily="34" charset="0"/>
                <a:cs typeface="Times New Roman" panose="02020603050405020304" pitchFamily="18" charset="0"/>
              </a:rPr>
              <a:t>Since He has the keys, He is has the power to open and close doors as He sees fit.</a:t>
            </a:r>
            <a:r>
              <a:rPr lang="en-US" sz="2800" dirty="0">
                <a:effectLst/>
                <a:latin typeface="Calibri" panose="020F0502020204030204" pitchFamily="34" charset="0"/>
                <a:ea typeface="Calibri" panose="020F0502020204030204" pitchFamily="34" charset="0"/>
                <a:cs typeface="Times New Roman" panose="02020603050405020304" pitchFamily="18" charset="0"/>
              </a:rPr>
              <a:t> </a:t>
            </a:r>
            <a:endParaRPr lang="en-US" sz="2800" dirty="0"/>
          </a:p>
        </p:txBody>
      </p:sp>
    </p:spTree>
    <p:extLst>
      <p:ext uri="{BB962C8B-B14F-4D97-AF65-F5344CB8AC3E}">
        <p14:creationId xmlns:p14="http://schemas.microsoft.com/office/powerpoint/2010/main" val="48175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bottom line of all this is that Jesus is in control of the church</a:t>
            </a:r>
          </a:p>
        </p:txBody>
      </p:sp>
      <p:sp>
        <p:nvSpPr>
          <p:cNvPr id="3" name="Content Placeholder 2"/>
          <p:cNvSpPr>
            <a:spLocks noGrp="1"/>
          </p:cNvSpPr>
          <p:nvPr>
            <p:ph idx="1"/>
          </p:nvPr>
        </p:nvSpPr>
        <p:spPr/>
        <p:txBody>
          <a:bodyPr/>
          <a:lstStyle/>
          <a:p>
            <a:pPr marL="342900" marR="0" lvl="0" indent="-342900">
              <a:buFont typeface="Symbol" panose="05050102010706020507" pitchFamily="18" charset="2"/>
              <a:buChar char=""/>
            </a:pPr>
            <a:r>
              <a:rPr lang="en-US" sz="2800" b="1" dirty="0">
                <a:effectLst/>
                <a:latin typeface="Times New Roman" panose="02020603050405020304" pitchFamily="18" charset="0"/>
                <a:ea typeface="Times New Roman" panose="02020603050405020304" pitchFamily="18" charset="0"/>
              </a:rPr>
              <a:t>He is in charge of seeing that </a:t>
            </a:r>
            <a:r>
              <a:rPr lang="en-US" sz="2800" b="1" u="sng" dirty="0">
                <a:effectLst/>
                <a:latin typeface="Times New Roman" panose="02020603050405020304" pitchFamily="18" charset="0"/>
                <a:ea typeface="Times New Roman" panose="02020603050405020304" pitchFamily="18" charset="0"/>
              </a:rPr>
              <a:t>her needs are met </a:t>
            </a:r>
            <a:r>
              <a:rPr lang="en-US" sz="2800" b="1" dirty="0">
                <a:effectLst/>
                <a:latin typeface="Times New Roman" panose="02020603050405020304" pitchFamily="18" charset="0"/>
                <a:ea typeface="Times New Roman" panose="02020603050405020304" pitchFamily="18" charset="0"/>
              </a:rPr>
              <a:t>and </a:t>
            </a:r>
            <a:endParaRPr lang="en-US" sz="2800" b="1" dirty="0" smtClean="0">
              <a:effectLst/>
              <a:latin typeface="Times New Roman" panose="02020603050405020304" pitchFamily="18" charset="0"/>
              <a:ea typeface="Times New Roman" panose="02020603050405020304" pitchFamily="18" charset="0"/>
            </a:endParaRPr>
          </a:p>
          <a:p>
            <a:pPr marL="342900" marR="0" lvl="0" indent="-342900">
              <a:buFont typeface="Symbol" panose="05050102010706020507" pitchFamily="18" charset="2"/>
              <a:buChar char=""/>
            </a:pPr>
            <a:endParaRPr lang="en-US" sz="2800" b="1" dirty="0">
              <a:effectLst/>
              <a:latin typeface="Times New Roman" panose="02020603050405020304" pitchFamily="18" charset="0"/>
              <a:ea typeface="Times New Roman" panose="02020603050405020304" pitchFamily="18" charset="0"/>
            </a:endParaRPr>
          </a:p>
          <a:p>
            <a:pPr marL="342900" marR="0" lvl="0" indent="-342900">
              <a:buFont typeface="Symbol" panose="05050102010706020507" pitchFamily="18" charset="2"/>
              <a:buChar char=""/>
            </a:pPr>
            <a:r>
              <a:rPr lang="en-US" sz="2800" b="1" dirty="0">
                <a:effectLst/>
                <a:latin typeface="Times New Roman" panose="02020603050405020304" pitchFamily="18" charset="0"/>
                <a:ea typeface="Times New Roman" panose="02020603050405020304" pitchFamily="18" charset="0"/>
              </a:rPr>
              <a:t>He is in charge of the </a:t>
            </a:r>
            <a:r>
              <a:rPr lang="en-US" sz="2800" b="1" u="sng" dirty="0">
                <a:effectLst/>
                <a:latin typeface="Times New Roman" panose="02020603050405020304" pitchFamily="18" charset="0"/>
                <a:ea typeface="Times New Roman" panose="02020603050405020304" pitchFamily="18" charset="0"/>
              </a:rPr>
              <a:t>direction her ministry takes</a:t>
            </a:r>
            <a:r>
              <a:rPr lang="en-US" sz="2800" b="1" dirty="0">
                <a:effectLst/>
                <a:latin typeface="Times New Roman" panose="02020603050405020304" pitchFamily="18" charset="0"/>
                <a:ea typeface="Times New Roman" panose="02020603050405020304" pitchFamily="18" charset="0"/>
              </a:rPr>
              <a:t>. </a:t>
            </a:r>
          </a:p>
          <a:p>
            <a:endParaRPr lang="en-US" dirty="0"/>
          </a:p>
        </p:txBody>
      </p:sp>
    </p:spTree>
    <p:extLst>
      <p:ext uri="{BB962C8B-B14F-4D97-AF65-F5344CB8AC3E}">
        <p14:creationId xmlns:p14="http://schemas.microsoft.com/office/powerpoint/2010/main" val="1500769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Jesus is to be enthroned as, and recognized as, the head of the church!</a:t>
            </a:r>
          </a:p>
        </p:txBody>
      </p:sp>
      <p:sp>
        <p:nvSpPr>
          <p:cNvPr id="3" name="Content Placeholder 2"/>
          <p:cNvSpPr>
            <a:spLocks noGrp="1"/>
          </p:cNvSpPr>
          <p:nvPr>
            <p:ph idx="1"/>
          </p:nvPr>
        </p:nvSpPr>
        <p:spPr/>
        <p:txBody>
          <a:bodyPr/>
          <a:lstStyle/>
          <a:p>
            <a:r>
              <a:rPr lang="en-US" b="1" dirty="0">
                <a:effectLst/>
              </a:rPr>
              <a:t>Ephesians 5:23 New King James Version (NKJV)</a:t>
            </a:r>
          </a:p>
          <a:p>
            <a:r>
              <a:rPr lang="en-US" b="1" dirty="0">
                <a:effectLst/>
              </a:rPr>
              <a:t>23 For the husband is head of the wife, as also Christ is head of the church; and He is the Savior of the body. </a:t>
            </a:r>
            <a:endParaRPr lang="en-US" b="1" dirty="0" smtClean="0">
              <a:effectLst/>
            </a:endParaRPr>
          </a:p>
          <a:p>
            <a:endParaRPr lang="en-US" dirty="0">
              <a:effectLst/>
            </a:endParaRPr>
          </a:p>
          <a:p>
            <a:r>
              <a:rPr lang="en-US" sz="2400" dirty="0">
                <a:effectLst/>
              </a:rPr>
              <a:t>Ephesians 5:23 New King James Version (NKJV)</a:t>
            </a:r>
          </a:p>
          <a:p>
            <a:r>
              <a:rPr lang="en-US" sz="2400" dirty="0">
                <a:effectLst/>
              </a:rPr>
              <a:t>23 For the husband is head of the wife, as also Christ is head of the church; and He is the Savior of the body. </a:t>
            </a:r>
          </a:p>
          <a:p>
            <a:endParaRPr lang="en-US" dirty="0">
              <a:effectLst/>
            </a:endParaRPr>
          </a:p>
          <a:p>
            <a:endParaRPr lang="en-US" dirty="0"/>
          </a:p>
        </p:txBody>
      </p:sp>
    </p:spTree>
    <p:extLst>
      <p:ext uri="{BB962C8B-B14F-4D97-AF65-F5344CB8AC3E}">
        <p14:creationId xmlns:p14="http://schemas.microsoft.com/office/powerpoint/2010/main" val="4060700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a:t>
            </a:r>
            <a:r>
              <a:rPr lang="en-US" u="sng" dirty="0"/>
              <a:t>His Perception </a:t>
            </a:r>
            <a:r>
              <a:rPr lang="en-US" dirty="0"/>
              <a:t>- He tells them in verse 8 that He "knows their works."</a:t>
            </a:r>
          </a:p>
        </p:txBody>
      </p:sp>
      <p:sp>
        <p:nvSpPr>
          <p:cNvPr id="3" name="Content Placeholder 2"/>
          <p:cNvSpPr>
            <a:spLocks noGrp="1"/>
          </p:cNvSpPr>
          <p:nvPr>
            <p:ph idx="1"/>
          </p:nvPr>
        </p:nvSpPr>
        <p:spPr>
          <a:xfrm>
            <a:off x="913795" y="2096064"/>
            <a:ext cx="10353762" cy="3914992"/>
          </a:xfrm>
        </p:spPr>
        <p:txBody>
          <a:bodyPr>
            <a:normAutofit/>
          </a:bodyPr>
          <a:lstStyle/>
          <a:p>
            <a:pPr marL="0" marR="0"/>
            <a:r>
              <a:rPr lang="en-US" sz="2800" dirty="0">
                <a:effectLst/>
                <a:latin typeface="Times New Roman" panose="02020603050405020304" pitchFamily="18" charset="0"/>
                <a:ea typeface="Times New Roman" panose="02020603050405020304" pitchFamily="18" charset="0"/>
              </a:rPr>
              <a:t>That is, </a:t>
            </a:r>
            <a:r>
              <a:rPr lang="en-US" sz="2800" b="1" u="sng" dirty="0">
                <a:effectLst/>
                <a:latin typeface="Times New Roman" panose="02020603050405020304" pitchFamily="18" charset="0"/>
                <a:ea typeface="Times New Roman" panose="02020603050405020304" pitchFamily="18" charset="0"/>
              </a:rPr>
              <a:t>He knows everything that they are doing</a:t>
            </a:r>
            <a:r>
              <a:rPr lang="en-US" sz="2800" dirty="0">
                <a:effectLst/>
                <a:latin typeface="Times New Roman" panose="02020603050405020304" pitchFamily="18" charset="0"/>
                <a:ea typeface="Times New Roman" panose="02020603050405020304" pitchFamily="18" charset="0"/>
              </a:rPr>
              <a:t>, </a:t>
            </a:r>
            <a:r>
              <a:rPr lang="en-US" sz="2800" b="1" u="sng" dirty="0">
                <a:effectLst/>
                <a:latin typeface="Times New Roman" panose="02020603050405020304" pitchFamily="18" charset="0"/>
                <a:ea typeface="Times New Roman" panose="02020603050405020304" pitchFamily="18" charset="0"/>
              </a:rPr>
              <a:t>how they are doing it and what their motives are for doing it</a:t>
            </a:r>
            <a:r>
              <a:rPr lang="en-US" sz="2800" dirty="0">
                <a:effectLst/>
                <a:latin typeface="Times New Roman" panose="02020603050405020304" pitchFamily="18" charset="0"/>
                <a:ea typeface="Times New Roman" panose="02020603050405020304" pitchFamily="18" charset="0"/>
              </a:rPr>
              <a:t>. </a:t>
            </a:r>
          </a:p>
          <a:p>
            <a:pPr marL="342900" marR="0" lvl="0" indent="-342900">
              <a:buFont typeface="Symbol" panose="05050102010706020507" pitchFamily="18" charset="2"/>
              <a:buChar char=""/>
            </a:pPr>
            <a:r>
              <a:rPr lang="en-US" sz="2800" b="1" u="sng" dirty="0">
                <a:effectLst/>
                <a:latin typeface="Times New Roman" panose="02020603050405020304" pitchFamily="18" charset="0"/>
                <a:ea typeface="Times New Roman" panose="02020603050405020304" pitchFamily="18" charset="0"/>
              </a:rPr>
              <a:t>He knows when they use the open doors</a:t>
            </a:r>
            <a:r>
              <a:rPr lang="en-US" sz="2800" dirty="0">
                <a:effectLst/>
                <a:latin typeface="Times New Roman" panose="02020603050405020304" pitchFamily="18" charset="0"/>
                <a:ea typeface="Times New Roman" panose="02020603050405020304" pitchFamily="18" charset="0"/>
              </a:rPr>
              <a:t> He has set before them </a:t>
            </a:r>
          </a:p>
          <a:p>
            <a:pPr marL="342900" marR="0" lvl="0" indent="-342900">
              <a:buFont typeface="Symbol" panose="05050102010706020507" pitchFamily="18" charset="2"/>
              <a:buChar char=""/>
            </a:pPr>
            <a:r>
              <a:rPr lang="en-US" sz="2800" dirty="0">
                <a:effectLst/>
                <a:latin typeface="Times New Roman" panose="02020603050405020304" pitchFamily="18" charset="0"/>
                <a:ea typeface="Times New Roman" panose="02020603050405020304" pitchFamily="18" charset="0"/>
              </a:rPr>
              <a:t>And He knows </a:t>
            </a:r>
            <a:r>
              <a:rPr lang="en-US" sz="2800" b="1" u="sng" dirty="0">
                <a:effectLst/>
                <a:latin typeface="Times New Roman" panose="02020603050405020304" pitchFamily="18" charset="0"/>
                <a:ea typeface="Times New Roman" panose="02020603050405020304" pitchFamily="18" charset="0"/>
              </a:rPr>
              <a:t>when they keep pushing on the doors He has closed before them</a:t>
            </a:r>
            <a:r>
              <a:rPr lang="en-US" sz="2800" dirty="0">
                <a:effectLst/>
                <a:latin typeface="Times New Roman" panose="02020603050405020304" pitchFamily="18" charset="0"/>
                <a:ea typeface="Times New Roman" panose="02020603050405020304" pitchFamily="18" charset="0"/>
              </a:rPr>
              <a:t>. </a:t>
            </a:r>
          </a:p>
          <a:p>
            <a:pPr marL="342900" marR="0" lvl="0" indent="-342900">
              <a:buFont typeface="Symbol" panose="05050102010706020507" pitchFamily="18" charset="2"/>
              <a:buChar char=""/>
            </a:pPr>
            <a:r>
              <a:rPr lang="en-US" sz="2800" b="1" u="sng" dirty="0">
                <a:effectLst/>
                <a:latin typeface="Times New Roman" panose="02020603050405020304" pitchFamily="18" charset="0"/>
                <a:ea typeface="Times New Roman" panose="02020603050405020304" pitchFamily="18" charset="0"/>
              </a:rPr>
              <a:t>He knows all there is to know about us</a:t>
            </a:r>
            <a:r>
              <a:rPr lang="en-US" sz="2800" dirty="0">
                <a:effectLst/>
                <a:latin typeface="Times New Roman" panose="02020603050405020304" pitchFamily="18" charset="0"/>
                <a:ea typeface="Times New Roman" panose="02020603050405020304" pitchFamily="18" charset="0"/>
              </a:rPr>
              <a:t>.</a:t>
            </a:r>
          </a:p>
          <a:p>
            <a:pPr marL="0" indent="0">
              <a:buNone/>
            </a:pPr>
            <a:endParaRPr lang="en-US" dirty="0"/>
          </a:p>
        </p:txBody>
      </p:sp>
    </p:spTree>
    <p:extLst>
      <p:ext uri="{BB962C8B-B14F-4D97-AF65-F5344CB8AC3E}">
        <p14:creationId xmlns:p14="http://schemas.microsoft.com/office/powerpoint/2010/main" val="1087528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Revelation 3:7-13 New King James Version (NKJV)</a:t>
            </a:r>
            <a:endParaRPr lang="en-US" dirty="0"/>
          </a:p>
        </p:txBody>
      </p:sp>
      <p:sp>
        <p:nvSpPr>
          <p:cNvPr id="3" name="Content Placeholder 2"/>
          <p:cNvSpPr>
            <a:spLocks noGrp="1"/>
          </p:cNvSpPr>
          <p:nvPr>
            <p:ph idx="1"/>
          </p:nvPr>
        </p:nvSpPr>
        <p:spPr/>
        <p:txBody>
          <a:bodyPr>
            <a:normAutofit lnSpcReduction="10000"/>
          </a:bodyPr>
          <a:lstStyle/>
          <a:p>
            <a:r>
              <a:rPr lang="en-US" sz="2800" dirty="0"/>
              <a:t>7 “And to the angel of the church in Philadelphia write,</a:t>
            </a:r>
          </a:p>
          <a:p>
            <a:r>
              <a:rPr lang="en-US" sz="2800" dirty="0"/>
              <a:t>‘These things says He who is holy, He who is true, “He who has the key of David, He who opens and no one shuts, and shuts and no one opens”</a:t>
            </a:r>
          </a:p>
          <a:p>
            <a:r>
              <a:rPr lang="en-US" sz="2800" dirty="0"/>
              <a:t> 8 “I know your works. See, I have set before you an open door, and no one can shut it; for you have a little strength, have kept My word, and have not denied My name. </a:t>
            </a:r>
          </a:p>
          <a:p>
            <a:endParaRPr lang="en-US" dirty="0"/>
          </a:p>
        </p:txBody>
      </p:sp>
    </p:spTree>
    <p:extLst>
      <p:ext uri="{BB962C8B-B14F-4D97-AF65-F5344CB8AC3E}">
        <p14:creationId xmlns:p14="http://schemas.microsoft.com/office/powerpoint/2010/main" val="1447637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 V. 8b The Call Of Our Mission – </a:t>
            </a:r>
          </a:p>
        </p:txBody>
      </p:sp>
      <p:sp>
        <p:nvSpPr>
          <p:cNvPr id="3" name="Content Placeholder 2"/>
          <p:cNvSpPr>
            <a:spLocks noGrp="1"/>
          </p:cNvSpPr>
          <p:nvPr>
            <p:ph idx="1"/>
          </p:nvPr>
        </p:nvSpPr>
        <p:spPr>
          <a:xfrm>
            <a:off x="913795" y="1813810"/>
            <a:ext cx="10353762" cy="3977390"/>
          </a:xfrm>
        </p:spPr>
        <p:txBody>
          <a:bodyPr/>
          <a:lstStyle/>
          <a:p>
            <a:pPr marL="342900" marR="0" lvl="0" indent="-342900">
              <a:buFont typeface="Symbol" panose="05050102010706020507" pitchFamily="18" charset="2"/>
              <a:buChar char=""/>
            </a:pPr>
            <a:r>
              <a:rPr lang="en-US" sz="2800" b="1" dirty="0">
                <a:effectLst/>
                <a:latin typeface="Times New Roman" panose="02020603050405020304" pitchFamily="18" charset="0"/>
                <a:ea typeface="Times New Roman" panose="02020603050405020304" pitchFamily="18" charset="0"/>
              </a:rPr>
              <a:t>Jesus now moves to tell them that </a:t>
            </a:r>
            <a:r>
              <a:rPr lang="en-US" sz="2800" b="1" u="sng" dirty="0">
                <a:effectLst/>
                <a:latin typeface="Times New Roman" panose="02020603050405020304" pitchFamily="18" charset="0"/>
                <a:ea typeface="Times New Roman" panose="02020603050405020304" pitchFamily="18" charset="0"/>
              </a:rPr>
              <a:t>He has given them an open door of opportunity to minister in their world</a:t>
            </a:r>
            <a:r>
              <a:rPr lang="en-US" sz="2800" b="1" dirty="0">
                <a:effectLst/>
                <a:latin typeface="Times New Roman" panose="02020603050405020304" pitchFamily="18" charset="0"/>
                <a:ea typeface="Times New Roman" panose="02020603050405020304" pitchFamily="18" charset="0"/>
              </a:rPr>
              <a:t>.</a:t>
            </a:r>
            <a:r>
              <a:rPr lang="en-US" sz="2800" dirty="0">
                <a:effectLst/>
                <a:latin typeface="Times New Roman" panose="02020603050405020304" pitchFamily="18" charset="0"/>
                <a:ea typeface="Times New Roman" panose="02020603050405020304" pitchFamily="18" charset="0"/>
              </a:rPr>
              <a:t> </a:t>
            </a:r>
          </a:p>
          <a:p>
            <a:pPr marL="342900" marR="0" lvl="0" indent="-342900">
              <a:buFont typeface="Symbol" panose="05050102010706020507" pitchFamily="18" charset="2"/>
              <a:buChar char=""/>
            </a:pPr>
            <a:r>
              <a:rPr lang="en-US" sz="2800" b="1" u="sng" dirty="0">
                <a:effectLst/>
                <a:latin typeface="Times New Roman" panose="02020603050405020304" pitchFamily="18" charset="0"/>
                <a:ea typeface="Times New Roman" panose="02020603050405020304" pitchFamily="18" charset="0"/>
              </a:rPr>
              <a:t>The Lord called them to represent His name in that day and He went out before them and paved the way for their success</a:t>
            </a:r>
            <a:r>
              <a:rPr lang="en-US" sz="2800" b="1" dirty="0">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a:p>
            <a:pPr marL="0" marR="0"/>
            <a:r>
              <a:rPr lang="en-US" sz="3200" b="1" u="sng" dirty="0">
                <a:effectLst/>
                <a:latin typeface="Times New Roman" panose="02020603050405020304" pitchFamily="18" charset="0"/>
                <a:ea typeface="Times New Roman" panose="02020603050405020304" pitchFamily="18" charset="0"/>
              </a:rPr>
              <a:t>Friend, He has done the same for us!</a:t>
            </a:r>
            <a:r>
              <a:rPr lang="en-US" sz="3200" u="sng" dirty="0">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466915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This church was not founded by the Lord without reason! </a:t>
            </a:r>
          </a:p>
        </p:txBody>
      </p:sp>
      <p:sp>
        <p:nvSpPr>
          <p:cNvPr id="3" name="Content Placeholder 2"/>
          <p:cNvSpPr>
            <a:spLocks noGrp="1"/>
          </p:cNvSpPr>
          <p:nvPr>
            <p:ph idx="1"/>
          </p:nvPr>
        </p:nvSpPr>
        <p:spPr/>
        <p:txBody>
          <a:bodyPr/>
          <a:lstStyle/>
          <a:p>
            <a:pPr marL="0" marR="0"/>
            <a:r>
              <a:rPr lang="en-US" sz="2800" dirty="0">
                <a:effectLst/>
                <a:latin typeface="Times New Roman" panose="02020603050405020304" pitchFamily="18" charset="0"/>
                <a:ea typeface="Times New Roman" panose="02020603050405020304" pitchFamily="18" charset="0"/>
              </a:rPr>
              <a:t>He allowed this church to be born for a purpose and that purpose has not changed nor has it been fully realized. </a:t>
            </a:r>
          </a:p>
          <a:p>
            <a:pPr marL="0" marR="0"/>
            <a:r>
              <a:rPr lang="en-US" sz="2800" dirty="0">
                <a:effectLst/>
                <a:latin typeface="Times New Roman" panose="02020603050405020304" pitchFamily="18" charset="0"/>
                <a:ea typeface="Times New Roman" panose="02020603050405020304" pitchFamily="18" charset="0"/>
              </a:rPr>
              <a:t>God has given Crosswinds an open door of opportunity in this world and our duty is to find out what it is and go through it by faith.</a:t>
            </a:r>
          </a:p>
          <a:p>
            <a:endParaRPr lang="en-US" dirty="0"/>
          </a:p>
        </p:txBody>
      </p:sp>
    </p:spTree>
    <p:extLst>
      <p:ext uri="{BB962C8B-B14F-4D97-AF65-F5344CB8AC3E}">
        <p14:creationId xmlns:p14="http://schemas.microsoft.com/office/powerpoint/2010/main" val="2647669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(Ill. The Lord Jesus is in control of all the doors of our life.</a:t>
            </a:r>
          </a:p>
        </p:txBody>
      </p:sp>
      <p:sp>
        <p:nvSpPr>
          <p:cNvPr id="3" name="Content Placeholder 2"/>
          <p:cNvSpPr>
            <a:spLocks noGrp="1"/>
          </p:cNvSpPr>
          <p:nvPr>
            <p:ph idx="1"/>
          </p:nvPr>
        </p:nvSpPr>
        <p:spPr>
          <a:xfrm>
            <a:off x="913795" y="1935921"/>
            <a:ext cx="10353762" cy="4629771"/>
          </a:xfrm>
        </p:spPr>
        <p:txBody>
          <a:bodyPr/>
          <a:lstStyle/>
          <a:p>
            <a:pPr marL="0" marR="0"/>
            <a:r>
              <a:rPr lang="en-US" sz="2400" b="1" u="sng" dirty="0">
                <a:effectLst/>
                <a:latin typeface="Times New Roman" panose="02020603050405020304" pitchFamily="18" charset="0"/>
                <a:ea typeface="Times New Roman" panose="02020603050405020304" pitchFamily="18" charset="0"/>
              </a:rPr>
              <a:t>Notice how He moved in the life of Paul -</a:t>
            </a:r>
            <a:r>
              <a:rPr lang="en-US" sz="2400" dirty="0">
                <a:effectLst/>
                <a:latin typeface="Times New Roman" panose="02020603050405020304" pitchFamily="18" charset="0"/>
                <a:ea typeface="Times New Roman" panose="02020603050405020304" pitchFamily="18" charset="0"/>
              </a:rPr>
              <a:t> </a:t>
            </a:r>
            <a:r>
              <a:rPr lang="en-US" sz="2400" b="1" dirty="0">
                <a:effectLst/>
                <a:latin typeface="Times New Roman" panose="02020603050405020304" pitchFamily="18" charset="0"/>
                <a:ea typeface="Times New Roman" panose="02020603050405020304" pitchFamily="18" charset="0"/>
              </a:rPr>
              <a:t>Acts 16:6-10.</a:t>
            </a:r>
            <a:endParaRPr lang="en-US" sz="2400" dirty="0">
              <a:effectLst/>
              <a:latin typeface="Times New Roman" panose="02020603050405020304" pitchFamily="18" charset="0"/>
              <a:ea typeface="Times New Roman" panose="02020603050405020304" pitchFamily="18" charset="0"/>
            </a:endParaRPr>
          </a:p>
          <a:p>
            <a:pPr marL="0" marR="0">
              <a:lnSpc>
                <a:spcPct val="107000"/>
              </a:lnSpc>
              <a:spcBef>
                <a:spcPts val="0"/>
              </a:spcBef>
              <a:spcAft>
                <a:spcPts val="800"/>
              </a:spcAft>
            </a:pP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Macedonian Call </a:t>
            </a:r>
            <a:endPar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r>
              <a:rPr lang="en-US" sz="2400" baseline="30000" dirty="0" smtClean="0">
                <a:effectLst/>
                <a:latin typeface="Times New Roman" panose="02020603050405020304" pitchFamily="18" charset="0"/>
                <a:ea typeface="Times New Roman" panose="02020603050405020304" pitchFamily="18" charset="0"/>
                <a:cs typeface="Times New Roman" panose="02020603050405020304" pitchFamily="18" charset="0"/>
              </a:rPr>
              <a:t>6</a:t>
            </a:r>
            <a:r>
              <a:rPr lang="en-US" sz="2400" baseline="30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Now when they had gone through Phrygia and the region of Galatia, </a:t>
            </a:r>
            <a:r>
              <a:rPr lang="en-US" sz="2400" b="1" u="sng" dirty="0">
                <a:effectLst/>
                <a:latin typeface="Times New Roman" panose="02020603050405020304" pitchFamily="18" charset="0"/>
                <a:ea typeface="Times New Roman" panose="02020603050405020304" pitchFamily="18" charset="0"/>
                <a:cs typeface="Times New Roman" panose="02020603050405020304" pitchFamily="18" charset="0"/>
              </a:rPr>
              <a:t>they were forbidden by the Holy Spirit to preach the word in Asia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aseline="30000" dirty="0">
                <a:effectLst/>
                <a:latin typeface="Times New Roman" panose="02020603050405020304" pitchFamily="18" charset="0"/>
                <a:ea typeface="Times New Roman" panose="02020603050405020304" pitchFamily="18" charset="0"/>
                <a:cs typeface="Times New Roman" panose="02020603050405020304" pitchFamily="18" charset="0"/>
              </a:rPr>
              <a:t>7 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After they had come to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Mysia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dirty="0">
                <a:effectLst/>
                <a:latin typeface="Times New Roman" panose="02020603050405020304" pitchFamily="18" charset="0"/>
                <a:ea typeface="Times New Roman" panose="02020603050405020304" pitchFamily="18" charset="0"/>
                <a:cs typeface="Times New Roman" panose="02020603050405020304" pitchFamily="18" charset="0"/>
              </a:rPr>
              <a:t>they tried to go into Bithynia, but the Spirit did not permit them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aseline="30000" dirty="0">
                <a:effectLst/>
                <a:latin typeface="Times New Roman" panose="02020603050405020304" pitchFamily="18" charset="0"/>
                <a:ea typeface="Times New Roman" panose="02020603050405020304" pitchFamily="18" charset="0"/>
                <a:cs typeface="Times New Roman" panose="02020603050405020304" pitchFamily="18" charset="0"/>
              </a:rPr>
              <a:t>8 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So passing by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Mysia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they came down to Troas. </a:t>
            </a:r>
            <a:r>
              <a:rPr lang="en-US" sz="2400" baseline="30000" dirty="0">
                <a:effectLst/>
                <a:latin typeface="Times New Roman" panose="02020603050405020304" pitchFamily="18" charset="0"/>
                <a:ea typeface="Times New Roman" panose="02020603050405020304" pitchFamily="18" charset="0"/>
                <a:cs typeface="Times New Roman" panose="02020603050405020304" pitchFamily="18" charset="0"/>
              </a:rPr>
              <a:t>9 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And </a:t>
            </a:r>
            <a:r>
              <a:rPr lang="en-US" sz="2400" b="1" u="sng" dirty="0">
                <a:effectLst/>
                <a:latin typeface="Times New Roman" panose="02020603050405020304" pitchFamily="18" charset="0"/>
                <a:ea typeface="Times New Roman" panose="02020603050405020304" pitchFamily="18" charset="0"/>
                <a:cs typeface="Times New Roman" panose="02020603050405020304" pitchFamily="18" charset="0"/>
              </a:rPr>
              <a:t>a vision appeared to Paul in the night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dirty="0">
                <a:effectLst/>
                <a:latin typeface="Times New Roman" panose="02020603050405020304" pitchFamily="18" charset="0"/>
                <a:ea typeface="Times New Roman" panose="02020603050405020304" pitchFamily="18" charset="0"/>
                <a:cs typeface="Times New Roman" panose="02020603050405020304" pitchFamily="18" charset="0"/>
              </a:rPr>
              <a:t>A man of Macedonia stood and pleaded with him, saying,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Come over to Macedonia and help us</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aseline="30000" dirty="0">
                <a:effectLst/>
                <a:latin typeface="Times New Roman" panose="02020603050405020304" pitchFamily="18" charset="0"/>
                <a:ea typeface="Times New Roman" panose="02020603050405020304" pitchFamily="18" charset="0"/>
                <a:cs typeface="Times New Roman" panose="02020603050405020304" pitchFamily="18" charset="0"/>
              </a:rPr>
              <a:t>10 </a:t>
            </a:r>
            <a:r>
              <a:rPr lang="en-US" sz="2400" b="1" u="sng" dirty="0">
                <a:effectLst/>
                <a:latin typeface="Times New Roman" panose="02020603050405020304" pitchFamily="18" charset="0"/>
                <a:ea typeface="Times New Roman" panose="02020603050405020304" pitchFamily="18" charset="0"/>
                <a:cs typeface="Times New Roman" panose="02020603050405020304" pitchFamily="18" charset="0"/>
              </a:rPr>
              <a:t>Now after he had seen the vision</a:t>
            </a:r>
            <a:r>
              <a:rPr lang="en-US" sz="2400"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dirty="0">
                <a:effectLst/>
                <a:latin typeface="Times New Roman" panose="02020603050405020304" pitchFamily="18" charset="0"/>
                <a:ea typeface="Times New Roman" panose="02020603050405020304" pitchFamily="18" charset="0"/>
                <a:cs typeface="Times New Roman" panose="02020603050405020304" pitchFamily="18" charset="0"/>
              </a:rPr>
              <a:t>immediately we sought to go to Macedonia, concluding that the Lord had called us to preach the gospel to them</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280127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284814"/>
            <a:ext cx="10353761" cy="1244183"/>
          </a:xfrm>
        </p:spPr>
        <p:txBody>
          <a:bodyPr/>
          <a:lstStyle/>
          <a:p>
            <a:r>
              <a:rPr lang="en-US" dirty="0"/>
              <a:t>All the doors of God are a blessing! </a:t>
            </a:r>
          </a:p>
        </p:txBody>
      </p:sp>
      <p:sp>
        <p:nvSpPr>
          <p:cNvPr id="3" name="Content Placeholder 2"/>
          <p:cNvSpPr>
            <a:spLocks noGrp="1"/>
          </p:cNvSpPr>
          <p:nvPr>
            <p:ph idx="1"/>
          </p:nvPr>
        </p:nvSpPr>
        <p:spPr>
          <a:xfrm>
            <a:off x="913794" y="1334124"/>
            <a:ext cx="10353762" cy="4886794"/>
          </a:xfrm>
        </p:spPr>
        <p:txBody>
          <a:bodyPr>
            <a:normAutofit fontScale="92500" lnSpcReduction="10000"/>
          </a:bodyPr>
          <a:lstStyle/>
          <a:p>
            <a:pPr marL="342900" marR="0" lvl="0" indent="-342900">
              <a:buFont typeface="Symbol" panose="05050102010706020507" pitchFamily="18" charset="2"/>
              <a:buChar char=""/>
            </a:pPr>
            <a:r>
              <a:rPr lang="en-US" sz="2800" b="1" dirty="0">
                <a:effectLst/>
                <a:latin typeface="Times New Roman" panose="02020603050405020304" pitchFamily="18" charset="0"/>
                <a:ea typeface="Times New Roman" panose="02020603050405020304" pitchFamily="18" charset="0"/>
              </a:rPr>
              <a:t>There are times</a:t>
            </a:r>
            <a:r>
              <a:rPr lang="en-US" sz="2800" dirty="0">
                <a:effectLst/>
                <a:latin typeface="Times New Roman" panose="02020603050405020304" pitchFamily="18" charset="0"/>
                <a:ea typeface="Times New Roman" panose="02020603050405020304" pitchFamily="18" charset="0"/>
              </a:rPr>
              <a:t> when He opens wide the doors and there is no doubt about His will and leadership. </a:t>
            </a:r>
          </a:p>
          <a:p>
            <a:pPr marL="342900" marR="0" lvl="0" indent="-342900">
              <a:buFont typeface="Symbol" panose="05050102010706020507" pitchFamily="18" charset="2"/>
              <a:buChar char=""/>
            </a:pPr>
            <a:r>
              <a:rPr lang="en-US" sz="2800" b="1" dirty="0">
                <a:effectLst/>
                <a:latin typeface="Times New Roman" panose="02020603050405020304" pitchFamily="18" charset="0"/>
                <a:ea typeface="Times New Roman" panose="02020603050405020304" pitchFamily="18" charset="0"/>
              </a:rPr>
              <a:t>There are other times</a:t>
            </a:r>
            <a:r>
              <a:rPr lang="en-US" sz="2800" dirty="0">
                <a:effectLst/>
                <a:latin typeface="Times New Roman" panose="02020603050405020304" pitchFamily="18" charset="0"/>
                <a:ea typeface="Times New Roman" panose="02020603050405020304" pitchFamily="18" charset="0"/>
              </a:rPr>
              <a:t> when we see doors slammed shut before us. When that happens, we often become confused and try to push that door open ourselves. </a:t>
            </a:r>
          </a:p>
          <a:p>
            <a:pPr marL="342900" marR="0" lvl="0" indent="-342900">
              <a:buFont typeface="Symbol" panose="05050102010706020507" pitchFamily="18" charset="2"/>
              <a:buChar char=""/>
            </a:pPr>
            <a:r>
              <a:rPr lang="en-US" sz="2800" dirty="0">
                <a:effectLst/>
                <a:latin typeface="Times New Roman" panose="02020603050405020304" pitchFamily="18" charset="0"/>
                <a:ea typeface="Times New Roman" panose="02020603050405020304" pitchFamily="18" charset="0"/>
              </a:rPr>
              <a:t>We need to understand the truth that when the Lord closes a door in our lives, He is actively involved in what we are doing and He is merely going to lead us in another direction where He has opened a door for us! </a:t>
            </a:r>
          </a:p>
          <a:p>
            <a:pPr marL="342900" marR="0" lvl="0" indent="-342900">
              <a:buFont typeface="Symbol" panose="05050102010706020507" pitchFamily="18" charset="2"/>
              <a:buChar char=""/>
            </a:pPr>
            <a:r>
              <a:rPr lang="en-US" sz="2800" dirty="0">
                <a:effectLst/>
                <a:latin typeface="Times New Roman" panose="02020603050405020304" pitchFamily="18" charset="0"/>
                <a:ea typeface="Times New Roman" panose="02020603050405020304" pitchFamily="18" charset="0"/>
              </a:rPr>
              <a:t>It would do us well if we learned to praise God for both the open doors and the closed doors.)</a:t>
            </a:r>
          </a:p>
          <a:p>
            <a:endParaRPr lang="en-US" dirty="0"/>
          </a:p>
        </p:txBody>
      </p:sp>
    </p:spTree>
    <p:extLst>
      <p:ext uri="{BB962C8B-B14F-4D97-AF65-F5344CB8AC3E}">
        <p14:creationId xmlns:p14="http://schemas.microsoft.com/office/powerpoint/2010/main" val="1852879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 V. 8c The Consistency of Our Ministry </a:t>
            </a:r>
          </a:p>
        </p:txBody>
      </p:sp>
      <p:sp>
        <p:nvSpPr>
          <p:cNvPr id="3" name="Content Placeholder 2"/>
          <p:cNvSpPr>
            <a:spLocks noGrp="1"/>
          </p:cNvSpPr>
          <p:nvPr>
            <p:ph idx="1"/>
          </p:nvPr>
        </p:nvSpPr>
        <p:spPr/>
        <p:txBody>
          <a:bodyPr>
            <a:normAutofit/>
          </a:bodyPr>
          <a:lstStyle/>
          <a:p>
            <a:r>
              <a:rPr lang="en-US" sz="2800" dirty="0"/>
              <a:t>Another opportunity these people possessed was the consistency with which they carried out their ministry. Two thoughts are mentioned here:</a:t>
            </a:r>
          </a:p>
        </p:txBody>
      </p:sp>
    </p:spTree>
    <p:extLst>
      <p:ext uri="{BB962C8B-B14F-4D97-AF65-F5344CB8AC3E}">
        <p14:creationId xmlns:p14="http://schemas.microsoft.com/office/powerpoint/2010/main" val="13988741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 V. 8c The Consistency of Our Ministry </a:t>
            </a:r>
          </a:p>
        </p:txBody>
      </p:sp>
      <p:sp>
        <p:nvSpPr>
          <p:cNvPr id="3" name="Content Placeholder 2"/>
          <p:cNvSpPr>
            <a:spLocks noGrp="1"/>
          </p:cNvSpPr>
          <p:nvPr>
            <p:ph idx="1"/>
          </p:nvPr>
        </p:nvSpPr>
        <p:spPr>
          <a:xfrm>
            <a:off x="913795" y="1935921"/>
            <a:ext cx="10353762" cy="4180066"/>
          </a:xfrm>
        </p:spPr>
        <p:txBody>
          <a:bodyPr>
            <a:normAutofit fontScale="92500" lnSpcReduction="10000"/>
          </a:bodyPr>
          <a:lstStyle/>
          <a:p>
            <a:pPr marL="0" marR="0"/>
            <a:r>
              <a:rPr lang="en-US" sz="2800" dirty="0">
                <a:effectLst/>
                <a:latin typeface="Times New Roman" panose="02020603050405020304" pitchFamily="18" charset="0"/>
                <a:ea typeface="Times New Roman" panose="02020603050405020304" pitchFamily="18" charset="0"/>
              </a:rPr>
              <a:t>1. </a:t>
            </a:r>
            <a:r>
              <a:rPr lang="en-US" sz="2800" b="1" u="sng" dirty="0">
                <a:effectLst/>
                <a:latin typeface="Times New Roman" panose="02020603050405020304" pitchFamily="18" charset="0"/>
                <a:ea typeface="Times New Roman" panose="02020603050405020304" pitchFamily="18" charset="0"/>
              </a:rPr>
              <a:t>Our Weakness</a:t>
            </a:r>
            <a:r>
              <a:rPr lang="en-US" sz="2800" dirty="0">
                <a:effectLst/>
                <a:latin typeface="Times New Roman" panose="02020603050405020304" pitchFamily="18" charset="0"/>
                <a:ea typeface="Times New Roman" panose="02020603050405020304" pitchFamily="18" charset="0"/>
              </a:rPr>
              <a:t> - </a:t>
            </a:r>
            <a:r>
              <a:rPr lang="en-US" sz="2800" b="1" dirty="0">
                <a:effectLst/>
                <a:latin typeface="Times New Roman" panose="02020603050405020304" pitchFamily="18" charset="0"/>
                <a:ea typeface="Times New Roman" panose="02020603050405020304" pitchFamily="18" charset="0"/>
              </a:rPr>
              <a:t>these people are described as possessing </a:t>
            </a:r>
            <a:r>
              <a:rPr lang="en-US" sz="2800" b="1" u="sng" dirty="0">
                <a:effectLst/>
                <a:latin typeface="Times New Roman" panose="02020603050405020304" pitchFamily="18" charset="0"/>
                <a:ea typeface="Times New Roman" panose="02020603050405020304" pitchFamily="18" charset="0"/>
              </a:rPr>
              <a:t>a little strength</a:t>
            </a:r>
            <a:r>
              <a:rPr lang="en-US" sz="2800" dirty="0">
                <a:effectLst/>
                <a:latin typeface="Times New Roman" panose="02020603050405020304" pitchFamily="18" charset="0"/>
                <a:ea typeface="Times New Roman" panose="02020603050405020304" pitchFamily="18" charset="0"/>
              </a:rPr>
              <a:t>. </a:t>
            </a:r>
          </a:p>
          <a:p>
            <a:pPr marL="342900" marR="0" lvl="0" indent="-342900">
              <a:buFont typeface="Symbol" panose="05050102010706020507" pitchFamily="18" charset="2"/>
              <a:buChar char=""/>
            </a:pPr>
            <a:r>
              <a:rPr lang="en-US" sz="2800" dirty="0">
                <a:effectLst/>
                <a:latin typeface="Times New Roman" panose="02020603050405020304" pitchFamily="18" charset="0"/>
                <a:ea typeface="Times New Roman" panose="02020603050405020304" pitchFamily="18" charset="0"/>
              </a:rPr>
              <a:t>Remember what Jesus said to </a:t>
            </a:r>
            <a:r>
              <a:rPr lang="en-US" sz="2800" b="1" u="sng" dirty="0">
                <a:effectLst/>
                <a:latin typeface="Times New Roman" panose="02020603050405020304" pitchFamily="18" charset="0"/>
                <a:ea typeface="Times New Roman" panose="02020603050405020304" pitchFamily="18" charset="0"/>
              </a:rPr>
              <a:t>the church in Sardis</a:t>
            </a:r>
            <a:r>
              <a:rPr lang="en-US" sz="2800" dirty="0">
                <a:effectLst/>
                <a:latin typeface="Times New Roman" panose="02020603050405020304" pitchFamily="18" charset="0"/>
                <a:ea typeface="Times New Roman" panose="02020603050405020304" pitchFamily="18" charset="0"/>
              </a:rPr>
              <a:t>? They had the reputation of being strong, but He said they were dead,</a:t>
            </a:r>
            <a:r>
              <a:rPr lang="en-US" sz="2800" b="1" dirty="0">
                <a:effectLst/>
                <a:latin typeface="Times New Roman" panose="02020603050405020304" pitchFamily="18" charset="0"/>
                <a:ea typeface="Times New Roman" panose="02020603050405020304" pitchFamily="18" charset="0"/>
              </a:rPr>
              <a:t> 3:1</a:t>
            </a:r>
            <a:r>
              <a:rPr lang="en-US" sz="2800" dirty="0">
                <a:effectLst/>
                <a:latin typeface="Times New Roman" panose="02020603050405020304" pitchFamily="18" charset="0"/>
                <a:ea typeface="Times New Roman" panose="02020603050405020304" pitchFamily="18" charset="0"/>
              </a:rPr>
              <a:t>. </a:t>
            </a:r>
          </a:p>
          <a:p>
            <a:pPr marL="342900" marR="0" lvl="0" indent="-342900">
              <a:buFont typeface="Symbol" panose="05050102010706020507" pitchFamily="18" charset="2"/>
              <a:buChar char=""/>
            </a:pPr>
            <a:r>
              <a:rPr lang="en-US" sz="2800" b="1" u="sng" dirty="0">
                <a:effectLst/>
                <a:latin typeface="Times New Roman" panose="02020603050405020304" pitchFamily="18" charset="0"/>
                <a:ea typeface="Times New Roman" panose="02020603050405020304" pitchFamily="18" charset="0"/>
              </a:rPr>
              <a:t>The church in Laodicea</a:t>
            </a:r>
            <a:r>
              <a:rPr lang="en-US" sz="2800" dirty="0">
                <a:effectLst/>
                <a:latin typeface="Times New Roman" panose="02020603050405020304" pitchFamily="18" charset="0"/>
                <a:ea typeface="Times New Roman" panose="02020603050405020304" pitchFamily="18" charset="0"/>
              </a:rPr>
              <a:t> thought they were powerful and needed nothing! Yet, Jesus told them that they made Him sick,</a:t>
            </a:r>
            <a:r>
              <a:rPr lang="en-US" sz="2800" b="1" dirty="0">
                <a:effectLst/>
                <a:latin typeface="Times New Roman" panose="02020603050405020304" pitchFamily="18" charset="0"/>
                <a:ea typeface="Times New Roman" panose="02020603050405020304" pitchFamily="18" charset="0"/>
              </a:rPr>
              <a:t> 3:16</a:t>
            </a:r>
            <a:r>
              <a:rPr lang="en-US" sz="2800" dirty="0">
                <a:effectLst/>
                <a:latin typeface="Times New Roman" panose="02020603050405020304" pitchFamily="18" charset="0"/>
                <a:ea typeface="Times New Roman" panose="02020603050405020304" pitchFamily="18" charset="0"/>
              </a:rPr>
              <a:t>. </a:t>
            </a:r>
          </a:p>
          <a:p>
            <a:pPr marL="342900" marR="0" lvl="0" indent="-342900">
              <a:buFont typeface="Symbol" panose="05050102010706020507" pitchFamily="18" charset="2"/>
              <a:buChar char=""/>
            </a:pPr>
            <a:r>
              <a:rPr lang="en-US" sz="2800" b="1" u="sng" dirty="0">
                <a:effectLst/>
                <a:latin typeface="Times New Roman" panose="02020603050405020304" pitchFamily="18" charset="0"/>
                <a:ea typeface="Times New Roman" panose="02020603050405020304" pitchFamily="18" charset="0"/>
              </a:rPr>
              <a:t>Yet, this church</a:t>
            </a:r>
            <a:r>
              <a:rPr lang="en-US" sz="2800" dirty="0">
                <a:effectLst/>
                <a:latin typeface="Times New Roman" panose="02020603050405020304" pitchFamily="18" charset="0"/>
                <a:ea typeface="Times New Roman" panose="02020603050405020304" pitchFamily="18" charset="0"/>
              </a:rPr>
              <a:t>, which was probably small in size and poor in the financial realm is described as having "</a:t>
            </a:r>
            <a:r>
              <a:rPr lang="en-US" sz="2800" b="1" i="1" dirty="0">
                <a:effectLst/>
                <a:latin typeface="Times New Roman" panose="02020603050405020304" pitchFamily="18" charset="0"/>
                <a:ea typeface="Times New Roman" panose="02020603050405020304" pitchFamily="18" charset="0"/>
              </a:rPr>
              <a:t>a little strength</a:t>
            </a:r>
            <a:r>
              <a:rPr lang="en-US" sz="2800" dirty="0">
                <a:effectLst/>
                <a:latin typeface="Times New Roman" panose="02020603050405020304" pitchFamily="18" charset="0"/>
                <a:ea typeface="Times New Roman" panose="02020603050405020304" pitchFamily="18" charset="0"/>
              </a:rPr>
              <a:t>." </a:t>
            </a:r>
          </a:p>
          <a:p>
            <a:endParaRPr lang="en-US" sz="2800" dirty="0"/>
          </a:p>
        </p:txBody>
      </p:sp>
    </p:spTree>
    <p:extLst>
      <p:ext uri="{BB962C8B-B14F-4D97-AF65-F5344CB8AC3E}">
        <p14:creationId xmlns:p14="http://schemas.microsoft.com/office/powerpoint/2010/main" val="2356796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3795" y="434715"/>
            <a:ext cx="10353762" cy="5786203"/>
          </a:xfrm>
        </p:spPr>
        <p:txBody>
          <a:bodyPr>
            <a:normAutofit fontScale="70000" lnSpcReduction="20000"/>
          </a:bodyPr>
          <a:lstStyle/>
          <a:p>
            <a:r>
              <a:rPr lang="en-US" sz="3100" dirty="0">
                <a:effectLst/>
              </a:rPr>
              <a:t>Jesus tells us that our weakness forces us into a place of greater dependence upon Him and the result is Heaven's power loving in and through us, </a:t>
            </a:r>
            <a:r>
              <a:rPr lang="en-US" sz="3100" b="1" dirty="0">
                <a:effectLst/>
              </a:rPr>
              <a:t>2 Cor. 12:7-10</a:t>
            </a:r>
            <a:r>
              <a:rPr lang="en-US" sz="3100" dirty="0">
                <a:effectLst/>
              </a:rPr>
              <a:t>.</a:t>
            </a:r>
          </a:p>
          <a:p>
            <a:r>
              <a:rPr lang="en-US" sz="3100" b="1" dirty="0">
                <a:effectLst/>
              </a:rPr>
              <a:t>2 Corinthians 12:7-10 New King James Version (NKJV) The Thorn in the Flesh</a:t>
            </a:r>
            <a:endParaRPr lang="en-US" sz="3100" dirty="0">
              <a:effectLst/>
            </a:endParaRPr>
          </a:p>
          <a:p>
            <a:r>
              <a:rPr lang="en-US" sz="3100" baseline="30000" dirty="0">
                <a:effectLst/>
              </a:rPr>
              <a:t>7 </a:t>
            </a:r>
            <a:r>
              <a:rPr lang="en-US" sz="3100" dirty="0">
                <a:effectLst/>
              </a:rPr>
              <a:t>And </a:t>
            </a:r>
            <a:r>
              <a:rPr lang="en-US" sz="3100" b="1" u="sng" dirty="0">
                <a:effectLst/>
              </a:rPr>
              <a:t>lest I should be exalted above measure by the abundance of the revelations, a thorn in the flesh was given to me, a messenger of Satan to buffet me, lest I be exalted above measure.</a:t>
            </a:r>
            <a:r>
              <a:rPr lang="en-US" sz="3100" dirty="0">
                <a:effectLst/>
              </a:rPr>
              <a:t> </a:t>
            </a:r>
            <a:r>
              <a:rPr lang="en-US" sz="3100" baseline="30000" dirty="0">
                <a:effectLst/>
              </a:rPr>
              <a:t>8 </a:t>
            </a:r>
            <a:r>
              <a:rPr lang="en-US" sz="3100" dirty="0">
                <a:effectLst/>
              </a:rPr>
              <a:t>Concerning this thing I pleaded with the Lord three times that it might depart from me. </a:t>
            </a:r>
            <a:r>
              <a:rPr lang="en-US" sz="3100" baseline="30000" dirty="0">
                <a:effectLst/>
              </a:rPr>
              <a:t>9 </a:t>
            </a:r>
            <a:r>
              <a:rPr lang="en-US" sz="3100" dirty="0">
                <a:effectLst/>
              </a:rPr>
              <a:t>And He said to me, </a:t>
            </a:r>
            <a:r>
              <a:rPr lang="en-US" sz="3100" b="1" u="sng" dirty="0">
                <a:effectLst/>
              </a:rPr>
              <a:t>“My grace is sufficient for you, for My strength is made perfect in weakness.”</a:t>
            </a:r>
            <a:r>
              <a:rPr lang="en-US" sz="3100" b="1" dirty="0">
                <a:effectLst/>
              </a:rPr>
              <a:t> </a:t>
            </a:r>
            <a:r>
              <a:rPr lang="en-US" sz="3100" dirty="0">
                <a:effectLst/>
              </a:rPr>
              <a:t>Therefore most gladly I will rather boast in my infirmities, that the power of Christ may rest upon me. </a:t>
            </a:r>
            <a:r>
              <a:rPr lang="en-US" sz="3100" baseline="30000" dirty="0">
                <a:effectLst/>
              </a:rPr>
              <a:t>10 </a:t>
            </a:r>
            <a:r>
              <a:rPr lang="en-US" sz="3100" dirty="0">
                <a:effectLst/>
              </a:rPr>
              <a:t>Therefore I take pleasure in infirmities, in reproaches, in needs, in persecutions, in distresses, for Christ’s sake. For when I am weak, then I am strong.</a:t>
            </a:r>
          </a:p>
          <a:p>
            <a:endParaRPr lang="en-US" dirty="0"/>
          </a:p>
        </p:txBody>
      </p:sp>
    </p:spTree>
    <p:extLst>
      <p:ext uri="{BB962C8B-B14F-4D97-AF65-F5344CB8AC3E}">
        <p14:creationId xmlns:p14="http://schemas.microsoft.com/office/powerpoint/2010/main" val="2744010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754505"/>
          </a:xfrm>
        </p:spPr>
        <p:txBody>
          <a:bodyPr/>
          <a:lstStyle/>
          <a:p>
            <a:r>
              <a:rPr lang="en-US" dirty="0"/>
              <a:t>2. Our Willingness -</a:t>
            </a:r>
          </a:p>
        </p:txBody>
      </p:sp>
      <p:sp>
        <p:nvSpPr>
          <p:cNvPr id="3" name="Content Placeholder 2"/>
          <p:cNvSpPr>
            <a:spLocks noGrp="1"/>
          </p:cNvSpPr>
          <p:nvPr>
            <p:ph idx="1"/>
          </p:nvPr>
        </p:nvSpPr>
        <p:spPr>
          <a:xfrm>
            <a:off x="913795" y="1244185"/>
            <a:ext cx="10353762" cy="4991724"/>
          </a:xfrm>
        </p:spPr>
        <p:txBody>
          <a:bodyPr>
            <a:normAutofit lnSpcReduction="10000"/>
          </a:bodyPr>
          <a:lstStyle/>
          <a:p>
            <a:r>
              <a:rPr lang="en-US" sz="2800" dirty="0"/>
              <a:t>As Jesus continues to speak to this church, He addresses two characteristics they possessed that made them strong in the midst of their weakness</a:t>
            </a:r>
            <a:r>
              <a:rPr lang="en-US" sz="2800" dirty="0" smtClean="0"/>
              <a:t>.</a:t>
            </a:r>
          </a:p>
          <a:p>
            <a:r>
              <a:rPr lang="en-US" sz="2800" dirty="0" smtClean="0"/>
              <a:t>A</a:t>
            </a:r>
            <a:r>
              <a:rPr lang="en-US" sz="2800" dirty="0"/>
              <a:t>. They Kept His Word - The word "kept" means "to take care of, to observe." </a:t>
            </a:r>
          </a:p>
          <a:p>
            <a:r>
              <a:rPr lang="en-US" sz="2800" dirty="0"/>
              <a:t>In other words, this church honored the Word of God. They gave it a high place in their church and in their lives. </a:t>
            </a:r>
          </a:p>
          <a:p>
            <a:r>
              <a:rPr lang="en-US" sz="2800" dirty="0"/>
              <a:t>When the Bible spoke, the listened and obeyed without reservation.</a:t>
            </a:r>
          </a:p>
          <a:p>
            <a:endParaRPr lang="en-US" dirty="0"/>
          </a:p>
        </p:txBody>
      </p:sp>
    </p:spTree>
    <p:extLst>
      <p:ext uri="{BB962C8B-B14F-4D97-AF65-F5344CB8AC3E}">
        <p14:creationId xmlns:p14="http://schemas.microsoft.com/office/powerpoint/2010/main" val="2879695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(Ill. Friends, the Bible is the Word of God! </a:t>
            </a:r>
          </a:p>
        </p:txBody>
      </p:sp>
      <p:sp>
        <p:nvSpPr>
          <p:cNvPr id="3" name="Content Placeholder 2"/>
          <p:cNvSpPr>
            <a:spLocks noGrp="1"/>
          </p:cNvSpPr>
          <p:nvPr>
            <p:ph idx="1"/>
          </p:nvPr>
        </p:nvSpPr>
        <p:spPr/>
        <p:txBody>
          <a:bodyPr>
            <a:normAutofit/>
          </a:bodyPr>
          <a:lstStyle/>
          <a:p>
            <a:pPr marL="0" marR="0"/>
            <a:r>
              <a:rPr lang="en-US" sz="2800" dirty="0">
                <a:effectLst/>
                <a:latin typeface="Times New Roman" panose="02020603050405020304" pitchFamily="18" charset="0"/>
                <a:ea typeface="Times New Roman" panose="02020603050405020304" pitchFamily="18" charset="0"/>
              </a:rPr>
              <a:t>This blessed old Book is under attack in our day and many have left the Word of God behind. </a:t>
            </a:r>
          </a:p>
          <a:p>
            <a:pPr marL="0" marR="0"/>
            <a:r>
              <a:rPr lang="en-US" sz="2800" dirty="0">
                <a:effectLst/>
                <a:latin typeface="Times New Roman" panose="02020603050405020304" pitchFamily="18" charset="0"/>
                <a:ea typeface="Times New Roman" panose="02020603050405020304" pitchFamily="18" charset="0"/>
              </a:rPr>
              <a:t>However, for a church to be strong in the Lord, the Bible must be that church's marching orders. </a:t>
            </a:r>
          </a:p>
          <a:p>
            <a:pPr marL="0" marR="0"/>
            <a:r>
              <a:rPr lang="en-US" sz="2800" b="1" u="sng" dirty="0">
                <a:effectLst/>
                <a:latin typeface="Times New Roman" panose="02020603050405020304" pitchFamily="18" charset="0"/>
                <a:ea typeface="Times New Roman" panose="02020603050405020304" pitchFamily="18" charset="0"/>
              </a:rPr>
              <a:t>A people who want to be blessed will be a people who will honor the word of God when it is read and preached to them</a:t>
            </a:r>
            <a:r>
              <a:rPr lang="en-US" sz="2800" dirty="0">
                <a:effectLst/>
                <a:latin typeface="Times New Roman" panose="02020603050405020304" pitchFamily="18" charset="0"/>
                <a:ea typeface="Times New Roman" panose="02020603050405020304" pitchFamily="18" charset="0"/>
              </a:rPr>
              <a:t>. </a:t>
            </a:r>
          </a:p>
          <a:p>
            <a:endParaRPr lang="en-US" dirty="0"/>
          </a:p>
        </p:txBody>
      </p:sp>
    </p:spTree>
    <p:extLst>
      <p:ext uri="{BB962C8B-B14F-4D97-AF65-F5344CB8AC3E}">
        <p14:creationId xmlns:p14="http://schemas.microsoft.com/office/powerpoint/2010/main" val="962276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800" b="1" dirty="0">
                <a:effectLst/>
              </a:rPr>
              <a:t>(How are we doing when it comes to keeping His Word?")</a:t>
            </a:r>
            <a:endParaRPr lang="en-US" sz="2800" dirty="0">
              <a:effectLst/>
            </a:endParaRPr>
          </a:p>
          <a:p>
            <a:endParaRPr lang="en-US" dirty="0"/>
          </a:p>
        </p:txBody>
      </p:sp>
    </p:spTree>
    <p:extLst>
      <p:ext uri="{BB962C8B-B14F-4D97-AF65-F5344CB8AC3E}">
        <p14:creationId xmlns:p14="http://schemas.microsoft.com/office/powerpoint/2010/main" val="5068842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Revelation 3:7-13 New King James Version (NKJV)</a:t>
            </a:r>
            <a:endParaRPr lang="en-US" dirty="0"/>
          </a:p>
        </p:txBody>
      </p:sp>
      <p:sp>
        <p:nvSpPr>
          <p:cNvPr id="3" name="Content Placeholder 2"/>
          <p:cNvSpPr>
            <a:spLocks noGrp="1"/>
          </p:cNvSpPr>
          <p:nvPr>
            <p:ph idx="1"/>
          </p:nvPr>
        </p:nvSpPr>
        <p:spPr>
          <a:xfrm>
            <a:off x="913795" y="1935921"/>
            <a:ext cx="10353762" cy="4284997"/>
          </a:xfrm>
        </p:spPr>
        <p:txBody>
          <a:bodyPr>
            <a:normAutofit fontScale="92500" lnSpcReduction="20000"/>
          </a:bodyPr>
          <a:lstStyle/>
          <a:p>
            <a:r>
              <a:rPr lang="en-US" sz="3000" dirty="0"/>
              <a:t>9 Indeed I will make those of the synagogue of Satan, who say they are Jews and are not, but lie—indeed I will make them come and worship before your feet, and to know that I have loved you. </a:t>
            </a:r>
          </a:p>
          <a:p>
            <a:r>
              <a:rPr lang="en-US" sz="3000" dirty="0"/>
              <a:t>10 Because you have kept My command to persevere, I also will keep you from the hour of trial which shall come upon the whole world, to test those who dwell on the earth. </a:t>
            </a:r>
          </a:p>
          <a:p>
            <a:r>
              <a:rPr lang="en-US" sz="3000" dirty="0"/>
              <a:t>11 Behold, I am coming quickly! Hold fast what you have, that no one may take your crown. </a:t>
            </a:r>
          </a:p>
          <a:p>
            <a:endParaRPr lang="en-US" dirty="0"/>
          </a:p>
        </p:txBody>
      </p:sp>
    </p:spTree>
    <p:extLst>
      <p:ext uri="{BB962C8B-B14F-4D97-AF65-F5344CB8AC3E}">
        <p14:creationId xmlns:p14="http://schemas.microsoft.com/office/powerpoint/2010/main" val="474245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239843"/>
            <a:ext cx="10353761" cy="854439"/>
          </a:xfrm>
        </p:spPr>
        <p:txBody>
          <a:bodyPr/>
          <a:lstStyle/>
          <a:p>
            <a:r>
              <a:rPr lang="en-US" dirty="0"/>
              <a:t>B. They Kept His Name -</a:t>
            </a:r>
          </a:p>
        </p:txBody>
      </p:sp>
      <p:sp>
        <p:nvSpPr>
          <p:cNvPr id="3" name="Content Placeholder 2"/>
          <p:cNvSpPr>
            <a:spLocks noGrp="1"/>
          </p:cNvSpPr>
          <p:nvPr>
            <p:ph idx="1"/>
          </p:nvPr>
        </p:nvSpPr>
        <p:spPr>
          <a:xfrm>
            <a:off x="913795" y="1094283"/>
            <a:ext cx="10353762" cy="5276538"/>
          </a:xfrm>
        </p:spPr>
        <p:txBody>
          <a:bodyPr>
            <a:normAutofit lnSpcReduction="10000"/>
          </a:bodyPr>
          <a:lstStyle/>
          <a:p>
            <a:r>
              <a:rPr lang="en-US" sz="2600" dirty="0"/>
              <a:t>They were not ashamed to be identified with the name of Jesus. They were not ashamed to exalt Him and allow Him to be the focus of their worship and their lives</a:t>
            </a:r>
            <a:r>
              <a:rPr lang="en-US" sz="2600" dirty="0" smtClean="0"/>
              <a:t>.</a:t>
            </a:r>
          </a:p>
          <a:p>
            <a:r>
              <a:rPr lang="en-US" sz="2600" dirty="0" smtClean="0"/>
              <a:t>(</a:t>
            </a:r>
            <a:r>
              <a:rPr lang="en-US" sz="2600" dirty="0"/>
              <a:t>Ill. As long as Jesus Christ is the center of the church, her work, her worship and all she does, that church will be blessed. </a:t>
            </a:r>
          </a:p>
          <a:p>
            <a:r>
              <a:rPr lang="en-US" sz="2600" dirty="0"/>
              <a:t>We are living in a day when many are turning away from the name of Jesus. I just want to remind you that He is the reason we are here today! </a:t>
            </a:r>
          </a:p>
          <a:p>
            <a:r>
              <a:rPr lang="en-US" sz="2600" dirty="0"/>
              <a:t>He is why those who are saved will not go to Hell. </a:t>
            </a:r>
          </a:p>
          <a:p>
            <a:r>
              <a:rPr lang="en-US" sz="2600" dirty="0"/>
              <a:t>He is the purpose of our being here today. </a:t>
            </a:r>
          </a:p>
          <a:p>
            <a:endParaRPr lang="en-US" dirty="0"/>
          </a:p>
        </p:txBody>
      </p:sp>
    </p:spTree>
    <p:extLst>
      <p:ext uri="{BB962C8B-B14F-4D97-AF65-F5344CB8AC3E}">
        <p14:creationId xmlns:p14="http://schemas.microsoft.com/office/powerpoint/2010/main" val="3507933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May He always be the focus! JESUS! Let that name ever be raised high in this place</a:t>
            </a:r>
          </a:p>
        </p:txBody>
      </p:sp>
      <p:sp>
        <p:nvSpPr>
          <p:cNvPr id="3" name="Content Placeholder 2"/>
          <p:cNvSpPr>
            <a:spLocks noGrp="1"/>
          </p:cNvSpPr>
          <p:nvPr>
            <p:ph idx="1"/>
          </p:nvPr>
        </p:nvSpPr>
        <p:spPr>
          <a:xfrm>
            <a:off x="913795" y="1813809"/>
            <a:ext cx="10353762" cy="4422099"/>
          </a:xfrm>
        </p:spPr>
        <p:txBody>
          <a:bodyPr>
            <a:normAutofit fontScale="92500" lnSpcReduction="20000"/>
          </a:bodyPr>
          <a:lstStyle/>
          <a:p>
            <a:pPr marL="342900" marR="0" lvl="0" indent="-342900">
              <a:buFont typeface="Symbol" panose="05050102010706020507" pitchFamily="18" charset="2"/>
              <a:buChar char=""/>
            </a:pPr>
            <a:r>
              <a:rPr lang="en-US" sz="2800" dirty="0">
                <a:effectLst/>
                <a:latin typeface="Times New Roman" panose="02020603050405020304" pitchFamily="18" charset="0"/>
                <a:ea typeface="Times New Roman" panose="02020603050405020304" pitchFamily="18" charset="0"/>
              </a:rPr>
              <a:t>If we will make much of Him, He will make much of us! </a:t>
            </a:r>
          </a:p>
          <a:p>
            <a:pPr marL="342900" marR="0" lvl="0" indent="-342900">
              <a:buFont typeface="Symbol" panose="05050102010706020507" pitchFamily="18" charset="2"/>
              <a:buChar char=""/>
            </a:pPr>
            <a:r>
              <a:rPr lang="en-US" sz="2800" dirty="0">
                <a:effectLst/>
                <a:latin typeface="Times New Roman" panose="02020603050405020304" pitchFamily="18" charset="0"/>
                <a:ea typeface="Times New Roman" panose="02020603050405020304" pitchFamily="18" charset="0"/>
              </a:rPr>
              <a:t>If we make much of Him, He will draw all men unto Himself, </a:t>
            </a:r>
            <a:r>
              <a:rPr lang="en-US" sz="2800" b="1" dirty="0">
                <a:effectLst/>
                <a:latin typeface="Times New Roman" panose="02020603050405020304" pitchFamily="18" charset="0"/>
                <a:ea typeface="Times New Roman" panose="02020603050405020304" pitchFamily="18" charset="0"/>
              </a:rPr>
              <a:t>John 12:32</a:t>
            </a:r>
            <a:r>
              <a:rPr lang="en-US" sz="2800" dirty="0">
                <a:effectLst/>
                <a:latin typeface="Times New Roman" panose="02020603050405020304" pitchFamily="18" charset="0"/>
                <a:ea typeface="Times New Roman" panose="02020603050405020304" pitchFamily="18" charset="0"/>
              </a:rPr>
              <a:t>. </a:t>
            </a:r>
          </a:p>
          <a:p>
            <a:pPr marL="457200" marR="0"/>
            <a:r>
              <a:rPr lang="en-US" sz="2800" dirty="0">
                <a:effectLst/>
                <a:latin typeface="Times New Roman" panose="02020603050405020304" pitchFamily="18" charset="0"/>
                <a:ea typeface="Times New Roman" panose="02020603050405020304" pitchFamily="18" charset="0"/>
              </a:rPr>
              <a:t>John 12:32 New King James Version (NKJV)</a:t>
            </a:r>
          </a:p>
          <a:p>
            <a:pPr marL="457200" marR="0"/>
            <a:r>
              <a:rPr lang="en-US" sz="2800" dirty="0">
                <a:effectLst/>
                <a:latin typeface="Times New Roman" panose="02020603050405020304" pitchFamily="18" charset="0"/>
                <a:ea typeface="Times New Roman" panose="02020603050405020304" pitchFamily="18" charset="0"/>
              </a:rPr>
              <a:t>32 And I, if I am lifted up from the earth, will draw all peoples to Myself.”</a:t>
            </a:r>
          </a:p>
          <a:p>
            <a:pPr marL="0" marR="0"/>
            <a:r>
              <a:rPr lang="en-US" sz="2800" dirty="0">
                <a:effectLst/>
                <a:latin typeface="Times New Roman" panose="02020603050405020304" pitchFamily="18" charset="0"/>
                <a:ea typeface="Times New Roman" panose="02020603050405020304" pitchFamily="18" charset="0"/>
              </a:rPr>
              <a:t>Remember what Jesus said about the church in </a:t>
            </a:r>
            <a:r>
              <a:rPr lang="en-US" sz="2800" b="1" dirty="0">
                <a:effectLst/>
                <a:latin typeface="Times New Roman" panose="02020603050405020304" pitchFamily="18" charset="0"/>
                <a:ea typeface="Times New Roman" panose="02020603050405020304" pitchFamily="18" charset="0"/>
              </a:rPr>
              <a:t>Matthew 18:20</a:t>
            </a:r>
            <a:r>
              <a:rPr lang="en-US" sz="2800" dirty="0">
                <a:effectLst/>
                <a:latin typeface="Times New Roman" panose="02020603050405020304" pitchFamily="18" charset="0"/>
                <a:ea typeface="Times New Roman" panose="02020603050405020304" pitchFamily="18" charset="0"/>
              </a:rPr>
              <a:t>, "</a:t>
            </a:r>
            <a:r>
              <a:rPr lang="en-US" sz="2800" b="1" i="1" dirty="0">
                <a:effectLst/>
                <a:latin typeface="Arial" panose="020B0604020202020204" pitchFamily="34" charset="0"/>
                <a:ea typeface="Times New Roman" panose="02020603050405020304" pitchFamily="18" charset="0"/>
              </a:rPr>
              <a:t>For where two or three are gathered together in my name, there am I in the midst of them.</a:t>
            </a:r>
            <a:r>
              <a:rPr lang="en-US" sz="2800" dirty="0">
                <a:effectLst/>
                <a:latin typeface="Times New Roman" panose="02020603050405020304" pitchFamily="18" charset="0"/>
                <a:ea typeface="Times New Roman" panose="02020603050405020304" pitchFamily="18" charset="0"/>
              </a:rPr>
              <a:t>" </a:t>
            </a:r>
          </a:p>
          <a:p>
            <a:endParaRPr lang="en-US" dirty="0"/>
          </a:p>
        </p:txBody>
      </p:sp>
    </p:spTree>
    <p:extLst>
      <p:ext uri="{BB962C8B-B14F-4D97-AF65-F5344CB8AC3E}">
        <p14:creationId xmlns:p14="http://schemas.microsoft.com/office/powerpoint/2010/main" val="3409099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 &amp; Encouragement</a:t>
            </a:r>
            <a:endParaRPr lang="en-US" dirty="0"/>
          </a:p>
        </p:txBody>
      </p:sp>
      <p:sp>
        <p:nvSpPr>
          <p:cNvPr id="3" name="Content Placeholder 2"/>
          <p:cNvSpPr>
            <a:spLocks noGrp="1"/>
          </p:cNvSpPr>
          <p:nvPr>
            <p:ph idx="1"/>
          </p:nvPr>
        </p:nvSpPr>
        <p:spPr/>
        <p:txBody>
          <a:bodyPr/>
          <a:lstStyle/>
          <a:p>
            <a:r>
              <a:rPr lang="en-US" sz="2800" b="1" dirty="0"/>
              <a:t>Notice where Jesus was when two or three were gathered together! He was "in the midst!" </a:t>
            </a:r>
            <a:endParaRPr lang="en-US" sz="2800" b="1" dirty="0" smtClean="0"/>
          </a:p>
          <a:p>
            <a:endParaRPr lang="en-US" sz="2800" b="1" dirty="0"/>
          </a:p>
          <a:p>
            <a:r>
              <a:rPr lang="en-US" sz="2800" b="1" dirty="0"/>
              <a:t>(Is that where Jesus is this morning?)</a:t>
            </a:r>
          </a:p>
          <a:p>
            <a:endParaRPr lang="en-US" dirty="0"/>
          </a:p>
        </p:txBody>
      </p:sp>
    </p:spTree>
    <p:extLst>
      <p:ext uri="{BB962C8B-B14F-4D97-AF65-F5344CB8AC3E}">
        <p14:creationId xmlns:p14="http://schemas.microsoft.com/office/powerpoint/2010/main" val="891789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Let’s Pray</a:t>
            </a:r>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796750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Revelation 3:7-13 New King James Version (NKJV)</a:t>
            </a:r>
            <a:endParaRPr lang="en-US" dirty="0"/>
          </a:p>
        </p:txBody>
      </p:sp>
      <p:sp>
        <p:nvSpPr>
          <p:cNvPr id="3" name="Content Placeholder 2"/>
          <p:cNvSpPr>
            <a:spLocks noGrp="1"/>
          </p:cNvSpPr>
          <p:nvPr>
            <p:ph idx="1"/>
          </p:nvPr>
        </p:nvSpPr>
        <p:spPr/>
        <p:txBody>
          <a:bodyPr>
            <a:normAutofit lnSpcReduction="10000"/>
          </a:bodyPr>
          <a:lstStyle/>
          <a:p>
            <a:r>
              <a:rPr lang="en-US" sz="2800" dirty="0"/>
              <a:t>12 He who overcomes, I will make him a pillar in the temple of My God, and he shall go out no more. I will write on him the name of My God and the name of the city of My God, the New Jerusalem, which comes down out of heaven from My God. And I will write on him My new name.</a:t>
            </a:r>
          </a:p>
          <a:p>
            <a:r>
              <a:rPr lang="en-US" sz="2800" dirty="0"/>
              <a:t>13 “He who has an ear, let him hear what the Spirit says to the churches</a:t>
            </a:r>
          </a:p>
          <a:p>
            <a:endParaRPr lang="en-US" dirty="0"/>
          </a:p>
        </p:txBody>
      </p:sp>
    </p:spTree>
    <p:extLst>
      <p:ext uri="{BB962C8B-B14F-4D97-AF65-F5344CB8AC3E}">
        <p14:creationId xmlns:p14="http://schemas.microsoft.com/office/powerpoint/2010/main" val="3017643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 </a:t>
            </a:r>
          </a:p>
        </p:txBody>
      </p:sp>
      <p:sp>
        <p:nvSpPr>
          <p:cNvPr id="3" name="Content Placeholder 2"/>
          <p:cNvSpPr>
            <a:spLocks noGrp="1"/>
          </p:cNvSpPr>
          <p:nvPr>
            <p:ph idx="1"/>
          </p:nvPr>
        </p:nvSpPr>
        <p:spPr>
          <a:xfrm>
            <a:off x="913795" y="1693889"/>
            <a:ext cx="10353762" cy="4097311"/>
          </a:xfrm>
        </p:spPr>
        <p:txBody>
          <a:bodyPr>
            <a:normAutofit/>
          </a:bodyPr>
          <a:lstStyle/>
          <a:p>
            <a:r>
              <a:rPr lang="en-US" sz="2800" dirty="0" smtClean="0"/>
              <a:t>Before </a:t>
            </a:r>
            <a:r>
              <a:rPr lang="en-US" sz="2800" dirty="0"/>
              <a:t>the Lord Jesus went to Calvary, He made a statement concerning His church. </a:t>
            </a:r>
            <a:endParaRPr lang="en-US" sz="2800" dirty="0" smtClean="0"/>
          </a:p>
          <a:p>
            <a:r>
              <a:rPr lang="en-US" sz="2800" dirty="0" smtClean="0"/>
              <a:t>The </a:t>
            </a:r>
            <a:r>
              <a:rPr lang="en-US" sz="2800" dirty="0"/>
              <a:t>church Jesus described often has little resemblance to many of the churches found in the world today. </a:t>
            </a:r>
            <a:endParaRPr lang="en-US" sz="2800" dirty="0" smtClean="0"/>
          </a:p>
          <a:p>
            <a:r>
              <a:rPr lang="en-US" sz="2800" dirty="0">
                <a:effectLst/>
              </a:rPr>
              <a:t>Look at</a:t>
            </a:r>
            <a:r>
              <a:rPr lang="en-US" sz="2800" b="1" dirty="0">
                <a:effectLst/>
              </a:rPr>
              <a:t> Matthew 16:18</a:t>
            </a:r>
            <a:r>
              <a:rPr lang="en-US" sz="2800" dirty="0">
                <a:effectLst/>
              </a:rPr>
              <a:t>. Jesus said, "</a:t>
            </a:r>
            <a:r>
              <a:rPr lang="en-US" sz="2800" b="1" i="1" dirty="0">
                <a:effectLst/>
              </a:rPr>
              <a:t>And I say also unto thee, that thou art Peter, and upon this rock I will build my church; and </a:t>
            </a:r>
            <a:r>
              <a:rPr lang="en-US" sz="2800" b="1" i="1" u="sng" dirty="0">
                <a:effectLst/>
              </a:rPr>
              <a:t>the gates of hell shall not prevail against it</a:t>
            </a:r>
            <a:r>
              <a:rPr lang="en-US" sz="2800" b="1" i="1" dirty="0">
                <a:effectLst/>
              </a:rPr>
              <a:t>.</a:t>
            </a:r>
            <a:r>
              <a:rPr lang="en-US" sz="2800" dirty="0">
                <a:effectLst/>
              </a:rPr>
              <a:t>" </a:t>
            </a:r>
          </a:p>
          <a:p>
            <a:endParaRPr lang="en-US" sz="2800" dirty="0"/>
          </a:p>
        </p:txBody>
      </p:sp>
    </p:spTree>
    <p:extLst>
      <p:ext uri="{BB962C8B-B14F-4D97-AF65-F5344CB8AC3E}">
        <p14:creationId xmlns:p14="http://schemas.microsoft.com/office/powerpoint/2010/main" val="1232344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xEl>
                                              <p:pRg st="0" end="0"/>
                                            </p:txEl>
                                          </p:spTgt>
                                        </p:tgtEl>
                                      </p:cBhvr>
                                    </p:animEffect>
                                    <p:set>
                                      <p:cBhvr>
                                        <p:cTn id="7"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3">
                                            <p:txEl>
                                              <p:pRg st="1" end="1"/>
                                            </p:txEl>
                                          </p:spTgt>
                                        </p:tgtEl>
                                      </p:cBhvr>
                                    </p:animEffect>
                                    <p:set>
                                      <p:cBhvr>
                                        <p:cTn id="12"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3">
                                            <p:txEl>
                                              <p:pRg st="2" end="2"/>
                                            </p:txEl>
                                          </p:spTgt>
                                        </p:tgtEl>
                                      </p:cBhvr>
                                    </p:animEffect>
                                    <p:set>
                                      <p:cBhvr>
                                        <p:cTn id="17"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a:t>
            </a:r>
          </a:p>
        </p:txBody>
      </p:sp>
      <p:sp>
        <p:nvSpPr>
          <p:cNvPr id="3" name="Content Placeholder 2"/>
          <p:cNvSpPr>
            <a:spLocks noGrp="1"/>
          </p:cNvSpPr>
          <p:nvPr>
            <p:ph idx="1"/>
          </p:nvPr>
        </p:nvSpPr>
        <p:spPr>
          <a:xfrm>
            <a:off x="913795" y="1514007"/>
            <a:ext cx="10353762" cy="4277193"/>
          </a:xfrm>
        </p:spPr>
        <p:txBody>
          <a:bodyPr>
            <a:normAutofit/>
          </a:bodyPr>
          <a:lstStyle/>
          <a:p>
            <a:r>
              <a:rPr lang="en-US" sz="2800" b="1" dirty="0"/>
              <a:t>Jesus tells us a little about the character of the church He is building. </a:t>
            </a:r>
          </a:p>
          <a:p>
            <a:r>
              <a:rPr lang="en-US" sz="2800" b="1" dirty="0"/>
              <a:t>First, He says that the church is to be built upon </a:t>
            </a:r>
            <a:r>
              <a:rPr lang="en-US" sz="2800" b="1" dirty="0" smtClean="0"/>
              <a:t>Himself</a:t>
            </a:r>
            <a:r>
              <a:rPr lang="en-US" sz="2800" b="1" dirty="0"/>
              <a:t>	</a:t>
            </a:r>
            <a:endParaRPr lang="en-US" sz="2800" b="1" dirty="0" smtClean="0"/>
          </a:p>
          <a:p>
            <a:r>
              <a:rPr lang="en-US" sz="2800" b="1" dirty="0" smtClean="0"/>
              <a:t>Jesus </a:t>
            </a:r>
            <a:r>
              <a:rPr lang="en-US" sz="2800" b="1" dirty="0"/>
              <a:t>Himself is the foundation of the church. </a:t>
            </a:r>
            <a:endParaRPr lang="en-US" sz="2800" b="1" dirty="0" smtClean="0"/>
          </a:p>
          <a:p>
            <a:r>
              <a:rPr lang="en-US" sz="3000" b="1" dirty="0">
                <a:effectLst/>
              </a:rPr>
              <a:t>His death, shed blood and resurrection form the foundation upon which the church stands. </a:t>
            </a:r>
          </a:p>
          <a:p>
            <a:endParaRPr lang="en-US" sz="2800" b="1" dirty="0"/>
          </a:p>
          <a:p>
            <a:endParaRPr lang="en-US" dirty="0"/>
          </a:p>
        </p:txBody>
      </p:sp>
    </p:spTree>
    <p:extLst>
      <p:ext uri="{BB962C8B-B14F-4D97-AF65-F5344CB8AC3E}">
        <p14:creationId xmlns:p14="http://schemas.microsoft.com/office/powerpoint/2010/main" val="2603025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Second, Jesus says His church is to be a militant church.</a:t>
            </a:r>
          </a:p>
        </p:txBody>
      </p:sp>
      <p:sp>
        <p:nvSpPr>
          <p:cNvPr id="3" name="Content Placeholder 2"/>
          <p:cNvSpPr>
            <a:spLocks noGrp="1"/>
          </p:cNvSpPr>
          <p:nvPr>
            <p:ph idx="1"/>
          </p:nvPr>
        </p:nvSpPr>
        <p:spPr/>
        <p:txBody>
          <a:bodyPr>
            <a:normAutofit fontScale="92500" lnSpcReduction="10000"/>
          </a:bodyPr>
          <a:lstStyle/>
          <a:p>
            <a:pPr marL="0" indent="0">
              <a:buNone/>
            </a:pPr>
            <a:r>
              <a:rPr lang="en-US" sz="2800" dirty="0"/>
              <a:t>•	He says that "the gates of hell shall not prevail against it." </a:t>
            </a:r>
          </a:p>
          <a:p>
            <a:pPr marL="0" indent="0">
              <a:buNone/>
            </a:pPr>
            <a:r>
              <a:rPr lang="en-US" sz="2800" dirty="0"/>
              <a:t>•	Gates are not offensive weapons, but they are defensive in nature. </a:t>
            </a:r>
          </a:p>
          <a:p>
            <a:r>
              <a:rPr lang="en-US" sz="2800" dirty="0"/>
              <a:t>The church Jesus described was not a body of weak, oppressed people who were sitting around in fear waiting on the next attack of the devil. </a:t>
            </a:r>
          </a:p>
          <a:p>
            <a:r>
              <a:rPr lang="en-US" sz="2800" dirty="0"/>
              <a:t>That does describe a lot of churches and a lot of Christians.</a:t>
            </a:r>
          </a:p>
          <a:p>
            <a:endParaRPr lang="en-US" dirty="0"/>
          </a:p>
        </p:txBody>
      </p:sp>
    </p:spTree>
    <p:extLst>
      <p:ext uri="{BB962C8B-B14F-4D97-AF65-F5344CB8AC3E}">
        <p14:creationId xmlns:p14="http://schemas.microsoft.com/office/powerpoint/2010/main" val="1529498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Word From the Lord</a:t>
            </a:r>
            <a:endParaRPr lang="en-US" dirty="0"/>
          </a:p>
        </p:txBody>
      </p:sp>
      <p:sp>
        <p:nvSpPr>
          <p:cNvPr id="3" name="Content Placeholder 2"/>
          <p:cNvSpPr>
            <a:spLocks noGrp="1"/>
          </p:cNvSpPr>
          <p:nvPr>
            <p:ph idx="1"/>
          </p:nvPr>
        </p:nvSpPr>
        <p:spPr>
          <a:xfrm>
            <a:off x="913795" y="1618938"/>
            <a:ext cx="10353762" cy="4422098"/>
          </a:xfrm>
        </p:spPr>
        <p:txBody>
          <a:bodyPr>
            <a:noAutofit/>
          </a:bodyPr>
          <a:lstStyle/>
          <a:p>
            <a:r>
              <a:rPr lang="en-US" sz="2800" dirty="0"/>
              <a:t>Instead, the church Jesus pictures is one that is on the move. They are active in the Lord's work and they are charging the very strongholds of Hell itself. </a:t>
            </a:r>
          </a:p>
          <a:p>
            <a:r>
              <a:rPr lang="en-US" sz="2800" dirty="0"/>
              <a:t>They do not operate on fear, but on faith. Literally, the church Jesus came to found is a church that Hell cannot </a:t>
            </a:r>
            <a:r>
              <a:rPr lang="en-US" sz="2800" dirty="0" smtClean="0"/>
              <a:t>break!</a:t>
            </a:r>
            <a:endParaRPr lang="en-US" sz="2800" dirty="0"/>
          </a:p>
          <a:p>
            <a:r>
              <a:rPr lang="en-US" sz="2800" dirty="0"/>
              <a:t>In our text today we have read our Lord's letter to the church in Philadelphia.</a:t>
            </a:r>
          </a:p>
        </p:txBody>
      </p:sp>
    </p:spTree>
    <p:extLst>
      <p:ext uri="{BB962C8B-B14F-4D97-AF65-F5344CB8AC3E}">
        <p14:creationId xmlns:p14="http://schemas.microsoft.com/office/powerpoint/2010/main" val="3243006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3795" y="989351"/>
            <a:ext cx="10353762" cy="4801849"/>
          </a:xfrm>
        </p:spPr>
        <p:txBody>
          <a:bodyPr>
            <a:normAutofit lnSpcReduction="10000"/>
          </a:bodyPr>
          <a:lstStyle/>
          <a:p>
            <a:r>
              <a:rPr lang="en-US" sz="2800" dirty="0"/>
              <a:t>This church has been described in various ways over the years. Many have called it a weak little church. </a:t>
            </a:r>
          </a:p>
          <a:p>
            <a:r>
              <a:rPr lang="en-US" sz="2800" dirty="0"/>
              <a:t>I just want to call your attention to the fact that of all the seven letters to the seven churches, </a:t>
            </a:r>
            <a:r>
              <a:rPr lang="en-US" sz="2800" b="1" u="sng" dirty="0"/>
              <a:t>this is the only church that did not receive a rebuke of any kind</a:t>
            </a:r>
            <a:r>
              <a:rPr lang="en-US" sz="2800" dirty="0"/>
              <a:t>. When Jesus wrote to this church, </a:t>
            </a:r>
            <a:r>
              <a:rPr lang="en-US" sz="2800" b="1" u="sng" dirty="0"/>
              <a:t>everything He has to say to them was positive</a:t>
            </a:r>
            <a:r>
              <a:rPr lang="en-US" sz="2800" dirty="0"/>
              <a:t>.</a:t>
            </a:r>
          </a:p>
          <a:p>
            <a:r>
              <a:rPr lang="en-US" sz="2800" dirty="0"/>
              <a:t>With that in mind, notice that in this letter</a:t>
            </a:r>
            <a:r>
              <a:rPr lang="en-US" sz="2800" b="1" u="sng" dirty="0"/>
              <a:t>, Jesus, not the church is the primary focus</a:t>
            </a:r>
            <a:r>
              <a:rPr lang="en-US" sz="2800" dirty="0"/>
              <a:t>.</a:t>
            </a:r>
          </a:p>
          <a:p>
            <a:pPr marL="0" indent="0">
              <a:buNone/>
            </a:pPr>
            <a:endParaRPr lang="en-US" dirty="0"/>
          </a:p>
        </p:txBody>
      </p:sp>
    </p:spTree>
    <p:extLst>
      <p:ext uri="{BB962C8B-B14F-4D97-AF65-F5344CB8AC3E}">
        <p14:creationId xmlns:p14="http://schemas.microsoft.com/office/powerpoint/2010/main" val="2273809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8346F"/>
      </a:dk2>
      <a:lt2>
        <a:srgbClr val="D9A8D2"/>
      </a:lt2>
      <a:accent1>
        <a:srgbClr val="CE57AB"/>
      </a:accent1>
      <a:accent2>
        <a:srgbClr val="8E8EFD"/>
      </a:accent2>
      <a:accent3>
        <a:srgbClr val="7CBCE0"/>
      </a:accent3>
      <a:accent4>
        <a:srgbClr val="70BF9F"/>
      </a:accent4>
      <a:accent5>
        <a:srgbClr val="A5B960"/>
      </a:accent5>
      <a:accent6>
        <a:srgbClr val="D47A57"/>
      </a:accent6>
      <a:hlink>
        <a:srgbClr val="D164DE"/>
      </a:hlink>
      <a:folHlink>
        <a:srgbClr val="BE87C4"/>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D4FE1632-F131-47D3-A814-99E9CD025E20}"/>
    </a:ext>
  </a:extLst>
</a:theme>
</file>

<file path=docProps/app.xml><?xml version="1.0" encoding="utf-8"?>
<Properties xmlns="http://schemas.openxmlformats.org/officeDocument/2006/extended-properties" xmlns:vt="http://schemas.openxmlformats.org/officeDocument/2006/docPropsVTypes">
  <Template>Damask</Template>
  <TotalTime>79</TotalTime>
  <Words>2319</Words>
  <Application>Microsoft Office PowerPoint</Application>
  <PresentationFormat>Widescreen</PresentationFormat>
  <Paragraphs>129</Paragraphs>
  <Slides>33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Arial</vt:lpstr>
      <vt:lpstr>Bookman Old Style</vt:lpstr>
      <vt:lpstr>Calibri</vt:lpstr>
      <vt:lpstr>Rockwell</vt:lpstr>
      <vt:lpstr>Symbol</vt:lpstr>
      <vt:lpstr>Times New Roman</vt:lpstr>
      <vt:lpstr>Damask</vt:lpstr>
      <vt:lpstr>The Church Jesus Built</vt:lpstr>
      <vt:lpstr>Revelation 3:7-13 New King James Version (NKJV)</vt:lpstr>
      <vt:lpstr>Revelation 3:7-13 New King James Version (NKJV)</vt:lpstr>
      <vt:lpstr>Revelation 3:7-13 New King James Version (NKJV)</vt:lpstr>
      <vt:lpstr>Intro: </vt:lpstr>
      <vt:lpstr>Intro:</vt:lpstr>
      <vt:lpstr>Second, Jesus says His church is to be a militant church.</vt:lpstr>
      <vt:lpstr>A Word From the Lord</vt:lpstr>
      <vt:lpstr>PowerPoint Presentation</vt:lpstr>
      <vt:lpstr>PowerPoint Presentation</vt:lpstr>
      <vt:lpstr>PowerPoint Presentation</vt:lpstr>
      <vt:lpstr>PowerPoint Presentation</vt:lpstr>
      <vt:lpstr>I. V. 7-8 CONSIDER OUR OPPORTUNITIES</vt:lpstr>
      <vt:lpstr>A. V. 7-8a The Character Of Our Master</vt:lpstr>
      <vt:lpstr>2. His Power - Jesus is described as holding the "key of David". </vt:lpstr>
      <vt:lpstr>This Old Testament passage is an illustration of the Lord Jesus Christ.  </vt:lpstr>
      <vt:lpstr>The bottom line of all this is that Jesus is in control of the church</vt:lpstr>
      <vt:lpstr>Jesus is to be enthroned as, and recognized as, the head of the church!</vt:lpstr>
      <vt:lpstr>3. His Perception - He tells them in verse 8 that He "knows their works."</vt:lpstr>
      <vt:lpstr>B. V. 8b The Call Of Our Mission – </vt:lpstr>
      <vt:lpstr>This church was not founded by the Lord without reason! </vt:lpstr>
      <vt:lpstr>(Ill. The Lord Jesus is in control of all the doors of our life.</vt:lpstr>
      <vt:lpstr>All the doors of God are a blessing! </vt:lpstr>
      <vt:lpstr>C. V. 8c The Consistency of Our Ministry </vt:lpstr>
      <vt:lpstr>C. V. 8c The Consistency of Our Ministry </vt:lpstr>
      <vt:lpstr>PowerPoint Presentation</vt:lpstr>
      <vt:lpstr>2. Our Willingness -</vt:lpstr>
      <vt:lpstr>(Ill. Friends, the Bible is the Word of God! </vt:lpstr>
      <vt:lpstr>PowerPoint Presentation</vt:lpstr>
      <vt:lpstr>B. They Kept His Name -</vt:lpstr>
      <vt:lpstr>May He always be the focus! JESUS! Let that name ever be raised high in this place</vt:lpstr>
      <vt:lpstr>Closing &amp; Encouragement</vt:lpstr>
      <vt:lpstr>Let’s Pray</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Church Jesus Built</dc:title>
  <dc:creator>Ronald Powell</dc:creator>
  <cp:lastModifiedBy>Ronald Powell</cp:lastModifiedBy>
  <cp:revision>9</cp:revision>
  <dcterms:created xsi:type="dcterms:W3CDTF">2018-04-29T10:17:55Z</dcterms:created>
  <dcterms:modified xsi:type="dcterms:W3CDTF">2018-04-29T11:37:09Z</dcterms:modified>
</cp:coreProperties>
</file>