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77" r:id="rId5"/>
    <p:sldId id="276" r:id="rId6"/>
    <p:sldId id="261" r:id="rId7"/>
    <p:sldId id="258" r:id="rId8"/>
    <p:sldId id="263" r:id="rId9"/>
    <p:sldId id="264" r:id="rId10"/>
    <p:sldId id="265" r:id="rId11"/>
    <p:sldId id="266" r:id="rId12"/>
    <p:sldId id="262" r:id="rId13"/>
    <p:sldId id="256" r:id="rId14"/>
    <p:sldId id="267" r:id="rId15"/>
    <p:sldId id="268" r:id="rId16"/>
    <p:sldId id="269" r:id="rId17"/>
    <p:sldId id="273" r:id="rId18"/>
    <p:sldId id="272" r:id="rId19"/>
    <p:sldId id="274" r:id="rId20"/>
    <p:sldId id="270" r:id="rId21"/>
    <p:sldId id="271"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0000"/>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3" autoAdjust="0"/>
    <p:restoredTop sz="94660"/>
  </p:normalViewPr>
  <p:slideViewPr>
    <p:cSldViewPr snapToGrid="0">
      <p:cViewPr varScale="1">
        <p:scale>
          <a:sx n="46" d="100"/>
          <a:sy n="46" d="100"/>
        </p:scale>
        <p:origin x="78"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ACD818-372A-43D8-B2B2-336B99CF109D}" type="datetimeFigureOut">
              <a:rPr lang="en-US" smtClean="0"/>
              <a:t>5/27/2018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350136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CD818-372A-43D8-B2B2-336B99CF109D}" type="datetimeFigureOut">
              <a:rPr lang="en-US" smtClean="0"/>
              <a:t>5/27/2018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145445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CD818-372A-43D8-B2B2-336B99CF109D}" type="datetimeFigureOut">
              <a:rPr lang="en-US" smtClean="0"/>
              <a:t>5/27/2018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251924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CD818-372A-43D8-B2B2-336B99CF109D}" type="datetimeFigureOut">
              <a:rPr lang="en-US" smtClean="0"/>
              <a:t>5/27/2018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286161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CD818-372A-43D8-B2B2-336B99CF109D}" type="datetimeFigureOut">
              <a:rPr lang="en-US" smtClean="0"/>
              <a:t>5/27/2018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1591091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ACD818-372A-43D8-B2B2-336B99CF109D}" type="datetimeFigureOut">
              <a:rPr lang="en-US" smtClean="0"/>
              <a:t>5/27/2018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3066666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ACD818-372A-43D8-B2B2-336B99CF109D}" type="datetimeFigureOut">
              <a:rPr lang="en-US" smtClean="0"/>
              <a:t>5/27/2018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164098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ACD818-372A-43D8-B2B2-336B99CF109D}" type="datetimeFigureOut">
              <a:rPr lang="en-US" smtClean="0"/>
              <a:t>5/27/2018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295439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CD818-372A-43D8-B2B2-336B99CF109D}" type="datetimeFigureOut">
              <a:rPr lang="en-US" smtClean="0"/>
              <a:t>5/27/2018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177680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ACD818-372A-43D8-B2B2-336B99CF109D}" type="datetimeFigureOut">
              <a:rPr lang="en-US" smtClean="0"/>
              <a:t>5/27/2018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317421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ACD818-372A-43D8-B2B2-336B99CF109D}" type="datetimeFigureOut">
              <a:rPr lang="en-US" smtClean="0"/>
              <a:t>5/27/2018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EDF18-CEF5-4C7A-862C-2E5B9C0C6247}" type="slidenum">
              <a:rPr lang="en-US" smtClean="0"/>
              <a:t>‹#›</a:t>
            </a:fld>
            <a:endParaRPr lang="en-US"/>
          </a:p>
        </p:txBody>
      </p:sp>
    </p:spTree>
    <p:extLst>
      <p:ext uri="{BB962C8B-B14F-4D97-AF65-F5344CB8AC3E}">
        <p14:creationId xmlns:p14="http://schemas.microsoft.com/office/powerpoint/2010/main" val="70321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CD818-372A-43D8-B2B2-336B99CF109D}" type="datetimeFigureOut">
              <a:rPr lang="en-US" smtClean="0"/>
              <a:t>5/27/2018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EDF18-CEF5-4C7A-862C-2E5B9C0C6247}" type="slidenum">
              <a:rPr lang="en-US" smtClean="0"/>
              <a:t>‹#›</a:t>
            </a:fld>
            <a:endParaRPr lang="en-US"/>
          </a:p>
        </p:txBody>
      </p:sp>
    </p:spTree>
    <p:extLst>
      <p:ext uri="{BB962C8B-B14F-4D97-AF65-F5344CB8AC3E}">
        <p14:creationId xmlns:p14="http://schemas.microsoft.com/office/powerpoint/2010/main" val="2696235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b="1" dirty="0" smtClean="0">
                <a:solidFill>
                  <a:srgbClr val="800080"/>
                </a:solidFill>
                <a:effectLst>
                  <a:outerShdw blurRad="38100" dist="38100" dir="2700000" algn="tl">
                    <a:srgbClr val="000000">
                      <a:alpha val="43137"/>
                    </a:srgbClr>
                  </a:outerShdw>
                </a:effectLst>
              </a:rPr>
              <a:t>Our</a:t>
            </a:r>
            <a:r>
              <a:rPr lang="en-US" b="1" dirty="0" smtClean="0">
                <a:effectLst>
                  <a:outerShdw blurRad="38100" dist="38100" dir="2700000" algn="tl">
                    <a:srgbClr val="000000">
                      <a:alpha val="43137"/>
                    </a:srgbClr>
                  </a:outerShdw>
                </a:effectLst>
              </a:rPr>
              <a:t> </a:t>
            </a:r>
            <a:r>
              <a:rPr lang="en-US" b="1" dirty="0" smtClean="0">
                <a:solidFill>
                  <a:srgbClr val="800080"/>
                </a:solidFill>
                <a:effectLst>
                  <a:outerShdw blurRad="38100" dist="38100" dir="2700000" algn="tl">
                    <a:srgbClr val="000000">
                      <a:alpha val="43137"/>
                    </a:srgbClr>
                  </a:outerShdw>
                </a:effectLst>
              </a:rPr>
              <a:t>Promises are in the Blood</a:t>
            </a:r>
            <a:r>
              <a:rPr lang="en-US" b="1" dirty="0" smtClean="0">
                <a:solidFill>
                  <a:srgbClr val="0000FF"/>
                </a:solidFill>
                <a:effectLst>
                  <a:outerShdw blurRad="38100" dist="38100" dir="2700000" algn="tl">
                    <a:srgbClr val="000000">
                      <a:alpha val="43137"/>
                    </a:srgbClr>
                  </a:outerShdw>
                </a:effectLst>
              </a:rPr>
              <a:t> </a:t>
            </a:r>
            <a:r>
              <a:rPr lang="en-US" b="1" dirty="0" smtClean="0"/>
              <a:t/>
            </a:r>
            <a:br>
              <a:rPr lang="en-US" b="1" dirty="0" smtClean="0"/>
            </a:br>
            <a:endParaRPr lang="en-US" dirty="0"/>
          </a:p>
        </p:txBody>
      </p:sp>
      <p:sp>
        <p:nvSpPr>
          <p:cNvPr id="7" name="Subtitle 6"/>
          <p:cNvSpPr>
            <a:spLocks noGrp="1"/>
          </p:cNvSpPr>
          <p:nvPr>
            <p:ph type="subTitle" idx="1"/>
          </p:nvPr>
        </p:nvSpPr>
        <p:spPr>
          <a:xfrm>
            <a:off x="7252854" y="4655126"/>
            <a:ext cx="4281055" cy="602673"/>
          </a:xfrm>
        </p:spPr>
        <p:txBody>
          <a:bodyPr/>
          <a:lstStyle/>
          <a:p>
            <a:r>
              <a:rPr lang="en-US" dirty="0" smtClean="0">
                <a:solidFill>
                  <a:schemeClr val="bg1"/>
                </a:solidFill>
                <a:effectLst>
                  <a:outerShdw blurRad="38100" dist="38100" dir="2700000" algn="tl">
                    <a:srgbClr val="000000">
                      <a:alpha val="43137"/>
                    </a:srgbClr>
                  </a:outerShdw>
                </a:effectLst>
              </a:rPr>
              <a:t>Bishop Ronald Powell</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9190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US" b="1" dirty="0" smtClean="0">
                <a:solidFill>
                  <a:schemeClr val="bg1"/>
                </a:solidFill>
                <a:effectLst>
                  <a:outerShdw blurRad="38100" dist="38100" dir="2700000" algn="tl">
                    <a:srgbClr val="000000">
                      <a:alpha val="43137"/>
                    </a:srgbClr>
                  </a:outerShdw>
                </a:effectLst>
              </a:rPr>
              <a:t>God is love. </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effectLst>
                  <a:outerShdw blurRad="38100" dist="38100" dir="2700000" algn="tl">
                    <a:srgbClr val="000000">
                      <a:alpha val="43137"/>
                    </a:srgbClr>
                  </a:outerShdw>
                </a:effectLst>
              </a:rPr>
              <a:t>God is love. And the greatest expression of His love toward us is the blood of Jesus. </a:t>
            </a:r>
          </a:p>
          <a:p>
            <a:r>
              <a:rPr lang="en-US" sz="3600" b="1" dirty="0" smtClean="0">
                <a:solidFill>
                  <a:schemeClr val="bg1"/>
                </a:solidFill>
                <a:effectLst>
                  <a:outerShdw blurRad="38100" dist="38100" dir="2700000" algn="tl">
                    <a:srgbClr val="000000">
                      <a:alpha val="43137"/>
                    </a:srgbClr>
                  </a:outerShdw>
                </a:effectLst>
              </a:rPr>
              <a:t>That love covers every need man has had or ever will have, and every time we apply the blood, we experience an outpouring of this love. </a:t>
            </a:r>
          </a:p>
          <a:p>
            <a:r>
              <a:rPr lang="en-US" sz="3600" b="1" dirty="0" smtClean="0">
                <a:solidFill>
                  <a:schemeClr val="bg1"/>
                </a:solidFill>
                <a:effectLst>
                  <a:outerShdw blurRad="38100" dist="38100" dir="2700000" algn="tl">
                    <a:srgbClr val="000000">
                      <a:alpha val="43137"/>
                    </a:srgbClr>
                  </a:outerShdw>
                </a:effectLst>
              </a:rPr>
              <a:t>It is love, through the blood, that has created a barrier between you and </a:t>
            </a:r>
            <a:r>
              <a:rPr lang="en-US" sz="3600" b="1" u="sng" dirty="0" smtClean="0">
                <a:solidFill>
                  <a:schemeClr val="bg1"/>
                </a:solidFill>
                <a:effectLst>
                  <a:outerShdw blurRad="38100" dist="38100" dir="2700000" algn="tl">
                    <a:srgbClr val="000000">
                      <a:alpha val="43137"/>
                    </a:srgbClr>
                  </a:outerShdw>
                </a:effectLst>
              </a:rPr>
              <a:t>all</a:t>
            </a:r>
            <a:r>
              <a:rPr lang="en-US" sz="3600" b="1" dirty="0" smtClean="0">
                <a:solidFill>
                  <a:schemeClr val="bg1"/>
                </a:solidFill>
                <a:effectLst>
                  <a:outerShdw blurRad="38100" dist="38100" dir="2700000" algn="tl">
                    <a:srgbClr val="000000">
                      <a:alpha val="43137"/>
                    </a:srgbClr>
                  </a:outerShdw>
                </a:effectLst>
              </a:rPr>
              <a:t> the works of the devil.</a:t>
            </a:r>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822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3673" y="136525"/>
            <a:ext cx="10515600" cy="1325563"/>
          </a:xfrm>
        </p:spPr>
        <p:txBody>
          <a:bodyPr/>
          <a:lstStyle/>
          <a:p>
            <a:r>
              <a:rPr lang="en-US" b="1" dirty="0" smtClean="0">
                <a:solidFill>
                  <a:schemeClr val="bg1"/>
                </a:solidFill>
                <a:effectLst>
                  <a:outerShdw blurRad="38100" dist="38100" dir="2700000" algn="tl">
                    <a:srgbClr val="000000">
                      <a:alpha val="43137"/>
                    </a:srgbClr>
                  </a:outerShdw>
                </a:effectLst>
              </a:rPr>
              <a:t>The Blood </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effectLst>
                  <a:outerShdw blurRad="38100" dist="38100" dir="2700000" algn="tl">
                    <a:srgbClr val="000000">
                      <a:alpha val="43137"/>
                    </a:srgbClr>
                  </a:outerShdw>
                </a:effectLst>
              </a:rPr>
              <a:t>Let’s elevate the blood of Jesus to the same place in our hearts that it has in God’s heart—and awaken in our spirits those powerful things the blood has procured for us. </a:t>
            </a:r>
          </a:p>
          <a:p>
            <a:r>
              <a:rPr lang="en-US" sz="3600" b="1" dirty="0" smtClean="0">
                <a:solidFill>
                  <a:schemeClr val="bg1"/>
                </a:solidFill>
                <a:effectLst>
                  <a:outerShdw blurRad="38100" dist="38100" dir="2700000" algn="tl">
                    <a:srgbClr val="000000">
                      <a:alpha val="43137"/>
                    </a:srgbClr>
                  </a:outerShdw>
                </a:effectLst>
              </a:rPr>
              <a:t>The power of the blood of Jesus has provided everything you need to live a life of victory, including redemption, fellowship, healing, protection and authority over the devil.</a:t>
            </a:r>
          </a:p>
          <a:p>
            <a:endParaRPr lang="en-US" sz="3600" b="1" dirty="0" smtClean="0">
              <a:solidFill>
                <a:schemeClr val="bg1"/>
              </a:solidFill>
              <a:effectLst>
                <a:outerShdw blurRad="38100" dist="38100" dir="2700000" algn="tl">
                  <a:srgbClr val="000000">
                    <a:alpha val="43137"/>
                  </a:srgbClr>
                </a:outerShdw>
              </a:effectLst>
            </a:endParaRPr>
          </a:p>
          <a:p>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988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 Isaiah 54:17 New King James Version (NKJV)</a:t>
            </a:r>
          </a:p>
        </p:txBody>
      </p:sp>
      <p:sp>
        <p:nvSpPr>
          <p:cNvPr id="6" name="Content Placeholder 5"/>
          <p:cNvSpPr>
            <a:spLocks noGrp="1"/>
          </p:cNvSpPr>
          <p:nvPr>
            <p:ph idx="1"/>
          </p:nvPr>
        </p:nvSpPr>
        <p:spPr/>
        <p:txBody>
          <a:bodyPr/>
          <a:lstStyle/>
          <a:p>
            <a:endParaRPr lang="en-US" smtClean="0"/>
          </a:p>
          <a:p>
            <a:endParaRPr lang="en-US" dirty="0"/>
          </a:p>
        </p:txBody>
      </p:sp>
      <p:sp>
        <p:nvSpPr>
          <p:cNvPr id="9" name="Rectangle 8"/>
          <p:cNvSpPr/>
          <p:nvPr/>
        </p:nvSpPr>
        <p:spPr>
          <a:xfrm>
            <a:off x="838200" y="1690688"/>
            <a:ext cx="10515600" cy="3416320"/>
          </a:xfrm>
          <a:prstGeom prst="rect">
            <a:avLst/>
          </a:prstGeom>
        </p:spPr>
        <p:txBody>
          <a:bodyPr wrap="square">
            <a:spAutoFit/>
          </a:bodyPr>
          <a:lstStyle/>
          <a:p>
            <a:r>
              <a:rPr lang="en-US" sz="3600" b="1" dirty="0" smtClean="0">
                <a:solidFill>
                  <a:schemeClr val="bg1"/>
                </a:solidFill>
                <a:effectLst>
                  <a:outerShdw blurRad="38100" dist="38100" dir="2700000" algn="tl">
                    <a:srgbClr val="000000">
                      <a:alpha val="43137"/>
                    </a:srgbClr>
                  </a:outerShdw>
                </a:effectLst>
              </a:rPr>
              <a:t>17 No weapon formed against you shall prosper,</a:t>
            </a:r>
          </a:p>
          <a:p>
            <a:r>
              <a:rPr lang="en-US" sz="3600" b="1" dirty="0" smtClean="0">
                <a:solidFill>
                  <a:schemeClr val="bg1"/>
                </a:solidFill>
                <a:effectLst>
                  <a:outerShdw blurRad="38100" dist="38100" dir="2700000" algn="tl">
                    <a:srgbClr val="000000">
                      <a:alpha val="43137"/>
                    </a:srgbClr>
                  </a:outerShdw>
                </a:effectLst>
              </a:rPr>
              <a:t>And every tongue which rises against you in judgment</a:t>
            </a:r>
          </a:p>
          <a:p>
            <a:r>
              <a:rPr lang="en-US" sz="3600" b="1" dirty="0" smtClean="0">
                <a:solidFill>
                  <a:schemeClr val="bg1"/>
                </a:solidFill>
                <a:effectLst>
                  <a:outerShdw blurRad="38100" dist="38100" dir="2700000" algn="tl">
                    <a:srgbClr val="000000">
                      <a:alpha val="43137"/>
                    </a:srgbClr>
                  </a:outerShdw>
                </a:effectLst>
              </a:rPr>
              <a:t>You shall condemn.</a:t>
            </a:r>
          </a:p>
          <a:p>
            <a:r>
              <a:rPr lang="en-US" sz="3600" b="1" dirty="0" smtClean="0">
                <a:solidFill>
                  <a:schemeClr val="bg1"/>
                </a:solidFill>
                <a:effectLst>
                  <a:outerShdw blurRad="38100" dist="38100" dir="2700000" algn="tl">
                    <a:srgbClr val="000000">
                      <a:alpha val="43137"/>
                    </a:srgbClr>
                  </a:outerShdw>
                </a:effectLst>
              </a:rPr>
              <a:t>This is the heritage of the servants of the Lord,</a:t>
            </a:r>
          </a:p>
          <a:p>
            <a:r>
              <a:rPr lang="en-US" sz="3600" b="1" dirty="0" smtClean="0">
                <a:solidFill>
                  <a:schemeClr val="bg1"/>
                </a:solidFill>
                <a:effectLst>
                  <a:outerShdw blurRad="38100" dist="38100" dir="2700000" algn="tl">
                    <a:srgbClr val="000000">
                      <a:alpha val="43137"/>
                    </a:srgbClr>
                  </a:outerShdw>
                </a:effectLst>
              </a:rPr>
              <a:t>And their righteousness is from Me,”</a:t>
            </a:r>
          </a:p>
          <a:p>
            <a:r>
              <a:rPr lang="en-US" sz="3600" b="1" dirty="0" smtClean="0">
                <a:solidFill>
                  <a:schemeClr val="bg1"/>
                </a:solidFill>
                <a:effectLst>
                  <a:outerShdw blurRad="38100" dist="38100" dir="2700000" algn="tl">
                    <a:srgbClr val="000000">
                      <a:alpha val="43137"/>
                    </a:srgbClr>
                  </a:outerShdw>
                </a:effectLst>
              </a:rPr>
              <a:t>Says the Lord.</a:t>
            </a:r>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3647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5000"/>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122363"/>
            <a:ext cx="9144000" cy="914255"/>
          </a:xfrm>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Rev 12:11</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087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Redemption Through the Blood of Jesus</a:t>
            </a:r>
            <a:br>
              <a:rPr lang="en-US" b="1" dirty="0" smtClean="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US" b="1" dirty="0" smtClean="0">
              <a:solidFill>
                <a:schemeClr val="bg1"/>
              </a:solidFill>
              <a:effectLst>
                <a:outerShdw blurRad="38100" dist="38100" dir="2700000" algn="tl">
                  <a:srgbClr val="000000">
                    <a:alpha val="43137"/>
                  </a:srgbClr>
                </a:outerShdw>
              </a:effectLst>
            </a:endParaRPr>
          </a:p>
          <a:p>
            <a:r>
              <a:rPr lang="en-US" sz="4400" b="1" dirty="0" smtClean="0">
                <a:solidFill>
                  <a:schemeClr val="bg1"/>
                </a:solidFill>
                <a:effectLst>
                  <a:outerShdw blurRad="38100" dist="38100" dir="2700000" algn="tl">
                    <a:srgbClr val="000000">
                      <a:alpha val="43137"/>
                    </a:srgbClr>
                  </a:outerShdw>
                </a:effectLst>
              </a:rPr>
              <a:t>“We have redemption through His blood.” –Ephesians 1:7 (NKJV)</a:t>
            </a:r>
          </a:p>
          <a:p>
            <a:endParaRPr lang="en-US" dirty="0" smtClean="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3007939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Fellowship With God Through the Blood of Jesus</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en-US" sz="3600" b="1" dirty="0" smtClean="0">
                <a:solidFill>
                  <a:schemeClr val="bg1"/>
                </a:solidFill>
              </a:rPr>
              <a:t>“Having boldness to enter the Holiest by the blood of Jesus.” –Hebrews 10:19 (NKJV)</a:t>
            </a:r>
          </a:p>
          <a:p>
            <a:r>
              <a:rPr lang="en-US" sz="3600" b="1" dirty="0" smtClean="0">
                <a:solidFill>
                  <a:schemeClr val="bg1"/>
                </a:solidFill>
                <a:effectLst>
                  <a:outerShdw blurRad="38100" dist="38100" dir="2700000" algn="tl">
                    <a:srgbClr val="000000">
                      <a:alpha val="43137"/>
                    </a:srgbClr>
                  </a:outerShdw>
                </a:effectLst>
              </a:rPr>
              <a:t>Another word for </a:t>
            </a:r>
            <a:r>
              <a:rPr lang="en-US" sz="3600" b="1" i="1" dirty="0" smtClean="0">
                <a:solidFill>
                  <a:schemeClr val="bg1"/>
                </a:solidFill>
                <a:effectLst>
                  <a:outerShdw blurRad="38100" dist="38100" dir="2700000" algn="tl">
                    <a:srgbClr val="000000">
                      <a:alpha val="43137"/>
                    </a:srgbClr>
                  </a:outerShdw>
                </a:effectLst>
              </a:rPr>
              <a:t>fellowship</a:t>
            </a:r>
            <a:r>
              <a:rPr lang="en-US" sz="3600" b="1" dirty="0" smtClean="0">
                <a:solidFill>
                  <a:schemeClr val="bg1"/>
                </a:solidFill>
                <a:effectLst>
                  <a:outerShdw blurRad="38100" dist="38100" dir="2700000" algn="tl">
                    <a:srgbClr val="000000">
                      <a:alpha val="43137"/>
                    </a:srgbClr>
                  </a:outerShdw>
                </a:effectLst>
              </a:rPr>
              <a:t> is “</a:t>
            </a:r>
            <a:r>
              <a:rPr lang="en-US" sz="3600" b="1" i="1" dirty="0" smtClean="0">
                <a:solidFill>
                  <a:schemeClr val="bg1"/>
                </a:solidFill>
                <a:effectLst>
                  <a:outerShdw blurRad="38100" dist="38100" dir="2700000" algn="tl">
                    <a:srgbClr val="000000">
                      <a:alpha val="43137"/>
                    </a:srgbClr>
                  </a:outerShdw>
                </a:effectLst>
              </a:rPr>
              <a:t>communion”</a:t>
            </a:r>
            <a:r>
              <a:rPr lang="en-US" sz="3600" b="1" dirty="0" smtClean="0">
                <a:solidFill>
                  <a:schemeClr val="bg1"/>
                </a:solidFill>
                <a:effectLst>
                  <a:outerShdw blurRad="38100" dist="38100" dir="2700000" algn="tl">
                    <a:srgbClr val="000000">
                      <a:alpha val="43137"/>
                    </a:srgbClr>
                  </a:outerShdw>
                </a:effectLst>
              </a:rPr>
              <a:t>. </a:t>
            </a:r>
          </a:p>
          <a:p>
            <a:r>
              <a:rPr lang="en-US" sz="3600" b="1" dirty="0" smtClean="0">
                <a:solidFill>
                  <a:schemeClr val="bg1"/>
                </a:solidFill>
                <a:effectLst>
                  <a:outerShdw blurRad="38100" dist="38100" dir="2700000" algn="tl">
                    <a:srgbClr val="000000">
                      <a:alpha val="43137"/>
                    </a:srgbClr>
                  </a:outerShdw>
                </a:effectLst>
              </a:rPr>
              <a:t>One way we recognize that the blood provided for fellowship with God is through the taking of Communion.</a:t>
            </a:r>
          </a:p>
          <a:p>
            <a:r>
              <a:rPr lang="en-US" sz="3600" b="1" dirty="0" smtClean="0">
                <a:solidFill>
                  <a:schemeClr val="bg1"/>
                </a:solidFill>
                <a:effectLst>
                  <a:outerShdw blurRad="38100" dist="38100" dir="2700000" algn="tl">
                    <a:srgbClr val="000000">
                      <a:alpha val="43137"/>
                    </a:srgbClr>
                  </a:outerShdw>
                </a:effectLst>
              </a:rPr>
              <a:t> Jesus said, “Do this in remembrance of me” (1 Corinthians 11:23-26). </a:t>
            </a:r>
          </a:p>
          <a:p>
            <a:r>
              <a:rPr lang="en-US" sz="3600" b="1" dirty="0" smtClean="0">
                <a:solidFill>
                  <a:schemeClr val="bg1"/>
                </a:solidFill>
                <a:effectLst>
                  <a:outerShdw blurRad="38100" dist="38100" dir="2700000" algn="tl">
                    <a:srgbClr val="000000">
                      <a:alpha val="43137"/>
                    </a:srgbClr>
                  </a:outerShdw>
                </a:effectLst>
              </a:rPr>
              <a:t>That’s why Communion is much deeper than a religious observance—it’s a recognition of (and fellowship with) what God did for us through the blood of Jesus. You are a friend of God (John 15:15)!</a:t>
            </a:r>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213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0327" y="365126"/>
            <a:ext cx="10813473" cy="653184"/>
          </a:xfrm>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 Healing Through the Blood of Jesus</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018310"/>
            <a:ext cx="11637817" cy="5158653"/>
          </a:xfrm>
        </p:spPr>
        <p:txBody>
          <a:bodyPr>
            <a:noAutofit/>
          </a:bodyPr>
          <a:lstStyle/>
          <a:p>
            <a:r>
              <a:rPr lang="en-US" sz="3200" b="1" dirty="0" smtClean="0">
                <a:solidFill>
                  <a:schemeClr val="bg1"/>
                </a:solidFill>
                <a:effectLst>
                  <a:outerShdw blurRad="38100" dist="38100" dir="2700000" algn="tl">
                    <a:srgbClr val="000000">
                      <a:alpha val="43137"/>
                    </a:srgbClr>
                  </a:outerShdw>
                </a:effectLst>
              </a:rPr>
              <a:t>“By His stripes we are healed.” –Isaiah 53:5 (NKJV)</a:t>
            </a:r>
          </a:p>
          <a:p>
            <a:r>
              <a:rPr lang="en-US" sz="3200" b="1" dirty="0" smtClean="0">
                <a:solidFill>
                  <a:schemeClr val="bg1"/>
                </a:solidFill>
                <a:effectLst>
                  <a:outerShdw blurRad="38100" dist="38100" dir="2700000" algn="tl">
                    <a:srgbClr val="000000">
                      <a:alpha val="43137"/>
                    </a:srgbClr>
                  </a:outerShdw>
                </a:effectLst>
              </a:rPr>
              <a:t>But according to Isaiah 53:4-5, Jesus’ sacrifice covered every area of man’s existence. </a:t>
            </a:r>
          </a:p>
          <a:p>
            <a:r>
              <a:rPr lang="en-US" sz="3200" b="1" dirty="0" smtClean="0">
                <a:solidFill>
                  <a:schemeClr val="bg1"/>
                </a:solidFill>
                <a:effectLst>
                  <a:outerShdw blurRad="38100" dist="38100" dir="2700000" algn="tl">
                    <a:srgbClr val="000000">
                      <a:alpha val="43137"/>
                    </a:srgbClr>
                  </a:outerShdw>
                </a:effectLst>
              </a:rPr>
              <a:t>He bore </a:t>
            </a:r>
            <a:r>
              <a:rPr lang="en-US" sz="3200" b="1" u="sng" dirty="0" smtClean="0">
                <a:solidFill>
                  <a:schemeClr val="bg1"/>
                </a:solidFill>
                <a:effectLst>
                  <a:outerShdw blurRad="38100" dist="38100" dir="2700000" algn="tl">
                    <a:srgbClr val="000000">
                      <a:alpha val="43137"/>
                    </a:srgbClr>
                  </a:outerShdw>
                </a:effectLst>
              </a:rPr>
              <a:t>spiritual torment for our sins</a:t>
            </a:r>
            <a:r>
              <a:rPr lang="en-US" sz="3200" b="1" dirty="0" smtClean="0">
                <a:solidFill>
                  <a:schemeClr val="bg1"/>
                </a:solidFill>
                <a:effectLst>
                  <a:outerShdw blurRad="38100" dist="38100" dir="2700000" algn="tl">
                    <a:srgbClr val="000000">
                      <a:alpha val="43137"/>
                    </a:srgbClr>
                  </a:outerShdw>
                </a:effectLst>
              </a:rPr>
              <a:t>, </a:t>
            </a:r>
            <a:r>
              <a:rPr lang="en-US" sz="3200" b="1" u="sng" dirty="0" smtClean="0">
                <a:solidFill>
                  <a:schemeClr val="bg1"/>
                </a:solidFill>
                <a:effectLst>
                  <a:outerShdw blurRad="38100" dist="38100" dir="2700000" algn="tl">
                    <a:srgbClr val="000000">
                      <a:alpha val="43137"/>
                    </a:srgbClr>
                  </a:outerShdw>
                </a:effectLst>
              </a:rPr>
              <a:t>mental distress for our worry, care, sorrow and fear</a:t>
            </a:r>
            <a:r>
              <a:rPr lang="en-US" sz="3200" b="1" dirty="0" smtClean="0">
                <a:solidFill>
                  <a:schemeClr val="bg1"/>
                </a:solidFill>
                <a:effectLst>
                  <a:outerShdw blurRad="38100" dist="38100" dir="2700000" algn="tl">
                    <a:srgbClr val="000000">
                      <a:alpha val="43137"/>
                    </a:srgbClr>
                  </a:outerShdw>
                </a:effectLst>
              </a:rPr>
              <a:t>, as well as </a:t>
            </a:r>
            <a:r>
              <a:rPr lang="en-US" sz="3200" b="1" u="sng" dirty="0" smtClean="0">
                <a:solidFill>
                  <a:schemeClr val="bg1"/>
                </a:solidFill>
                <a:effectLst>
                  <a:outerShdw blurRad="38100" dist="38100" dir="2700000" algn="tl">
                    <a:srgbClr val="000000">
                      <a:alpha val="43137"/>
                    </a:srgbClr>
                  </a:outerShdw>
                </a:effectLst>
              </a:rPr>
              <a:t>physical pain for our sickness and disease</a:t>
            </a:r>
            <a:r>
              <a:rPr lang="en-US" sz="3200" b="1" dirty="0" smtClean="0">
                <a:solidFill>
                  <a:schemeClr val="bg1"/>
                </a:solidFill>
                <a:effectLst>
                  <a:outerShdw blurRad="38100" dist="38100" dir="2700000" algn="tl">
                    <a:srgbClr val="000000">
                      <a:alpha val="43137"/>
                    </a:srgbClr>
                  </a:outerShdw>
                </a:effectLst>
              </a:rPr>
              <a:t>. </a:t>
            </a:r>
          </a:p>
          <a:p>
            <a:r>
              <a:rPr lang="en-US" sz="3200" b="1" dirty="0" smtClean="0">
                <a:solidFill>
                  <a:schemeClr val="bg1"/>
                </a:solidFill>
                <a:effectLst>
                  <a:outerShdw blurRad="38100" dist="38100" dir="2700000" algn="tl">
                    <a:srgbClr val="000000">
                      <a:alpha val="43137"/>
                    </a:srgbClr>
                  </a:outerShdw>
                </a:effectLst>
              </a:rPr>
              <a:t>The stripes He bore and the blood He shed were for our healing. </a:t>
            </a:r>
            <a:r>
              <a:rPr lang="en-US" sz="3200" b="1" u="sng" dirty="0" smtClean="0">
                <a:solidFill>
                  <a:schemeClr val="bg1"/>
                </a:solidFill>
                <a:effectLst>
                  <a:outerShdw blurRad="38100" dist="38100" dir="2700000" algn="tl">
                    <a:srgbClr val="000000">
                      <a:alpha val="43137"/>
                    </a:srgbClr>
                  </a:outerShdw>
                </a:effectLst>
              </a:rPr>
              <a:t>By His stripes we are healed</a:t>
            </a:r>
            <a:r>
              <a:rPr lang="en-US" sz="3200" b="1" dirty="0" smtClean="0">
                <a:solidFill>
                  <a:schemeClr val="bg1"/>
                </a:solidFill>
                <a:effectLst>
                  <a:outerShdw blurRad="38100" dist="38100" dir="2700000" algn="tl">
                    <a:srgbClr val="000000">
                      <a:alpha val="43137"/>
                    </a:srgbClr>
                  </a:outerShdw>
                </a:effectLst>
              </a:rPr>
              <a:t>.</a:t>
            </a:r>
          </a:p>
          <a:p>
            <a:r>
              <a:rPr lang="en-US" sz="3200" b="1" dirty="0" smtClean="0">
                <a:solidFill>
                  <a:schemeClr val="bg1"/>
                </a:solidFill>
                <a:effectLst>
                  <a:outerShdw blurRad="38100" dist="38100" dir="2700000" algn="tl">
                    <a:srgbClr val="000000">
                      <a:alpha val="43137"/>
                    </a:srgbClr>
                  </a:outerShdw>
                </a:effectLst>
              </a:rPr>
              <a:t>God gave everything He had to redeem mankind from the curse. When we receive only part of His sacrifice, it’s an insult to Him!</a:t>
            </a:r>
          </a:p>
          <a:p>
            <a:endParaRPr lang="en-US"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055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Healing </a:t>
            </a:r>
            <a:r>
              <a:rPr lang="en-US" b="1" dirty="0">
                <a:solidFill>
                  <a:schemeClr val="bg1"/>
                </a:solidFill>
                <a:effectLst>
                  <a:outerShdw blurRad="38100" dist="38100" dir="2700000" algn="tl">
                    <a:srgbClr val="000000">
                      <a:alpha val="43137"/>
                    </a:srgbClr>
                  </a:outerShdw>
                </a:effectLst>
              </a:rPr>
              <a:t>Through the Blood of Jesus</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“By His stripes we are healed.” –Isaiah </a:t>
            </a:r>
            <a:r>
              <a:rPr lang="en-US" b="1" dirty="0" smtClean="0">
                <a:solidFill>
                  <a:schemeClr val="bg1"/>
                </a:solidFill>
                <a:effectLst>
                  <a:outerShdw blurRad="38100" dist="38100" dir="2700000" algn="tl">
                    <a:srgbClr val="000000">
                      <a:alpha val="43137"/>
                    </a:srgbClr>
                  </a:outerShdw>
                </a:effectLst>
              </a:rPr>
              <a:t>53:4-5 </a:t>
            </a:r>
            <a:r>
              <a:rPr lang="en-US" b="1" dirty="0">
                <a:solidFill>
                  <a:schemeClr val="bg1"/>
                </a:solidFill>
                <a:effectLst>
                  <a:outerShdw blurRad="38100" dist="38100" dir="2700000" algn="tl">
                    <a:srgbClr val="000000">
                      <a:alpha val="43137"/>
                    </a:srgbClr>
                  </a:outerShdw>
                </a:effectLst>
              </a:rPr>
              <a:t>(NKJV)</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effectLst>
                  <a:outerShdw blurRad="38100" dist="38100" dir="2700000" algn="tl">
                    <a:srgbClr val="000000">
                      <a:alpha val="43137"/>
                    </a:srgbClr>
                  </a:outerShdw>
                </a:effectLst>
              </a:rPr>
              <a:t>The </a:t>
            </a:r>
            <a:r>
              <a:rPr lang="en-US" sz="3600" b="1" dirty="0">
                <a:solidFill>
                  <a:schemeClr val="bg1"/>
                </a:solidFill>
                <a:effectLst>
                  <a:outerShdw blurRad="38100" dist="38100" dir="2700000" algn="tl">
                    <a:srgbClr val="000000">
                      <a:alpha val="43137"/>
                    </a:srgbClr>
                  </a:outerShdw>
                </a:effectLst>
              </a:rPr>
              <a:t>stripes He bore and the blood He shed were for our healing. By His stripes we are healed.</a:t>
            </a:r>
          </a:p>
        </p:txBody>
      </p:sp>
    </p:spTree>
    <p:extLst>
      <p:ext uri="{BB962C8B-B14F-4D97-AF65-F5344CB8AC3E}">
        <p14:creationId xmlns:p14="http://schemas.microsoft.com/office/powerpoint/2010/main" val="180476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Healing </a:t>
            </a:r>
            <a:r>
              <a:rPr lang="en-US" b="1" dirty="0">
                <a:solidFill>
                  <a:schemeClr val="bg1"/>
                </a:solidFill>
                <a:effectLst>
                  <a:outerShdw blurRad="38100" dist="38100" dir="2700000" algn="tl">
                    <a:srgbClr val="000000">
                      <a:alpha val="43137"/>
                    </a:srgbClr>
                  </a:outerShdw>
                </a:effectLst>
              </a:rPr>
              <a:t>Through the Blood of Jesus</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“By His stripes we are healed.” –Isaiah 53:5 (NKJV)</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b="1" dirty="0">
                <a:solidFill>
                  <a:schemeClr val="bg1"/>
                </a:solidFill>
                <a:effectLst>
                  <a:outerShdw blurRad="38100" dist="38100" dir="2700000" algn="tl">
                    <a:srgbClr val="000000">
                      <a:alpha val="43137"/>
                    </a:srgbClr>
                  </a:outerShdw>
                </a:effectLst>
              </a:rPr>
              <a:t>When you take Communion, do you think of healing? Most Christians take the emblem of the blood and say, “Thank God, we are delivered from sin,” and that is true. Praise God for it!</a:t>
            </a:r>
          </a:p>
        </p:txBody>
      </p:sp>
    </p:spTree>
    <p:extLst>
      <p:ext uri="{BB962C8B-B14F-4D97-AF65-F5344CB8AC3E}">
        <p14:creationId xmlns:p14="http://schemas.microsoft.com/office/powerpoint/2010/main" val="1323156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Healing </a:t>
            </a:r>
            <a:r>
              <a:rPr lang="en-US" b="1" dirty="0">
                <a:solidFill>
                  <a:schemeClr val="bg1"/>
                </a:solidFill>
                <a:effectLst>
                  <a:outerShdw blurRad="38100" dist="38100" dir="2700000" algn="tl">
                    <a:srgbClr val="000000">
                      <a:alpha val="43137"/>
                    </a:srgbClr>
                  </a:outerShdw>
                </a:effectLst>
              </a:rPr>
              <a:t>Through the Blood of Jesus</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“By His stripes we are healed.” –Isaiah </a:t>
            </a:r>
            <a:r>
              <a:rPr lang="en-US" b="1" dirty="0" smtClean="0">
                <a:solidFill>
                  <a:schemeClr val="bg1"/>
                </a:solidFill>
                <a:effectLst>
                  <a:outerShdw blurRad="38100" dist="38100" dir="2700000" algn="tl">
                    <a:srgbClr val="000000">
                      <a:alpha val="43137"/>
                    </a:srgbClr>
                  </a:outerShdw>
                </a:effectLst>
              </a:rPr>
              <a:t>53:4-5 </a:t>
            </a:r>
            <a:r>
              <a:rPr lang="en-US" b="1" dirty="0">
                <a:solidFill>
                  <a:schemeClr val="bg1"/>
                </a:solidFill>
                <a:effectLst>
                  <a:outerShdw blurRad="38100" dist="38100" dir="2700000" algn="tl">
                    <a:srgbClr val="000000">
                      <a:alpha val="43137"/>
                    </a:srgbClr>
                  </a:outerShdw>
                </a:effectLst>
              </a:rPr>
              <a:t>(NKJV)</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effectLst>
                  <a:outerShdw blurRad="38100" dist="38100" dir="2700000" algn="tl">
                    <a:srgbClr val="000000">
                      <a:alpha val="43137"/>
                    </a:srgbClr>
                  </a:outerShdw>
                </a:effectLst>
              </a:rPr>
              <a:t>When </a:t>
            </a:r>
            <a:r>
              <a:rPr lang="en-US" sz="3600" b="1" dirty="0">
                <a:solidFill>
                  <a:schemeClr val="bg1"/>
                </a:solidFill>
                <a:effectLst>
                  <a:outerShdw blurRad="38100" dist="38100" dir="2700000" algn="tl">
                    <a:srgbClr val="000000">
                      <a:alpha val="43137"/>
                    </a:srgbClr>
                  </a:outerShdw>
                </a:effectLst>
              </a:rPr>
              <a:t>we apply the blood of Jesus, and receive its power, we need to remember to apply it in its fullness. Don’t just receive and apply it halfway. </a:t>
            </a:r>
          </a:p>
          <a:p>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20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schemeClr val="bg1"/>
                </a:solidFill>
                <a:effectLst>
                  <a:outerShdw blurRad="38100" dist="38100" dir="2700000" algn="tl">
                    <a:srgbClr val="000000">
                      <a:alpha val="43137"/>
                    </a:srgbClr>
                  </a:outerShdw>
                </a:effectLst>
              </a:rPr>
              <a:t> 1 Corinthians 11:23-32 New King James Version (NKJV)</a:t>
            </a:r>
            <a:r>
              <a:rPr lang="en-US" dirty="0" smtClean="0">
                <a:solidFill>
                  <a:schemeClr val="bg1"/>
                </a:solidFill>
              </a:rPr>
              <a:t/>
            </a:r>
            <a:br>
              <a:rPr lang="en-US" dirty="0" smtClean="0">
                <a:solidFill>
                  <a:schemeClr val="bg1"/>
                </a:solidFill>
              </a:rPr>
            </a:br>
            <a:r>
              <a:rPr lang="en-US" b="1" dirty="0" smtClean="0">
                <a:solidFill>
                  <a:schemeClr val="bg1"/>
                </a:solidFill>
                <a:effectLst>
                  <a:outerShdw blurRad="38100" dist="38100" dir="2700000" algn="tl">
                    <a:srgbClr val="000000">
                      <a:alpha val="43137"/>
                    </a:srgbClr>
                  </a:outerShdw>
                </a:effectLst>
              </a:rPr>
              <a:t>Institution of the Lord’s Supper</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endParaRPr lang="en-US" dirty="0">
              <a:solidFill>
                <a:schemeClr val="bg1"/>
              </a:solidFill>
            </a:endParaRPr>
          </a:p>
        </p:txBody>
      </p:sp>
      <p:sp>
        <p:nvSpPr>
          <p:cNvPr id="3" name="Content Placeholder 2"/>
          <p:cNvSpPr>
            <a:spLocks noGrp="1"/>
          </p:cNvSpPr>
          <p:nvPr>
            <p:ph idx="1"/>
          </p:nvPr>
        </p:nvSpPr>
        <p:spPr>
          <a:xfrm>
            <a:off x="838200" y="1433945"/>
            <a:ext cx="10515600" cy="5049982"/>
          </a:xfrm>
          <a:solidFill>
            <a:srgbClr val="6C0000"/>
          </a:solidFill>
        </p:spPr>
        <p:txBody>
          <a:bodyPr>
            <a:normAutofit/>
          </a:bodyPr>
          <a:lstStyle/>
          <a:p>
            <a:r>
              <a:rPr lang="en-US" b="1" dirty="0" smtClean="0">
                <a:solidFill>
                  <a:schemeClr val="bg1"/>
                </a:solidFill>
                <a:effectLst>
                  <a:outerShdw blurRad="38100" dist="38100" dir="2700000" algn="tl">
                    <a:srgbClr val="000000">
                      <a:alpha val="43137"/>
                    </a:srgbClr>
                  </a:outerShdw>
                </a:effectLst>
              </a:rPr>
              <a:t>23 For I received from the Lord that which I also delivered to you: that the Lord Jesus on the same night in which He was betrayed took bread; </a:t>
            </a:r>
          </a:p>
          <a:p>
            <a:r>
              <a:rPr lang="en-US" b="1" dirty="0" smtClean="0">
                <a:solidFill>
                  <a:schemeClr val="bg1"/>
                </a:solidFill>
                <a:effectLst>
                  <a:outerShdw blurRad="38100" dist="38100" dir="2700000" algn="tl">
                    <a:srgbClr val="000000">
                      <a:alpha val="43137"/>
                    </a:srgbClr>
                  </a:outerShdw>
                </a:effectLst>
              </a:rPr>
              <a:t>24 and when He had given thanks, He broke it and said, “Take, eat; this is My body which is broken for you; do this in remembrance of Me.” </a:t>
            </a:r>
          </a:p>
          <a:p>
            <a:r>
              <a:rPr lang="en-US" b="1" dirty="0" smtClean="0">
                <a:solidFill>
                  <a:schemeClr val="bg1"/>
                </a:solidFill>
                <a:effectLst>
                  <a:outerShdw blurRad="38100" dist="38100" dir="2700000" algn="tl">
                    <a:srgbClr val="000000">
                      <a:alpha val="43137"/>
                    </a:srgbClr>
                  </a:outerShdw>
                </a:effectLst>
              </a:rPr>
              <a:t>25 In the same manner He also took the cup after supper, saying, “This cup is the new covenant in My blood. This do, as often as you drink it, in remembrance of Me.”</a:t>
            </a:r>
          </a:p>
          <a:p>
            <a:r>
              <a:rPr lang="en-US" b="1" dirty="0" smtClean="0">
                <a:solidFill>
                  <a:schemeClr val="bg1"/>
                </a:solidFill>
                <a:effectLst>
                  <a:outerShdw blurRad="38100" dist="38100" dir="2700000" algn="tl">
                    <a:srgbClr val="000000">
                      <a:alpha val="43137"/>
                    </a:srgbClr>
                  </a:outerShdw>
                </a:effectLst>
              </a:rPr>
              <a:t>26 For as often as you eat this bread and drink this cup, you proclaim the Lord’s death till He comes.</a:t>
            </a:r>
          </a:p>
        </p:txBody>
      </p:sp>
    </p:spTree>
    <p:extLst>
      <p:ext uri="{BB962C8B-B14F-4D97-AF65-F5344CB8AC3E}">
        <p14:creationId xmlns:p14="http://schemas.microsoft.com/office/powerpoint/2010/main" val="14136530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Receiving</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effectLst>
                  <a:outerShdw blurRad="38100" dist="38100" dir="2700000" algn="tl">
                    <a:srgbClr val="000000">
                      <a:alpha val="43137"/>
                    </a:srgbClr>
                  </a:outerShdw>
                </a:effectLst>
              </a:rPr>
              <a:t>James 4:7 Amplified Bible (AMP)</a:t>
            </a:r>
          </a:p>
          <a:p>
            <a:r>
              <a:rPr lang="en-US" sz="3600" b="1" dirty="0" smtClean="0">
                <a:solidFill>
                  <a:schemeClr val="bg1"/>
                </a:solidFill>
                <a:effectLst>
                  <a:outerShdw blurRad="38100" dist="38100" dir="2700000" algn="tl">
                    <a:srgbClr val="000000">
                      <a:alpha val="43137"/>
                    </a:srgbClr>
                  </a:outerShdw>
                </a:effectLst>
              </a:rPr>
              <a:t>7 So </a:t>
            </a:r>
            <a:r>
              <a:rPr lang="en-US" sz="3600" b="1" u="sng" dirty="0" smtClean="0">
                <a:solidFill>
                  <a:schemeClr val="bg1"/>
                </a:solidFill>
                <a:effectLst>
                  <a:outerShdw blurRad="38100" dist="38100" dir="2700000" algn="tl">
                    <a:srgbClr val="000000">
                      <a:alpha val="43137"/>
                    </a:srgbClr>
                  </a:outerShdw>
                </a:effectLst>
              </a:rPr>
              <a:t>submit</a:t>
            </a:r>
            <a:r>
              <a:rPr lang="en-US" sz="3600" b="1" dirty="0" smtClean="0">
                <a:solidFill>
                  <a:schemeClr val="bg1"/>
                </a:solidFill>
                <a:effectLst>
                  <a:outerShdw blurRad="38100" dist="38100" dir="2700000" algn="tl">
                    <a:srgbClr val="000000">
                      <a:alpha val="43137"/>
                    </a:srgbClr>
                  </a:outerShdw>
                </a:effectLst>
              </a:rPr>
              <a:t> to [the authority of] God. Resist the devil [stand firm against him] and he will flee from you. </a:t>
            </a:r>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48741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John 15:15 New King James Version (NKJV)</a:t>
            </a:r>
            <a:r>
              <a:rPr lang="en-US" dirty="0"/>
              <a:t/>
            </a:r>
            <a:br>
              <a:rPr lang="en-US" dirty="0"/>
            </a:br>
            <a:endParaRPr lang="en-US" dirty="0"/>
          </a:p>
        </p:txBody>
      </p:sp>
      <p:sp>
        <p:nvSpPr>
          <p:cNvPr id="3" name="Content Placeholder 2"/>
          <p:cNvSpPr>
            <a:spLocks noGrp="1"/>
          </p:cNvSpPr>
          <p:nvPr>
            <p:ph idx="1"/>
          </p:nvPr>
        </p:nvSpPr>
        <p:spPr/>
        <p:txBody>
          <a:bodyPr/>
          <a:lstStyle/>
          <a:p>
            <a:r>
              <a:rPr lang="en-US" sz="3600" b="1" baseline="30000" dirty="0" smtClean="0">
                <a:solidFill>
                  <a:schemeClr val="bg1"/>
                </a:solidFill>
                <a:effectLst>
                  <a:outerShdw blurRad="38100" dist="38100" dir="2700000" algn="tl">
                    <a:srgbClr val="000000">
                      <a:alpha val="43137"/>
                    </a:srgbClr>
                  </a:outerShdw>
                </a:effectLst>
              </a:rPr>
              <a:t>15</a:t>
            </a:r>
            <a:r>
              <a:rPr lang="en-US" sz="3600" b="1" baseline="30000" dirty="0">
                <a:solidFill>
                  <a:schemeClr val="bg1"/>
                </a:solidFill>
                <a:effectLst>
                  <a:outerShdw blurRad="38100" dist="38100" dir="2700000" algn="tl">
                    <a:srgbClr val="000000">
                      <a:alpha val="43137"/>
                    </a:srgbClr>
                  </a:outerShdw>
                </a:effectLst>
              </a:rPr>
              <a:t> </a:t>
            </a:r>
            <a:r>
              <a:rPr lang="en-US" sz="3600" b="1" dirty="0">
                <a:solidFill>
                  <a:schemeClr val="bg1"/>
                </a:solidFill>
                <a:effectLst>
                  <a:outerShdw blurRad="38100" dist="38100" dir="2700000" algn="tl">
                    <a:srgbClr val="000000">
                      <a:alpha val="43137"/>
                    </a:srgbClr>
                  </a:outerShdw>
                </a:effectLst>
              </a:rPr>
              <a:t>No longer do I call you servants, for a servant does not know what his master is doing; but I have called you friends, for all things that I heard from My Father I have made known to you. </a:t>
            </a:r>
          </a:p>
          <a:p>
            <a:endParaRPr lang="en-US" dirty="0"/>
          </a:p>
        </p:txBody>
      </p:sp>
    </p:spTree>
    <p:extLst>
      <p:ext uri="{BB962C8B-B14F-4D97-AF65-F5344CB8AC3E}">
        <p14:creationId xmlns:p14="http://schemas.microsoft.com/office/powerpoint/2010/main" val="857368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Closing</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600" b="1" dirty="0">
                <a:solidFill>
                  <a:schemeClr val="bg1"/>
                </a:solidFill>
                <a:effectLst>
                  <a:outerShdw blurRad="38100" dist="38100" dir="2700000" algn="tl">
                    <a:srgbClr val="000000">
                      <a:alpha val="43137"/>
                    </a:srgbClr>
                  </a:outerShdw>
                </a:effectLst>
              </a:rPr>
              <a:t>Accept everything Jesus’ sacrifice provided. If you fail to understand and receive the full power of the blood, you will be missing out. Paul wrote, “For this cause many are weak and sickly among you, and many sleep” (1 Corinthians 11:30, KJV).</a:t>
            </a:r>
          </a:p>
        </p:txBody>
      </p:sp>
    </p:spTree>
    <p:extLst>
      <p:ext uri="{BB962C8B-B14F-4D97-AF65-F5344CB8AC3E}">
        <p14:creationId xmlns:p14="http://schemas.microsoft.com/office/powerpoint/2010/main" val="2643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chemeClr val="bg1"/>
                </a:solidFill>
              </a:rPr>
              <a:t> Examine Yourself</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838200" y="955964"/>
            <a:ext cx="10515600" cy="5527963"/>
          </a:xfrm>
          <a:solidFill>
            <a:srgbClr val="6C0000"/>
          </a:solidFill>
        </p:spPr>
        <p:txBody>
          <a:bodyPr>
            <a:normAutofit/>
          </a:bodyPr>
          <a:lstStyle/>
          <a:p>
            <a:r>
              <a:rPr lang="en-US" b="1" dirty="0" smtClean="0">
                <a:solidFill>
                  <a:schemeClr val="bg1"/>
                </a:solidFill>
              </a:rPr>
              <a:t>27 Therefore whoever eats this bread or drinks this cup of the Lord in an </a:t>
            </a:r>
            <a:r>
              <a:rPr lang="en-US" b="1" u="sng" dirty="0" smtClean="0">
                <a:solidFill>
                  <a:schemeClr val="bg1"/>
                </a:solidFill>
              </a:rPr>
              <a:t>unworthy manner</a:t>
            </a:r>
            <a:r>
              <a:rPr lang="en-US" b="1" dirty="0" smtClean="0">
                <a:solidFill>
                  <a:schemeClr val="bg1"/>
                </a:solidFill>
              </a:rPr>
              <a:t> will be </a:t>
            </a:r>
            <a:r>
              <a:rPr lang="en-US" b="1" u="sng" dirty="0" smtClean="0">
                <a:solidFill>
                  <a:schemeClr val="bg1"/>
                </a:solidFill>
              </a:rPr>
              <a:t>guilty of the body and blood</a:t>
            </a:r>
            <a:r>
              <a:rPr lang="en-US" b="1" dirty="0" smtClean="0">
                <a:solidFill>
                  <a:schemeClr val="bg1"/>
                </a:solidFill>
              </a:rPr>
              <a:t> of the Lord. </a:t>
            </a:r>
          </a:p>
          <a:p>
            <a:r>
              <a:rPr lang="en-US" b="1" dirty="0" smtClean="0">
                <a:solidFill>
                  <a:schemeClr val="bg1"/>
                </a:solidFill>
              </a:rPr>
              <a:t>28 But </a:t>
            </a:r>
            <a:r>
              <a:rPr lang="en-US" b="1" u="sng" dirty="0" smtClean="0">
                <a:solidFill>
                  <a:schemeClr val="bg1"/>
                </a:solidFill>
              </a:rPr>
              <a:t>let a man examine himself</a:t>
            </a:r>
            <a:r>
              <a:rPr lang="en-US" b="1" dirty="0" smtClean="0">
                <a:solidFill>
                  <a:schemeClr val="bg1"/>
                </a:solidFill>
              </a:rPr>
              <a:t>, and </a:t>
            </a:r>
            <a:r>
              <a:rPr lang="en-US" b="1" u="sng" dirty="0" smtClean="0">
                <a:solidFill>
                  <a:schemeClr val="bg1"/>
                </a:solidFill>
              </a:rPr>
              <a:t>so let him eat of the bread and drink of the cup</a:t>
            </a:r>
            <a:r>
              <a:rPr lang="en-US" b="1" dirty="0" smtClean="0">
                <a:solidFill>
                  <a:schemeClr val="bg1"/>
                </a:solidFill>
              </a:rPr>
              <a:t>. </a:t>
            </a:r>
          </a:p>
          <a:p>
            <a:r>
              <a:rPr lang="en-US" b="1" dirty="0" smtClean="0">
                <a:solidFill>
                  <a:schemeClr val="bg1"/>
                </a:solidFill>
              </a:rPr>
              <a:t>29 For </a:t>
            </a:r>
            <a:r>
              <a:rPr lang="en-US" b="1" u="sng" dirty="0" smtClean="0">
                <a:solidFill>
                  <a:schemeClr val="bg1"/>
                </a:solidFill>
                <a:effectLst>
                  <a:outerShdw blurRad="38100" dist="38100" dir="2700000" algn="tl">
                    <a:srgbClr val="000000">
                      <a:alpha val="43137"/>
                    </a:srgbClr>
                  </a:outerShdw>
                </a:effectLst>
              </a:rPr>
              <a:t>he who eats and drinks in an unworthy manner eats and drinks judgment to himself, not discerning the Lord’s body</a:t>
            </a:r>
            <a:r>
              <a:rPr lang="en-US" b="1" dirty="0" smtClean="0">
                <a:solidFill>
                  <a:schemeClr val="bg1"/>
                </a:solidFill>
              </a:rPr>
              <a:t>.</a:t>
            </a:r>
          </a:p>
          <a:p>
            <a:r>
              <a:rPr lang="en-US" b="1" dirty="0" smtClean="0">
                <a:solidFill>
                  <a:schemeClr val="bg1"/>
                </a:solidFill>
              </a:rPr>
              <a:t> 30 </a:t>
            </a:r>
            <a:r>
              <a:rPr lang="en-US" b="1" u="sng" dirty="0" smtClean="0">
                <a:solidFill>
                  <a:schemeClr val="bg1"/>
                </a:solidFill>
              </a:rPr>
              <a:t>For this reason many are weak and sick among you, and many sleep. </a:t>
            </a:r>
          </a:p>
          <a:p>
            <a:r>
              <a:rPr lang="en-US" b="1" dirty="0" smtClean="0">
                <a:solidFill>
                  <a:schemeClr val="bg1"/>
                </a:solidFill>
              </a:rPr>
              <a:t>31 For if we would </a:t>
            </a:r>
            <a:r>
              <a:rPr lang="en-US" b="1" u="sng" dirty="0" smtClean="0">
                <a:solidFill>
                  <a:schemeClr val="bg1"/>
                </a:solidFill>
              </a:rPr>
              <a:t>judge ourselves</a:t>
            </a:r>
            <a:r>
              <a:rPr lang="en-US" b="1" dirty="0" smtClean="0">
                <a:solidFill>
                  <a:schemeClr val="bg1"/>
                </a:solidFill>
              </a:rPr>
              <a:t>, </a:t>
            </a:r>
            <a:r>
              <a:rPr lang="en-US" b="1" u="sng" dirty="0" smtClean="0">
                <a:solidFill>
                  <a:schemeClr val="bg1"/>
                </a:solidFill>
              </a:rPr>
              <a:t>we would not be judged</a:t>
            </a:r>
            <a:r>
              <a:rPr lang="en-US" b="1" dirty="0" smtClean="0">
                <a:solidFill>
                  <a:schemeClr val="bg1"/>
                </a:solidFill>
              </a:rPr>
              <a:t>. </a:t>
            </a:r>
          </a:p>
          <a:p>
            <a:r>
              <a:rPr lang="en-US" b="1" dirty="0" smtClean="0">
                <a:solidFill>
                  <a:schemeClr val="bg1"/>
                </a:solidFill>
              </a:rPr>
              <a:t>32 But </a:t>
            </a:r>
            <a:r>
              <a:rPr lang="en-US" b="1" u="sng" dirty="0" smtClean="0">
                <a:solidFill>
                  <a:schemeClr val="bg1"/>
                </a:solidFill>
              </a:rPr>
              <a:t>when we are judged</a:t>
            </a:r>
            <a:r>
              <a:rPr lang="en-US" b="1" dirty="0" smtClean="0">
                <a:solidFill>
                  <a:schemeClr val="bg1"/>
                </a:solidFill>
              </a:rPr>
              <a:t>, </a:t>
            </a:r>
            <a:r>
              <a:rPr lang="en-US" b="1" u="sng" dirty="0" smtClean="0">
                <a:solidFill>
                  <a:schemeClr val="bg1"/>
                </a:solidFill>
              </a:rPr>
              <a:t>we are chastened by the Lord</a:t>
            </a:r>
            <a:r>
              <a:rPr lang="en-US" b="1" dirty="0" smtClean="0">
                <a:solidFill>
                  <a:schemeClr val="bg1"/>
                </a:solidFill>
              </a:rPr>
              <a:t>, </a:t>
            </a:r>
            <a:r>
              <a:rPr lang="en-US" b="1" u="sng" dirty="0" smtClean="0">
                <a:solidFill>
                  <a:schemeClr val="bg1"/>
                </a:solidFill>
              </a:rPr>
              <a:t>that we may not be condemned with the world</a:t>
            </a:r>
            <a:r>
              <a:rPr lang="en-US" b="1" dirty="0" smtClean="0">
                <a:solidFill>
                  <a:schemeClr val="bg1"/>
                </a:solidFill>
              </a:rPr>
              <a:t>.</a:t>
            </a:r>
          </a:p>
        </p:txBody>
      </p:sp>
    </p:spTree>
    <p:extLst>
      <p:ext uri="{BB962C8B-B14F-4D97-AF65-F5344CB8AC3E}">
        <p14:creationId xmlns:p14="http://schemas.microsoft.com/office/powerpoint/2010/main" val="60649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John 6:51-54</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b="1" dirty="0">
                <a:solidFill>
                  <a:schemeClr val="bg1"/>
                </a:solidFill>
              </a:rPr>
              <a:t>51 I am the living bread which came down from heaven: if any man eat of this bread, he shall live for ever: and the bread that I will give is my flesh, which I will give for the life of the world.</a:t>
            </a:r>
          </a:p>
          <a:p>
            <a:endParaRPr lang="en-US" b="1" dirty="0">
              <a:solidFill>
                <a:schemeClr val="bg1"/>
              </a:solidFill>
            </a:endParaRPr>
          </a:p>
          <a:p>
            <a:r>
              <a:rPr lang="en-US" b="1" dirty="0">
                <a:solidFill>
                  <a:schemeClr val="bg1"/>
                </a:solidFill>
              </a:rPr>
              <a:t>52 The Jews therefore strove among themselves, saying, How can this man give us his flesh to eat?</a:t>
            </a:r>
          </a:p>
          <a:p>
            <a:endParaRPr lang="en-US" b="1" dirty="0">
              <a:solidFill>
                <a:schemeClr val="bg1"/>
              </a:solidFill>
            </a:endParaRPr>
          </a:p>
          <a:p>
            <a:r>
              <a:rPr lang="en-US" b="1" dirty="0">
                <a:solidFill>
                  <a:schemeClr val="bg1"/>
                </a:solidFill>
              </a:rPr>
              <a:t>53 Then Jesus said unto them, Verily, verily, I say unto you, Except ye eat the flesh of the Son of man, and drink his blood, ye have no life in you.</a:t>
            </a:r>
          </a:p>
          <a:p>
            <a:endParaRPr lang="en-US" b="1" dirty="0">
              <a:solidFill>
                <a:schemeClr val="bg1"/>
              </a:solidFill>
            </a:endParaRPr>
          </a:p>
          <a:p>
            <a:r>
              <a:rPr lang="en-US" b="1" dirty="0">
                <a:solidFill>
                  <a:schemeClr val="bg1"/>
                </a:solidFill>
              </a:rPr>
              <a:t>54 Whoso eateth my flesh, and drinketh my blood, hath eternal life; and I will raise him up at the last day.</a:t>
            </a:r>
          </a:p>
        </p:txBody>
      </p:sp>
    </p:spTree>
    <p:extLst>
      <p:ext uri="{BB962C8B-B14F-4D97-AF65-F5344CB8AC3E}">
        <p14:creationId xmlns:p14="http://schemas.microsoft.com/office/powerpoint/2010/main" val="55699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John 6:54-56 King James Version (KJV)</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sz="3600" dirty="0" smtClean="0">
                <a:solidFill>
                  <a:schemeClr val="bg1"/>
                </a:solidFill>
              </a:rPr>
              <a:t>54 </a:t>
            </a:r>
            <a:r>
              <a:rPr lang="en-US" sz="3600" dirty="0">
                <a:solidFill>
                  <a:schemeClr val="bg1"/>
                </a:solidFill>
              </a:rPr>
              <a:t>Whoso eateth my flesh, and drinketh my blood, hath eternal life; and I will raise him up at the last day.</a:t>
            </a:r>
          </a:p>
          <a:p>
            <a:endParaRPr lang="en-US" sz="3600" dirty="0">
              <a:solidFill>
                <a:schemeClr val="bg1"/>
              </a:solidFill>
            </a:endParaRPr>
          </a:p>
          <a:p>
            <a:r>
              <a:rPr lang="en-US" sz="3600" dirty="0">
                <a:solidFill>
                  <a:schemeClr val="bg1"/>
                </a:solidFill>
              </a:rPr>
              <a:t>55 For my flesh is meat indeed, and my blood is drink indeed.</a:t>
            </a:r>
          </a:p>
          <a:p>
            <a:endParaRPr lang="en-US" sz="3600" dirty="0">
              <a:solidFill>
                <a:schemeClr val="bg1"/>
              </a:solidFill>
            </a:endParaRPr>
          </a:p>
          <a:p>
            <a:r>
              <a:rPr lang="en-US" sz="3600" dirty="0">
                <a:solidFill>
                  <a:schemeClr val="bg1"/>
                </a:solidFill>
              </a:rPr>
              <a:t>56 He that eateth my flesh, and drinketh my blood, dwelleth in me, and I in him.</a:t>
            </a:r>
          </a:p>
          <a:p>
            <a:endParaRPr lang="en-US" dirty="0">
              <a:solidFill>
                <a:schemeClr val="bg1"/>
              </a:solidFill>
            </a:endParaRPr>
          </a:p>
        </p:txBody>
      </p:sp>
    </p:spTree>
    <p:extLst>
      <p:ext uri="{BB962C8B-B14F-4D97-AF65-F5344CB8AC3E}">
        <p14:creationId xmlns:p14="http://schemas.microsoft.com/office/powerpoint/2010/main" val="53413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 Introduction</a:t>
            </a:r>
            <a:endParaRPr lang="en-US" b="1" dirty="0">
              <a:solidFill>
                <a:schemeClr val="bg1"/>
              </a:solidFill>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lstStyle/>
          <a:p>
            <a:endParaRPr lang="en-US" smtClean="0"/>
          </a:p>
          <a:p>
            <a:endParaRPr lang="en-US" dirty="0"/>
          </a:p>
        </p:txBody>
      </p:sp>
      <p:sp>
        <p:nvSpPr>
          <p:cNvPr id="9" name="Rectangle 8"/>
          <p:cNvSpPr/>
          <p:nvPr/>
        </p:nvSpPr>
        <p:spPr>
          <a:xfrm>
            <a:off x="838200" y="1690688"/>
            <a:ext cx="10515600" cy="3970318"/>
          </a:xfrm>
          <a:prstGeom prst="rect">
            <a:avLst/>
          </a:prstGeom>
        </p:spPr>
        <p:txBody>
          <a:bodyPr wrap="square">
            <a:spAutoFit/>
          </a:bodyPr>
          <a:lstStyle/>
          <a:p>
            <a:r>
              <a:rPr lang="en-US" sz="3600" b="1" dirty="0" smtClean="0">
                <a:solidFill>
                  <a:schemeClr val="bg1"/>
                </a:solidFill>
                <a:effectLst>
                  <a:outerShdw blurRad="38100" dist="38100" dir="2700000" algn="tl">
                    <a:srgbClr val="000000">
                      <a:alpha val="43137"/>
                    </a:srgbClr>
                  </a:outerShdw>
                </a:effectLst>
              </a:rPr>
              <a:t>The power of the blood of Jesus has provided everything you need to live a life of victory, including Redemption, fellowship, healing, deliverance, protection, prosperity and complete authority over the devil.</a:t>
            </a:r>
          </a:p>
          <a:p>
            <a:r>
              <a:rPr lang="en-US" sz="3600" b="1" dirty="0" smtClean="0">
                <a:solidFill>
                  <a:schemeClr val="bg1"/>
                </a:solidFill>
                <a:effectLst>
                  <a:outerShdw blurRad="38100" dist="38100" dir="2700000" algn="tl">
                    <a:srgbClr val="000000">
                      <a:alpha val="43137"/>
                    </a:srgbClr>
                  </a:outerShdw>
                </a:effectLst>
              </a:rPr>
              <a:t>Let’s take a look at what His death means and what it provides. (See Isaiah 53:4-5)</a:t>
            </a:r>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3365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59207"/>
            <a:ext cx="10515600" cy="985693"/>
          </a:xfrm>
        </p:spPr>
        <p:txBody>
          <a:bodyPr>
            <a:normAutofit fontScale="90000"/>
          </a:bodyPr>
          <a:lstStyle/>
          <a:p>
            <a:r>
              <a:rPr lang="en-US" dirty="0" smtClean="0"/>
              <a:t> </a:t>
            </a:r>
            <a:r>
              <a:rPr lang="en-US" b="1" dirty="0" smtClean="0">
                <a:solidFill>
                  <a:schemeClr val="bg1"/>
                </a:solidFill>
                <a:effectLst>
                  <a:outerShdw blurRad="38100" dist="38100" dir="2700000" algn="tl">
                    <a:srgbClr val="000000">
                      <a:alpha val="43137"/>
                    </a:srgbClr>
                  </a:outerShdw>
                </a:effectLst>
              </a:rPr>
              <a:t>Isaiah 53:4-5 New King James Version (NKJV)</a:t>
            </a:r>
            <a:br>
              <a:rPr lang="en-US" b="1" dirty="0" smtClean="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half" idx="2"/>
          </p:nvPr>
        </p:nvSpPr>
        <p:spPr>
          <a:xfrm>
            <a:off x="839788" y="997527"/>
            <a:ext cx="5157787" cy="5465618"/>
          </a:xfrm>
        </p:spPr>
        <p:txBody>
          <a:bodyPr>
            <a:normAutofit fontScale="92500" lnSpcReduction="10000"/>
          </a:bodyPr>
          <a:lstStyle/>
          <a:p>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4 Surely He has borne our [a]griefs</a:t>
            </a:r>
          </a:p>
          <a:p>
            <a:r>
              <a:rPr lang="en-US" b="1" dirty="0" smtClean="0">
                <a:solidFill>
                  <a:schemeClr val="bg1"/>
                </a:solidFill>
                <a:effectLst>
                  <a:outerShdw blurRad="38100" dist="38100" dir="2700000" algn="tl">
                    <a:srgbClr val="000000">
                      <a:alpha val="43137"/>
                    </a:srgbClr>
                  </a:outerShdw>
                </a:effectLst>
              </a:rPr>
              <a:t>And carried our [b]sorrows;</a:t>
            </a:r>
          </a:p>
          <a:p>
            <a:r>
              <a:rPr lang="en-US" b="1" dirty="0" smtClean="0">
                <a:solidFill>
                  <a:schemeClr val="bg1"/>
                </a:solidFill>
                <a:effectLst>
                  <a:outerShdw blurRad="38100" dist="38100" dir="2700000" algn="tl">
                    <a:srgbClr val="000000">
                      <a:alpha val="43137"/>
                    </a:srgbClr>
                  </a:outerShdw>
                </a:effectLst>
              </a:rPr>
              <a:t>Yet we [c]esteemed Him stricken,</a:t>
            </a:r>
          </a:p>
          <a:p>
            <a:r>
              <a:rPr lang="en-US" b="1" dirty="0" smtClean="0">
                <a:solidFill>
                  <a:schemeClr val="bg1"/>
                </a:solidFill>
                <a:effectLst>
                  <a:outerShdw blurRad="38100" dist="38100" dir="2700000" algn="tl">
                    <a:srgbClr val="000000">
                      <a:alpha val="43137"/>
                    </a:srgbClr>
                  </a:outerShdw>
                </a:effectLst>
              </a:rPr>
              <a:t>[d]Smitten by God, and afflicted.</a:t>
            </a:r>
          </a:p>
          <a:p>
            <a:r>
              <a:rPr lang="en-US" b="1" dirty="0" smtClean="0">
                <a:solidFill>
                  <a:schemeClr val="bg1"/>
                </a:solidFill>
                <a:effectLst>
                  <a:outerShdw blurRad="38100" dist="38100" dir="2700000" algn="tl">
                    <a:srgbClr val="000000">
                      <a:alpha val="43137"/>
                    </a:srgbClr>
                  </a:outerShdw>
                </a:effectLst>
              </a:rPr>
              <a:t>5 But He was wounded[e] for our transgressions,</a:t>
            </a:r>
          </a:p>
          <a:p>
            <a:r>
              <a:rPr lang="en-US" b="1" dirty="0" smtClean="0">
                <a:solidFill>
                  <a:schemeClr val="bg1"/>
                </a:solidFill>
                <a:effectLst>
                  <a:outerShdw blurRad="38100" dist="38100" dir="2700000" algn="tl">
                    <a:srgbClr val="000000">
                      <a:alpha val="43137"/>
                    </a:srgbClr>
                  </a:outerShdw>
                </a:effectLst>
              </a:rPr>
              <a:t>He was [f]bruised for our iniquities;</a:t>
            </a:r>
          </a:p>
          <a:p>
            <a:r>
              <a:rPr lang="en-US" b="1" dirty="0" smtClean="0">
                <a:solidFill>
                  <a:schemeClr val="bg1"/>
                </a:solidFill>
                <a:effectLst>
                  <a:outerShdw blurRad="38100" dist="38100" dir="2700000" algn="tl">
                    <a:srgbClr val="000000">
                      <a:alpha val="43137"/>
                    </a:srgbClr>
                  </a:outerShdw>
                </a:effectLst>
              </a:rPr>
              <a:t>The chastisement for our peace was upon Him,</a:t>
            </a:r>
          </a:p>
          <a:p>
            <a:r>
              <a:rPr lang="en-US" b="1" dirty="0" smtClean="0">
                <a:solidFill>
                  <a:schemeClr val="bg1"/>
                </a:solidFill>
                <a:effectLst>
                  <a:outerShdw blurRad="38100" dist="38100" dir="2700000" algn="tl">
                    <a:srgbClr val="000000">
                      <a:alpha val="43137"/>
                    </a:srgbClr>
                  </a:outerShdw>
                </a:effectLst>
              </a:rPr>
              <a:t>And by His stripes[g] we are healed.</a:t>
            </a:r>
          </a:p>
        </p:txBody>
      </p:sp>
      <p:sp>
        <p:nvSpPr>
          <p:cNvPr id="5" name="Text Placeholder 4"/>
          <p:cNvSpPr>
            <a:spLocks noGrp="1"/>
          </p:cNvSpPr>
          <p:nvPr>
            <p:ph type="body" sz="quarter" idx="3"/>
          </p:nvPr>
        </p:nvSpPr>
        <p:spPr>
          <a:xfrm>
            <a:off x="6172200" y="1350819"/>
            <a:ext cx="5183188" cy="935182"/>
          </a:xfrm>
        </p:spPr>
        <p:txBody>
          <a:bodyPr/>
          <a:lstStyle/>
          <a:p>
            <a:r>
              <a:rPr lang="en-US" dirty="0" smtClean="0">
                <a:solidFill>
                  <a:schemeClr val="bg1"/>
                </a:solidFill>
                <a:effectLst>
                  <a:outerShdw blurRad="38100" dist="38100" dir="2700000" algn="tl">
                    <a:srgbClr val="000000">
                      <a:alpha val="43137"/>
                    </a:srgbClr>
                  </a:outerShdw>
                </a:effectLst>
              </a:rPr>
              <a:t>/ Footnotes:</a:t>
            </a:r>
          </a:p>
          <a:p>
            <a:endParaRPr lang="en-US" dirty="0"/>
          </a:p>
        </p:txBody>
      </p:sp>
      <p:sp>
        <p:nvSpPr>
          <p:cNvPr id="6" name="Content Placeholder 5"/>
          <p:cNvSpPr>
            <a:spLocks noGrp="1"/>
          </p:cNvSpPr>
          <p:nvPr>
            <p:ph sz="quarter" idx="4"/>
          </p:nvPr>
        </p:nvSpPr>
        <p:spPr>
          <a:xfrm>
            <a:off x="5897562" y="1983220"/>
            <a:ext cx="5532438" cy="4625399"/>
          </a:xfrm>
        </p:spPr>
        <p:txBody>
          <a:bodyPr>
            <a:normAutofit/>
          </a:bodyPr>
          <a:lstStyle/>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53:4 Lit. sicknesses</a:t>
            </a:r>
          </a:p>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53:4 Lit. pains</a:t>
            </a:r>
          </a:p>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53:4 reckoned</a:t>
            </a:r>
          </a:p>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53:4 Struck down</a:t>
            </a:r>
          </a:p>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53:5 Or pierced through</a:t>
            </a:r>
          </a:p>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53:5 crushed</a:t>
            </a:r>
          </a:p>
          <a:p>
            <a:pPr marL="514350" indent="-514350">
              <a:buFont typeface="+mj-lt"/>
              <a:buAutoNum type="alphaLcParenR"/>
            </a:pPr>
            <a:r>
              <a:rPr lang="en-US" b="1" dirty="0" smtClean="0">
                <a:solidFill>
                  <a:schemeClr val="bg1"/>
                </a:solidFill>
                <a:effectLst>
                  <a:outerShdw blurRad="38100" dist="38100" dir="2700000" algn="tl">
                    <a:srgbClr val="000000">
                      <a:alpha val="43137"/>
                    </a:srgbClr>
                  </a:outerShdw>
                </a:effectLst>
              </a:rPr>
              <a:t>    Isaiah 53:5 Blows that cut in</a:t>
            </a:r>
          </a:p>
          <a:p>
            <a:endParaRPr lang="en-US" dirty="0" smtClean="0"/>
          </a:p>
          <a:p>
            <a:endParaRPr lang="en-US" dirty="0"/>
          </a:p>
        </p:txBody>
      </p:sp>
    </p:spTree>
    <p:extLst>
      <p:ext uri="{BB962C8B-B14F-4D97-AF65-F5344CB8AC3E}">
        <p14:creationId xmlns:p14="http://schemas.microsoft.com/office/powerpoint/2010/main" val="442643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8" name="Content Placeholder 7"/>
          <p:cNvSpPr>
            <a:spLocks noGrp="1"/>
          </p:cNvSpPr>
          <p:nvPr>
            <p:ph idx="1"/>
          </p:nvPr>
        </p:nvSpPr>
        <p:spPr>
          <a:xfrm>
            <a:off x="838200" y="914400"/>
            <a:ext cx="10515600" cy="5262563"/>
          </a:xfrm>
        </p:spPr>
        <p:txBody>
          <a:bodyPr>
            <a:normAutofit/>
          </a:bodyPr>
          <a:lstStyle/>
          <a:p>
            <a:r>
              <a:rPr lang="en-US" sz="3600" b="1" dirty="0" smtClean="0">
                <a:solidFill>
                  <a:schemeClr val="bg1"/>
                </a:solidFill>
              </a:rPr>
              <a:t>As Christians, we know about the blood, sing hymns about the blood, and remember it during Communion. </a:t>
            </a:r>
          </a:p>
          <a:p>
            <a:r>
              <a:rPr lang="en-US" sz="3600" b="1" dirty="0" smtClean="0">
                <a:solidFill>
                  <a:schemeClr val="bg1"/>
                </a:solidFill>
              </a:rPr>
              <a:t>But how many of us truly know how deep its power runs, and all that it has provided for us? </a:t>
            </a:r>
          </a:p>
          <a:p>
            <a:r>
              <a:rPr lang="en-US" sz="3600" b="1" dirty="0" smtClean="0">
                <a:solidFill>
                  <a:schemeClr val="bg1"/>
                </a:solidFill>
              </a:rPr>
              <a:t>Even more important—how many of us use it and apply it in our lives every day?</a:t>
            </a:r>
            <a:endParaRPr lang="en-US" sz="3600" b="1" dirty="0">
              <a:solidFill>
                <a:schemeClr val="bg1"/>
              </a:solidFill>
            </a:endParaRPr>
          </a:p>
        </p:txBody>
      </p:sp>
    </p:spTree>
    <p:extLst>
      <p:ext uri="{BB962C8B-B14F-4D97-AF65-F5344CB8AC3E}">
        <p14:creationId xmlns:p14="http://schemas.microsoft.com/office/powerpoint/2010/main" val="346173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9873"/>
            <a:ext cx="10515600" cy="5117090"/>
          </a:xfrm>
        </p:spPr>
        <p:txBody>
          <a:bodyPr>
            <a:normAutofit/>
          </a:bodyPr>
          <a:lstStyle/>
          <a:p>
            <a:r>
              <a:rPr lang="en-US" sz="3600" b="1" dirty="0" smtClean="0">
                <a:solidFill>
                  <a:schemeClr val="bg1"/>
                </a:solidFill>
              </a:rPr>
              <a:t>From Genesis to Revelation, the words “the blood” are kept before our eyes—a reminder of its importance and significance to God and to us. </a:t>
            </a:r>
          </a:p>
          <a:p>
            <a:r>
              <a:rPr lang="en-US" sz="3600" b="1" dirty="0" smtClean="0">
                <a:solidFill>
                  <a:schemeClr val="bg1"/>
                </a:solidFill>
              </a:rPr>
              <a:t>The sacrifices of Abel, Noah and Isaac, and the Passover lamb, and the giving of the Law all came to pass, but “not without blood” (Hebrews 9:7, NKJV). </a:t>
            </a:r>
          </a:p>
          <a:p>
            <a:r>
              <a:rPr lang="en-US" sz="3600" b="1" dirty="0" smtClean="0">
                <a:solidFill>
                  <a:schemeClr val="bg1"/>
                </a:solidFill>
              </a:rPr>
              <a:t>The blood symbolizes cleansing and purification—the settling of a matter.</a:t>
            </a:r>
            <a:endParaRPr lang="en-US" sz="3600" b="1" dirty="0">
              <a:solidFill>
                <a:schemeClr val="bg1"/>
              </a:solidFill>
            </a:endParaRPr>
          </a:p>
        </p:txBody>
      </p:sp>
    </p:spTree>
    <p:extLst>
      <p:ext uri="{BB962C8B-B14F-4D97-AF65-F5344CB8AC3E}">
        <p14:creationId xmlns:p14="http://schemas.microsoft.com/office/powerpoint/2010/main" val="20357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2814</TotalTime>
  <Words>1440</Words>
  <Application>Microsoft Office PowerPoint</Application>
  <PresentationFormat>Widescreen</PresentationFormat>
  <Paragraphs>98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Our Promises are in the Blood  </vt:lpstr>
      <vt:lpstr> 1 Corinthians 11:23-32 New King James Version (NKJV) Institution of the Lord’s Supper </vt:lpstr>
      <vt:lpstr> Examine Yourself </vt:lpstr>
      <vt:lpstr>John 6:51-54</vt:lpstr>
      <vt:lpstr>John 6:54-56 King James Version (KJV) </vt:lpstr>
      <vt:lpstr> Introduction</vt:lpstr>
      <vt:lpstr> Isaiah 53:4-5 New King James Version (NKJV) </vt:lpstr>
      <vt:lpstr>PowerPoint Presentation</vt:lpstr>
      <vt:lpstr>PowerPoint Presentation</vt:lpstr>
      <vt:lpstr>God is love. </vt:lpstr>
      <vt:lpstr>The Blood </vt:lpstr>
      <vt:lpstr> Isaiah 54:17 New King James Version (NKJV)</vt:lpstr>
      <vt:lpstr>Rev 12:11</vt:lpstr>
      <vt:lpstr>Redemption Through the Blood of Jesus </vt:lpstr>
      <vt:lpstr>Fellowship With God Through the Blood of Jesus</vt:lpstr>
      <vt:lpstr> Healing Through the Blood of Jesus</vt:lpstr>
      <vt:lpstr>  Healing Through the Blood of Jesus “By His stripes we are healed.” –Isaiah 53:4-5 (NKJV)   </vt:lpstr>
      <vt:lpstr>  Healing Through the Blood of Jesus “By His stripes we are healed.” –Isaiah 53:5 (NKJV)   </vt:lpstr>
      <vt:lpstr>  Healing Through the Blood of Jesus “By His stripes we are healed.” –Isaiah 53:4-5 (NKJV)   </vt:lpstr>
      <vt:lpstr>Receiving </vt:lpstr>
      <vt:lpstr>John 15:15 New King James Version (NKJV) </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17</cp:revision>
  <dcterms:created xsi:type="dcterms:W3CDTF">2018-05-23T19:40:55Z</dcterms:created>
  <dcterms:modified xsi:type="dcterms:W3CDTF">2018-05-27T16:37:36Z</dcterms:modified>
</cp:coreProperties>
</file>