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972" r:id="rId2"/>
  </p:sldMasterIdLst>
  <p:notesMasterIdLst>
    <p:notesMasterId r:id="rId32"/>
  </p:notesMasterIdLst>
  <p:sldIdLst>
    <p:sldId id="347" r:id="rId3"/>
    <p:sldId id="356" r:id="rId4"/>
    <p:sldId id="263" r:id="rId5"/>
    <p:sldId id="348" r:id="rId6"/>
    <p:sldId id="349" r:id="rId7"/>
    <p:sldId id="350" r:id="rId8"/>
    <p:sldId id="351" r:id="rId9"/>
    <p:sldId id="370" r:id="rId10"/>
    <p:sldId id="371" r:id="rId11"/>
    <p:sldId id="352" r:id="rId12"/>
    <p:sldId id="353" r:id="rId13"/>
    <p:sldId id="354" r:id="rId14"/>
    <p:sldId id="355" r:id="rId15"/>
    <p:sldId id="357" r:id="rId16"/>
    <p:sldId id="358" r:id="rId17"/>
    <p:sldId id="359" r:id="rId18"/>
    <p:sldId id="360" r:id="rId19"/>
    <p:sldId id="361" r:id="rId20"/>
    <p:sldId id="362" r:id="rId21"/>
    <p:sldId id="363" r:id="rId22"/>
    <p:sldId id="364" r:id="rId23"/>
    <p:sldId id="365" r:id="rId24"/>
    <p:sldId id="366" r:id="rId25"/>
    <p:sldId id="372" r:id="rId26"/>
    <p:sldId id="373" r:id="rId27"/>
    <p:sldId id="374" r:id="rId28"/>
    <p:sldId id="376" r:id="rId29"/>
    <p:sldId id="377" r:id="rId30"/>
    <p:sldId id="378"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B0F0"/>
    <a:srgbClr val="0091EA"/>
    <a:srgbClr val="FF0000"/>
    <a:srgbClr val="00B415"/>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49" autoAdjust="0"/>
    <p:restoredTop sz="94660"/>
  </p:normalViewPr>
  <p:slideViewPr>
    <p:cSldViewPr>
      <p:cViewPr varScale="1">
        <p:scale>
          <a:sx n="111" d="100"/>
          <a:sy n="111" d="100"/>
        </p:scale>
        <p:origin x="1764"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6EA6E38-82B1-47BB-A812-313B295FEFF2}" type="datetimeFigureOut">
              <a:rPr lang="en-US" smtClean="0"/>
              <a:pPr/>
              <a:t>5/20/2018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1089E94-532B-494D-AD7A-712B16D9F5AA}" type="slidenum">
              <a:rPr lang="en-US" smtClean="0"/>
              <a:pPr/>
              <a:t>‹#›</a:t>
            </a:fld>
            <a:endParaRPr lang="en-US"/>
          </a:p>
        </p:txBody>
      </p:sp>
    </p:spTree>
    <p:extLst>
      <p:ext uri="{BB962C8B-B14F-4D97-AF65-F5344CB8AC3E}">
        <p14:creationId xmlns:p14="http://schemas.microsoft.com/office/powerpoint/2010/main" val="13510983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E3545F7-77F9-4401-AA0E-BF14C26D8903}" type="datetimeFigureOut">
              <a:rPr lang="en-US" smtClean="0"/>
              <a:pPr/>
              <a:t>5/20/2018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6E0586-5A1C-41FD-AA9D-07A4E729E63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3545F7-77F9-4401-AA0E-BF14C26D8903}" type="datetimeFigureOut">
              <a:rPr lang="en-US" smtClean="0"/>
              <a:pPr/>
              <a:t>5/20/2018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6E0586-5A1C-41FD-AA9D-07A4E729E63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3545F7-77F9-4401-AA0E-BF14C26D8903}" type="datetimeFigureOut">
              <a:rPr lang="en-US" smtClean="0"/>
              <a:pPr/>
              <a:t>5/20/2018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6E0586-5A1C-41FD-AA9D-07A4E729E633}"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6B7A0F-5B99-4F35-9BDD-321CD3C098FF}" type="datetimeFigureOut">
              <a:rPr lang="en-US" smtClean="0">
                <a:solidFill>
                  <a:prstClr val="black">
                    <a:tint val="75000"/>
                  </a:prstClr>
                </a:solidFill>
              </a:rPr>
              <a:pPr/>
              <a:t>5/20/2018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DAB3369-7666-44EB-AEA9-5FA9440DB40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676048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6B7A0F-5B99-4F35-9BDD-321CD3C098FF}" type="datetimeFigureOut">
              <a:rPr lang="en-US" smtClean="0">
                <a:solidFill>
                  <a:prstClr val="black">
                    <a:tint val="75000"/>
                  </a:prstClr>
                </a:solidFill>
              </a:rPr>
              <a:pPr/>
              <a:t>5/20/2018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DAB3369-7666-44EB-AEA9-5FA9440DB40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25531794"/>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6B7A0F-5B99-4F35-9BDD-321CD3C098FF}" type="datetimeFigureOut">
              <a:rPr lang="en-US" smtClean="0">
                <a:solidFill>
                  <a:prstClr val="black">
                    <a:tint val="75000"/>
                  </a:prstClr>
                </a:solidFill>
              </a:rPr>
              <a:pPr/>
              <a:t>5/20/2018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DAB3369-7666-44EB-AEA9-5FA9440DB40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10057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56B7A0F-5B99-4F35-9BDD-321CD3C098FF}" type="datetimeFigureOut">
              <a:rPr lang="en-US" smtClean="0">
                <a:solidFill>
                  <a:prstClr val="black">
                    <a:tint val="75000"/>
                  </a:prstClr>
                </a:solidFill>
              </a:rPr>
              <a:pPr/>
              <a:t>5/20/2018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DAB3369-7666-44EB-AEA9-5FA9440DB40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444810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6B7A0F-5B99-4F35-9BDD-321CD3C098FF}" type="datetimeFigureOut">
              <a:rPr lang="en-US" smtClean="0">
                <a:solidFill>
                  <a:prstClr val="black">
                    <a:tint val="75000"/>
                  </a:prstClr>
                </a:solidFill>
              </a:rPr>
              <a:pPr/>
              <a:t>5/20/2018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DAB3369-7666-44EB-AEA9-5FA9440DB40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95915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6B7A0F-5B99-4F35-9BDD-321CD3C098FF}" type="datetimeFigureOut">
              <a:rPr lang="en-US" smtClean="0">
                <a:solidFill>
                  <a:prstClr val="black">
                    <a:tint val="75000"/>
                  </a:prstClr>
                </a:solidFill>
              </a:rPr>
              <a:pPr/>
              <a:t>5/20/2018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DAB3369-7666-44EB-AEA9-5FA9440DB40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41533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6B7A0F-5B99-4F35-9BDD-321CD3C098FF}" type="datetimeFigureOut">
              <a:rPr lang="en-US" smtClean="0">
                <a:solidFill>
                  <a:prstClr val="black">
                    <a:tint val="75000"/>
                  </a:prstClr>
                </a:solidFill>
              </a:rPr>
              <a:pPr/>
              <a:t>5/20/2018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DAB3369-7666-44EB-AEA9-5FA9440DB40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792574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6B7A0F-5B99-4F35-9BDD-321CD3C098FF}" type="datetimeFigureOut">
              <a:rPr lang="en-US" smtClean="0">
                <a:solidFill>
                  <a:prstClr val="black">
                    <a:tint val="75000"/>
                  </a:prstClr>
                </a:solidFill>
              </a:rPr>
              <a:pPr/>
              <a:t>5/20/2018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DAB3369-7666-44EB-AEA9-5FA9440DB40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73638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3545F7-77F9-4401-AA0E-BF14C26D8903}" type="datetimeFigureOut">
              <a:rPr lang="en-US" smtClean="0"/>
              <a:pPr/>
              <a:t>5/20/2018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6E0586-5A1C-41FD-AA9D-07A4E729E633}"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6B7A0F-5B99-4F35-9BDD-321CD3C098FF}" type="datetimeFigureOut">
              <a:rPr lang="en-US" smtClean="0">
                <a:solidFill>
                  <a:prstClr val="black">
                    <a:tint val="75000"/>
                  </a:prstClr>
                </a:solidFill>
              </a:rPr>
              <a:pPr/>
              <a:t>5/20/2018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DAB3369-7666-44EB-AEA9-5FA9440DB40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426285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6B7A0F-5B99-4F35-9BDD-321CD3C098FF}" type="datetimeFigureOut">
              <a:rPr lang="en-US" smtClean="0">
                <a:solidFill>
                  <a:prstClr val="black">
                    <a:tint val="75000"/>
                  </a:prstClr>
                </a:solidFill>
              </a:rPr>
              <a:pPr/>
              <a:t>5/20/2018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DAB3369-7666-44EB-AEA9-5FA9440DB40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083774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6B7A0F-5B99-4F35-9BDD-321CD3C098FF}" type="datetimeFigureOut">
              <a:rPr lang="en-US" smtClean="0">
                <a:solidFill>
                  <a:prstClr val="black">
                    <a:tint val="75000"/>
                  </a:prstClr>
                </a:solidFill>
              </a:rPr>
              <a:pPr/>
              <a:t>5/20/2018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DAB3369-7666-44EB-AEA9-5FA9440DB40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56135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3545F7-77F9-4401-AA0E-BF14C26D8903}" type="datetimeFigureOut">
              <a:rPr lang="en-US" smtClean="0"/>
              <a:pPr/>
              <a:t>5/20/2018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6E0586-5A1C-41FD-AA9D-07A4E729E63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E3545F7-77F9-4401-AA0E-BF14C26D8903}" type="datetimeFigureOut">
              <a:rPr lang="en-US" smtClean="0"/>
              <a:pPr/>
              <a:t>5/20/2018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6E0586-5A1C-41FD-AA9D-07A4E729E63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E3545F7-77F9-4401-AA0E-BF14C26D8903}" type="datetimeFigureOut">
              <a:rPr lang="en-US" smtClean="0"/>
              <a:pPr/>
              <a:t>5/20/2018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6E0586-5A1C-41FD-AA9D-07A4E729E63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E3545F7-77F9-4401-AA0E-BF14C26D8903}" type="datetimeFigureOut">
              <a:rPr lang="en-US" smtClean="0"/>
              <a:pPr/>
              <a:t>5/20/2018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6E0586-5A1C-41FD-AA9D-07A4E729E63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3545F7-77F9-4401-AA0E-BF14C26D8903}" type="datetimeFigureOut">
              <a:rPr lang="en-US" smtClean="0"/>
              <a:pPr/>
              <a:t>5/20/2018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6E0586-5A1C-41FD-AA9D-07A4E729E63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3545F7-77F9-4401-AA0E-BF14C26D8903}" type="datetimeFigureOut">
              <a:rPr lang="en-US" smtClean="0"/>
              <a:pPr/>
              <a:t>5/20/2018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6E0586-5A1C-41FD-AA9D-07A4E729E63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3545F7-77F9-4401-AA0E-BF14C26D8903}" type="datetimeFigureOut">
              <a:rPr lang="en-US" smtClean="0"/>
              <a:pPr/>
              <a:t>5/20/2018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6E0586-5A1C-41FD-AA9D-07A4E729E63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3545F7-77F9-4401-AA0E-BF14C26D8903}" type="datetimeFigureOut">
              <a:rPr lang="en-US" smtClean="0"/>
              <a:pPr/>
              <a:t>5/20/2018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6E0586-5A1C-41FD-AA9D-07A4E729E63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6B7A0F-5B99-4F35-9BDD-321CD3C098FF}" type="datetimeFigureOut">
              <a:rPr lang="en-US" smtClean="0">
                <a:solidFill>
                  <a:prstClr val="black">
                    <a:tint val="75000"/>
                  </a:prstClr>
                </a:solidFill>
              </a:rPr>
              <a:pPr/>
              <a:t>5/20/2018</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AB3369-7666-44EB-AEA9-5FA9440DB40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3160968"/>
      </p:ext>
    </p:extLst>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Rectangle 5"/>
          <p:cNvSpPr txBox="1">
            <a:spLocks noChangeArrowheads="1"/>
          </p:cNvSpPr>
          <p:nvPr/>
        </p:nvSpPr>
        <p:spPr>
          <a:xfrm>
            <a:off x="76200" y="2701142"/>
            <a:ext cx="3962400" cy="1600200"/>
          </a:xfrm>
          <a:prstGeom prst="rect">
            <a:avLst/>
          </a:prstGeom>
          <a:noFill/>
          <a:extLst/>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5000" dirty="0">
                <a:solidFill>
                  <a:schemeClr val="bg1"/>
                </a:solidFill>
                <a:effectLst>
                  <a:outerShdw blurRad="38100" dist="38100" dir="2700000" algn="tl">
                    <a:srgbClr val="000000">
                      <a:alpha val="43137"/>
                    </a:srgbClr>
                  </a:outerShdw>
                </a:effectLst>
              </a:rPr>
              <a:t>“The God who makes a way!”</a:t>
            </a:r>
            <a:endParaRPr lang="ru-RU" sz="5000" dirty="0">
              <a:solidFill>
                <a:schemeClr val="bg1"/>
              </a:solidFill>
              <a:effectLst>
                <a:outerShdw blurRad="38100" dist="38100" dir="2700000" algn="tl">
                  <a:srgbClr val="000000">
                    <a:alpha val="43137"/>
                  </a:srgbClr>
                </a:outerShdw>
              </a:effectLst>
            </a:endParaRPr>
          </a:p>
        </p:txBody>
      </p:sp>
      <p:sp>
        <p:nvSpPr>
          <p:cNvPr id="7" name="Rectangle 8"/>
          <p:cNvSpPr txBox="1">
            <a:spLocks noChangeArrowheads="1"/>
          </p:cNvSpPr>
          <p:nvPr/>
        </p:nvSpPr>
        <p:spPr>
          <a:xfrm>
            <a:off x="76200" y="4301342"/>
            <a:ext cx="3962400" cy="575458"/>
          </a:xfrm>
          <a:prstGeom prst="rect">
            <a:avLst/>
          </a:prstGeom>
          <a:noFill/>
          <a:extLst/>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US" sz="2600" dirty="0" smtClean="0">
                <a:solidFill>
                  <a:schemeClr val="bg1"/>
                </a:solidFill>
                <a:effectLst>
                  <a:outerShdw blurRad="38100" dist="38100" dir="2700000" algn="tl">
                    <a:srgbClr val="000000">
                      <a:alpha val="43137"/>
                    </a:srgbClr>
                  </a:outerShdw>
                </a:effectLst>
              </a:rPr>
              <a:t>Bishop Ronald Powell</a:t>
            </a:r>
            <a:endParaRPr lang="ru-RU" sz="26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49956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bg1"/>
                </a:solidFill>
                <a:effectLst>
                  <a:outerShdw blurRad="38100" dist="38100" dir="2700000" algn="tl">
                    <a:srgbClr val="000000">
                      <a:alpha val="43137"/>
                    </a:srgbClr>
                  </a:outerShdw>
                </a:effectLst>
              </a:rPr>
              <a:t>The background to the passage</a:t>
            </a:r>
            <a:endParaRPr lang="en-US" b="1" dirty="0"/>
          </a:p>
        </p:txBody>
      </p:sp>
      <p:sp>
        <p:nvSpPr>
          <p:cNvPr id="3" name="Content Placeholder 2"/>
          <p:cNvSpPr>
            <a:spLocks noGrp="1"/>
          </p:cNvSpPr>
          <p:nvPr>
            <p:ph idx="1"/>
          </p:nvPr>
        </p:nvSpPr>
        <p:spPr/>
        <p:txBody>
          <a:bodyPr>
            <a:normAutofit fontScale="85000" lnSpcReduction="10000"/>
          </a:bodyPr>
          <a:lstStyle/>
          <a:p>
            <a:r>
              <a:rPr lang="en-US" dirty="0">
                <a:solidFill>
                  <a:schemeClr val="bg1"/>
                </a:solidFill>
                <a:effectLst>
                  <a:outerShdw blurRad="38100" dist="38100" dir="2700000" algn="tl">
                    <a:srgbClr val="000000">
                      <a:alpha val="43137"/>
                    </a:srgbClr>
                  </a:outerShdw>
                </a:effectLst>
              </a:rPr>
              <a:t>Maybe you have taken your eyes off the Lord and onto your situation? </a:t>
            </a:r>
            <a:endParaRPr lang="en-US" dirty="0" smtClean="0">
              <a:solidFill>
                <a:schemeClr val="bg1"/>
              </a:solidFill>
              <a:effectLst>
                <a:outerShdw blurRad="38100" dist="38100" dir="2700000" algn="tl">
                  <a:srgbClr val="000000">
                    <a:alpha val="43137"/>
                  </a:srgbClr>
                </a:outerShdw>
              </a:effectLst>
            </a:endParaRPr>
          </a:p>
          <a:p>
            <a:r>
              <a:rPr lang="en-US" dirty="0" smtClean="0">
                <a:solidFill>
                  <a:schemeClr val="bg1"/>
                </a:solidFill>
                <a:effectLst>
                  <a:outerShdw blurRad="38100" dist="38100" dir="2700000" algn="tl">
                    <a:srgbClr val="000000">
                      <a:alpha val="43137"/>
                    </a:srgbClr>
                  </a:outerShdw>
                </a:effectLst>
              </a:rPr>
              <a:t>Maybe </a:t>
            </a:r>
            <a:r>
              <a:rPr lang="en-US" dirty="0">
                <a:solidFill>
                  <a:schemeClr val="bg1"/>
                </a:solidFill>
                <a:effectLst>
                  <a:outerShdw blurRad="38100" dist="38100" dir="2700000" algn="tl">
                    <a:srgbClr val="000000">
                      <a:alpha val="43137"/>
                    </a:srgbClr>
                  </a:outerShdw>
                </a:effectLst>
              </a:rPr>
              <a:t>the difficulty of what you face has clouded out the thought and presence of </a:t>
            </a:r>
            <a:r>
              <a:rPr lang="en-US" u="sng" dirty="0">
                <a:solidFill>
                  <a:schemeClr val="bg1"/>
                </a:solidFill>
                <a:effectLst>
                  <a:outerShdw blurRad="38100" dist="38100" dir="2700000" algn="tl">
                    <a:srgbClr val="000000">
                      <a:alpha val="43137"/>
                    </a:srgbClr>
                  </a:outerShdw>
                </a:effectLst>
              </a:rPr>
              <a:t>He who is for you</a:t>
            </a:r>
            <a:r>
              <a:rPr lang="en-US" dirty="0" smtClean="0">
                <a:solidFill>
                  <a:schemeClr val="bg1"/>
                </a:solidFill>
                <a:effectLst>
                  <a:outerShdw blurRad="38100" dist="38100" dir="2700000" algn="tl">
                    <a:srgbClr val="000000">
                      <a:alpha val="43137"/>
                    </a:srgbClr>
                  </a:outerShdw>
                </a:effectLst>
              </a:rPr>
              <a:t>?</a:t>
            </a:r>
          </a:p>
          <a:p>
            <a:r>
              <a:rPr lang="en-US" dirty="0" smtClean="0">
                <a:solidFill>
                  <a:schemeClr val="bg1"/>
                </a:solidFill>
                <a:effectLst>
                  <a:outerShdw blurRad="38100" dist="38100" dir="2700000" algn="tl">
                    <a:srgbClr val="000000">
                      <a:alpha val="43137"/>
                    </a:srgbClr>
                  </a:outerShdw>
                </a:effectLst>
              </a:rPr>
              <a:t>Maybe </a:t>
            </a:r>
            <a:r>
              <a:rPr lang="en-US" dirty="0">
                <a:solidFill>
                  <a:schemeClr val="bg1"/>
                </a:solidFill>
                <a:effectLst>
                  <a:outerShdw blurRad="38100" dist="38100" dir="2700000" algn="tl">
                    <a:srgbClr val="000000">
                      <a:alpha val="43137"/>
                    </a:srgbClr>
                  </a:outerShdw>
                </a:effectLst>
              </a:rPr>
              <a:t>you have forgotten that </a:t>
            </a:r>
            <a:r>
              <a:rPr lang="en-US" u="sng" dirty="0">
                <a:solidFill>
                  <a:schemeClr val="bg1"/>
                </a:solidFill>
                <a:effectLst>
                  <a:outerShdw blurRad="38100" dist="38100" dir="2700000" algn="tl">
                    <a:srgbClr val="000000">
                      <a:alpha val="43137"/>
                    </a:srgbClr>
                  </a:outerShdw>
                </a:effectLst>
              </a:rPr>
              <a:t>the one who is on your side is eternal, all-powerful, ever present God ‘who makes a way</a:t>
            </a:r>
            <a:r>
              <a:rPr lang="en-US" dirty="0">
                <a:solidFill>
                  <a:schemeClr val="bg1"/>
                </a:solidFill>
                <a:effectLst>
                  <a:outerShdw blurRad="38100" dist="38100" dir="2700000" algn="tl">
                    <a:srgbClr val="000000">
                      <a:alpha val="43137"/>
                    </a:srgbClr>
                  </a:outerShdw>
                </a:effectLst>
              </a:rPr>
              <a:t>’? </a:t>
            </a:r>
          </a:p>
          <a:p>
            <a:r>
              <a:rPr lang="en-US" dirty="0">
                <a:solidFill>
                  <a:schemeClr val="bg1"/>
                </a:solidFill>
                <a:effectLst>
                  <a:outerShdw blurRad="38100" dist="38100" dir="2700000" algn="tl">
                    <a:srgbClr val="000000">
                      <a:alpha val="43137"/>
                    </a:srgbClr>
                  </a:outerShdw>
                </a:effectLst>
              </a:rPr>
              <a:t>Israel sure had. And I had when God reminded me of this scripture. So maybe you have as well.</a:t>
            </a:r>
          </a:p>
          <a:p>
            <a:r>
              <a:rPr lang="en-US" dirty="0">
                <a:solidFill>
                  <a:schemeClr val="bg1"/>
                </a:solidFill>
                <a:effectLst>
                  <a:outerShdw blurRad="38100" dist="38100" dir="2700000" algn="tl">
                    <a:srgbClr val="000000">
                      <a:alpha val="43137"/>
                    </a:srgbClr>
                  </a:outerShdw>
                </a:effectLst>
              </a:rPr>
              <a:t> Unfortunately it is something that our nature </a:t>
            </a:r>
            <a:r>
              <a:rPr lang="en-US" dirty="0" smtClean="0">
                <a:solidFill>
                  <a:schemeClr val="bg1"/>
                </a:solidFill>
                <a:effectLst>
                  <a:outerShdw blurRad="38100" dist="38100" dir="2700000" algn="tl">
                    <a:srgbClr val="000000">
                      <a:alpha val="43137"/>
                    </a:srgbClr>
                  </a:outerShdw>
                </a:effectLst>
              </a:rPr>
              <a:t>finds </a:t>
            </a:r>
            <a:r>
              <a:rPr lang="en-US" dirty="0">
                <a:solidFill>
                  <a:schemeClr val="bg1"/>
                </a:solidFill>
                <a:effectLst>
                  <a:outerShdw blurRad="38100" dist="38100" dir="2700000" algn="tl">
                    <a:srgbClr val="000000">
                      <a:alpha val="43137"/>
                    </a:srgbClr>
                  </a:outerShdw>
                </a:effectLst>
              </a:rPr>
              <a:t>all too easy to do. </a:t>
            </a:r>
          </a:p>
          <a:p>
            <a:endParaRPr lang="en-US" dirty="0"/>
          </a:p>
        </p:txBody>
      </p:sp>
    </p:spTree>
    <p:extLst>
      <p:ext uri="{BB962C8B-B14F-4D97-AF65-F5344CB8AC3E}">
        <p14:creationId xmlns:p14="http://schemas.microsoft.com/office/powerpoint/2010/main" val="1746244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534400" cy="1143000"/>
          </a:xfrm>
        </p:spPr>
        <p:txBody>
          <a:bodyPr>
            <a:noAutofit/>
          </a:bodyPr>
          <a:lstStyle/>
          <a:p>
            <a:r>
              <a:rPr lang="en-US" sz="3600" dirty="0">
                <a:solidFill>
                  <a:schemeClr val="bg1"/>
                </a:solidFill>
                <a:effectLst>
                  <a:outerShdw blurRad="38100" dist="38100" dir="2700000" algn="tl">
                    <a:srgbClr val="000000">
                      <a:alpha val="43137"/>
                    </a:srgbClr>
                  </a:outerShdw>
                </a:effectLst>
              </a:rPr>
              <a:t>So what else did God remind them in this little re-introduction about Himself?</a:t>
            </a:r>
          </a:p>
        </p:txBody>
      </p:sp>
      <p:sp>
        <p:nvSpPr>
          <p:cNvPr id="3" name="Content Placeholder 2"/>
          <p:cNvSpPr>
            <a:spLocks noGrp="1"/>
          </p:cNvSpPr>
          <p:nvPr>
            <p:ph idx="1"/>
          </p:nvPr>
        </p:nvSpPr>
        <p:spPr>
          <a:xfrm>
            <a:off x="457200" y="1828800"/>
            <a:ext cx="8229600" cy="4297363"/>
          </a:xfrm>
        </p:spPr>
        <p:txBody>
          <a:bodyPr>
            <a:normAutofit fontScale="92500" lnSpcReduction="10000"/>
          </a:bodyPr>
          <a:lstStyle/>
          <a:p>
            <a:pPr lvl="0"/>
            <a:r>
              <a:rPr lang="en-US" b="1" dirty="0">
                <a:solidFill>
                  <a:schemeClr val="bg1"/>
                </a:solidFill>
                <a:effectLst>
                  <a:outerShdw blurRad="38100" dist="38100" dir="2700000" algn="tl">
                    <a:srgbClr val="000000">
                      <a:alpha val="43137"/>
                    </a:srgbClr>
                  </a:outerShdw>
                </a:effectLst>
              </a:rPr>
              <a:t>Well, He reminded them that He is the Creator of Israel.</a:t>
            </a:r>
            <a:endParaRPr lang="en-US" dirty="0">
              <a:solidFill>
                <a:schemeClr val="bg1"/>
              </a:solidFill>
              <a:effectLst>
                <a:outerShdw blurRad="38100" dist="38100" dir="2700000" algn="tl">
                  <a:srgbClr val="000000">
                    <a:alpha val="43137"/>
                  </a:srgbClr>
                </a:outerShdw>
              </a:effectLst>
            </a:endParaRPr>
          </a:p>
          <a:p>
            <a:pPr lvl="0"/>
            <a:r>
              <a:rPr lang="en-US" b="1" dirty="0">
                <a:solidFill>
                  <a:schemeClr val="bg1"/>
                </a:solidFill>
                <a:effectLst>
                  <a:outerShdw blurRad="38100" dist="38100" dir="2700000" algn="tl">
                    <a:srgbClr val="000000">
                      <a:alpha val="43137"/>
                    </a:srgbClr>
                  </a:outerShdw>
                </a:effectLst>
              </a:rPr>
              <a:t>Israel, </a:t>
            </a:r>
            <a:r>
              <a:rPr lang="en-US" b="1" u="sng" dirty="0">
                <a:solidFill>
                  <a:schemeClr val="bg1"/>
                </a:solidFill>
                <a:effectLst>
                  <a:outerShdw blurRad="38100" dist="38100" dir="2700000" algn="tl">
                    <a:srgbClr val="000000">
                      <a:alpha val="43137"/>
                    </a:srgbClr>
                  </a:outerShdw>
                </a:effectLst>
              </a:rPr>
              <a:t>God’s people, didn’t come into being by accident</a:t>
            </a:r>
            <a:r>
              <a:rPr lang="en-US" b="1" dirty="0">
                <a:solidFill>
                  <a:schemeClr val="bg1"/>
                </a:solidFill>
                <a:effectLst>
                  <a:outerShdw blurRad="38100" dist="38100" dir="2700000" algn="tl">
                    <a:srgbClr val="000000">
                      <a:alpha val="43137"/>
                    </a:srgbClr>
                  </a:outerShdw>
                </a:effectLst>
              </a:rPr>
              <a:t>. </a:t>
            </a:r>
            <a:endParaRPr lang="en-US" dirty="0">
              <a:solidFill>
                <a:schemeClr val="bg1"/>
              </a:solidFill>
              <a:effectLst>
                <a:outerShdw blurRad="38100" dist="38100" dir="2700000" algn="tl">
                  <a:srgbClr val="000000">
                    <a:alpha val="43137"/>
                  </a:srgbClr>
                </a:outerShdw>
              </a:effectLst>
            </a:endParaRPr>
          </a:p>
          <a:p>
            <a:pPr lvl="0"/>
            <a:r>
              <a:rPr lang="en-US" b="1" dirty="0">
                <a:solidFill>
                  <a:schemeClr val="bg1"/>
                </a:solidFill>
                <a:effectLst>
                  <a:outerShdw blurRad="38100" dist="38100" dir="2700000" algn="tl">
                    <a:srgbClr val="000000">
                      <a:alpha val="43137"/>
                    </a:srgbClr>
                  </a:outerShdw>
                </a:effectLst>
              </a:rPr>
              <a:t>It was through the </a:t>
            </a:r>
            <a:r>
              <a:rPr lang="en-US" b="1" u="sng" dirty="0">
                <a:solidFill>
                  <a:schemeClr val="bg1"/>
                </a:solidFill>
                <a:effectLst>
                  <a:outerShdw blurRad="38100" dist="38100" dir="2700000" algn="tl">
                    <a:srgbClr val="000000">
                      <a:alpha val="43137"/>
                    </a:srgbClr>
                  </a:outerShdw>
                </a:effectLst>
              </a:rPr>
              <a:t>plan and purpose</a:t>
            </a:r>
            <a:r>
              <a:rPr lang="en-US" b="1" dirty="0">
                <a:solidFill>
                  <a:schemeClr val="bg1"/>
                </a:solidFill>
                <a:effectLst>
                  <a:outerShdw blurRad="38100" dist="38100" dir="2700000" algn="tl">
                    <a:srgbClr val="000000">
                      <a:alpha val="43137"/>
                    </a:srgbClr>
                  </a:outerShdw>
                </a:effectLst>
              </a:rPr>
              <a:t> of the eternal God. </a:t>
            </a:r>
            <a:endParaRPr lang="en-US" dirty="0">
              <a:solidFill>
                <a:schemeClr val="bg1"/>
              </a:solidFill>
              <a:effectLst>
                <a:outerShdw blurRad="38100" dist="38100" dir="2700000" algn="tl">
                  <a:srgbClr val="000000">
                    <a:alpha val="43137"/>
                  </a:srgbClr>
                </a:outerShdw>
              </a:effectLst>
            </a:endParaRPr>
          </a:p>
          <a:p>
            <a:r>
              <a:rPr lang="en-US" dirty="0">
                <a:solidFill>
                  <a:schemeClr val="bg1"/>
                </a:solidFill>
                <a:effectLst>
                  <a:outerShdw blurRad="38100" dist="38100" dir="2700000" algn="tl">
                    <a:srgbClr val="000000">
                      <a:alpha val="43137"/>
                    </a:srgbClr>
                  </a:outerShdw>
                </a:effectLst>
              </a:rPr>
              <a:t>So the Lord was saying to them in so many words ‘</a:t>
            </a:r>
            <a:r>
              <a:rPr lang="en-US" u="sng" dirty="0">
                <a:solidFill>
                  <a:schemeClr val="bg1"/>
                </a:solidFill>
                <a:effectLst>
                  <a:outerShdw blurRad="38100" dist="38100" dir="2700000" algn="tl">
                    <a:srgbClr val="000000">
                      <a:alpha val="43137"/>
                    </a:srgbClr>
                  </a:outerShdw>
                </a:effectLst>
              </a:rPr>
              <a:t>I created you. You are mine</a:t>
            </a:r>
            <a:r>
              <a:rPr lang="en-US" dirty="0">
                <a:solidFill>
                  <a:schemeClr val="bg1"/>
                </a:solidFill>
                <a:effectLst>
                  <a:outerShdw blurRad="38100" dist="38100" dir="2700000" algn="tl">
                    <a:srgbClr val="000000">
                      <a:alpha val="43137"/>
                    </a:srgbClr>
                  </a:outerShdw>
                </a:effectLst>
              </a:rPr>
              <a:t>. Do you really think that I am going to forget you or let you go?’ </a:t>
            </a:r>
          </a:p>
          <a:p>
            <a:endParaRPr lang="en-US" dirty="0"/>
          </a:p>
        </p:txBody>
      </p:sp>
    </p:spTree>
    <p:extLst>
      <p:ext uri="{BB962C8B-B14F-4D97-AF65-F5344CB8AC3E}">
        <p14:creationId xmlns:p14="http://schemas.microsoft.com/office/powerpoint/2010/main" val="1736980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solidFill>
                  <a:schemeClr val="bg1"/>
                </a:solidFill>
              </a:rPr>
              <a:t>And finally God reminds His people that he is the King with a capital ‘</a:t>
            </a:r>
            <a:r>
              <a:rPr lang="en-US" u="sng" dirty="0">
                <a:solidFill>
                  <a:schemeClr val="bg1"/>
                </a:solidFill>
              </a:rPr>
              <a:t>K</a:t>
            </a:r>
            <a:r>
              <a:rPr lang="en-US" dirty="0">
                <a:solidFill>
                  <a:schemeClr val="bg1"/>
                </a:solidFill>
              </a:rPr>
              <a:t>’. </a:t>
            </a:r>
            <a:endParaRPr lang="en-US" dirty="0" smtClean="0">
              <a:solidFill>
                <a:schemeClr val="bg1"/>
              </a:solidFill>
            </a:endParaRPr>
          </a:p>
          <a:p>
            <a:r>
              <a:rPr lang="en-US" dirty="0" smtClean="0">
                <a:solidFill>
                  <a:schemeClr val="bg1"/>
                </a:solidFill>
              </a:rPr>
              <a:t>Israel </a:t>
            </a:r>
            <a:r>
              <a:rPr lang="en-US" dirty="0">
                <a:solidFill>
                  <a:schemeClr val="bg1"/>
                </a:solidFill>
              </a:rPr>
              <a:t>was in exile and suffering under the king of Babylon, but they were not to fear this earthly ‘king’. </a:t>
            </a:r>
            <a:endParaRPr lang="en-US" dirty="0" smtClean="0">
              <a:solidFill>
                <a:schemeClr val="bg1"/>
              </a:solidFill>
            </a:endParaRPr>
          </a:p>
          <a:p>
            <a:r>
              <a:rPr lang="en-US" dirty="0" smtClean="0">
                <a:solidFill>
                  <a:schemeClr val="bg1"/>
                </a:solidFill>
              </a:rPr>
              <a:t>The </a:t>
            </a:r>
            <a:r>
              <a:rPr lang="en-US" dirty="0">
                <a:solidFill>
                  <a:schemeClr val="bg1"/>
                </a:solidFill>
              </a:rPr>
              <a:t>real King was still overlooking all that occurred. </a:t>
            </a:r>
          </a:p>
        </p:txBody>
      </p:sp>
    </p:spTree>
    <p:extLst>
      <p:ext uri="{BB962C8B-B14F-4D97-AF65-F5344CB8AC3E}">
        <p14:creationId xmlns:p14="http://schemas.microsoft.com/office/powerpoint/2010/main" val="1563912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solidFill>
                  <a:schemeClr val="bg1"/>
                </a:solidFill>
                <a:effectLst>
                  <a:outerShdw blurRad="38100" dist="38100" dir="2700000" algn="tl">
                    <a:srgbClr val="000000">
                      <a:alpha val="43137"/>
                    </a:srgbClr>
                  </a:outerShdw>
                </a:effectLst>
              </a:rPr>
              <a:t>He who makes a way through the sea... </a:t>
            </a:r>
            <a:endParaRPr lang="en-US" dirty="0" smtClean="0">
              <a:solidFill>
                <a:schemeClr val="bg1"/>
              </a:solidFill>
              <a:effectLst>
                <a:outerShdw blurRad="38100" dist="38100" dir="2700000" algn="tl">
                  <a:srgbClr val="000000">
                    <a:alpha val="43137"/>
                  </a:srgbClr>
                </a:outerShdw>
              </a:effectLst>
            </a:endParaRPr>
          </a:p>
          <a:p>
            <a:r>
              <a:rPr lang="en-US" dirty="0" smtClean="0">
                <a:solidFill>
                  <a:schemeClr val="bg1"/>
                </a:solidFill>
                <a:effectLst>
                  <a:outerShdw blurRad="38100" dist="38100" dir="2700000" algn="tl">
                    <a:srgbClr val="000000">
                      <a:alpha val="43137"/>
                    </a:srgbClr>
                  </a:outerShdw>
                </a:effectLst>
              </a:rPr>
              <a:t>‘...</a:t>
            </a:r>
            <a:r>
              <a:rPr lang="en-US" dirty="0">
                <a:solidFill>
                  <a:schemeClr val="bg1"/>
                </a:solidFill>
                <a:effectLst>
                  <a:outerShdw blurRad="38100" dist="38100" dir="2700000" algn="tl">
                    <a:srgbClr val="000000">
                      <a:alpha val="43137"/>
                    </a:srgbClr>
                  </a:outerShdw>
                </a:effectLst>
              </a:rPr>
              <a:t>Who makes a way through the sea and a path through the mighty waters...’ </a:t>
            </a:r>
          </a:p>
          <a:p>
            <a:endParaRPr lang="en-US" dirty="0"/>
          </a:p>
        </p:txBody>
      </p:sp>
    </p:spTree>
    <p:extLst>
      <p:ext uri="{BB962C8B-B14F-4D97-AF65-F5344CB8AC3E}">
        <p14:creationId xmlns:p14="http://schemas.microsoft.com/office/powerpoint/2010/main" val="4090488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dirty="0">
                <a:solidFill>
                  <a:schemeClr val="bg1"/>
                </a:solidFill>
                <a:effectLst>
                  <a:outerShdw blurRad="38100" dist="38100" dir="2700000" algn="tl">
                    <a:srgbClr val="000000">
                      <a:alpha val="43137"/>
                    </a:srgbClr>
                  </a:outerShdw>
                </a:effectLst>
              </a:rPr>
              <a:t>In </a:t>
            </a:r>
            <a:r>
              <a:rPr lang="en-US" u="sng" dirty="0">
                <a:solidFill>
                  <a:schemeClr val="bg1"/>
                </a:solidFill>
                <a:effectLst>
                  <a:outerShdw blurRad="38100" dist="38100" dir="2700000" algn="tl">
                    <a:srgbClr val="000000">
                      <a:alpha val="43137"/>
                    </a:srgbClr>
                  </a:outerShdw>
                </a:effectLst>
              </a:rPr>
              <a:t>verse 16</a:t>
            </a:r>
            <a:r>
              <a:rPr lang="en-US" dirty="0">
                <a:solidFill>
                  <a:schemeClr val="bg1"/>
                </a:solidFill>
                <a:effectLst>
                  <a:outerShdw blurRad="38100" dist="38100" dir="2700000" algn="tl">
                    <a:srgbClr val="000000">
                      <a:alpha val="43137"/>
                    </a:srgbClr>
                  </a:outerShdw>
                </a:effectLst>
              </a:rPr>
              <a:t>, God reminded the people that He makes a way through the sea. </a:t>
            </a:r>
            <a:endParaRPr lang="en-US" dirty="0" smtClean="0">
              <a:solidFill>
                <a:schemeClr val="bg1"/>
              </a:solidFill>
              <a:effectLst>
                <a:outerShdw blurRad="38100" dist="38100" dir="2700000" algn="tl">
                  <a:srgbClr val="000000">
                    <a:alpha val="43137"/>
                  </a:srgbClr>
                </a:outerShdw>
              </a:effectLst>
            </a:endParaRPr>
          </a:p>
          <a:p>
            <a:r>
              <a:rPr lang="en-US" dirty="0" smtClean="0">
                <a:solidFill>
                  <a:schemeClr val="bg1"/>
                </a:solidFill>
                <a:effectLst>
                  <a:outerShdw blurRad="38100" dist="38100" dir="2700000" algn="tl">
                    <a:srgbClr val="000000">
                      <a:alpha val="43137"/>
                    </a:srgbClr>
                  </a:outerShdw>
                </a:effectLst>
              </a:rPr>
              <a:t>What </a:t>
            </a:r>
            <a:r>
              <a:rPr lang="en-US" dirty="0">
                <a:solidFill>
                  <a:schemeClr val="bg1"/>
                </a:solidFill>
                <a:effectLst>
                  <a:outerShdw blurRad="38100" dist="38100" dir="2700000" algn="tl">
                    <a:srgbClr val="000000">
                      <a:alpha val="43137"/>
                    </a:srgbClr>
                  </a:outerShdw>
                </a:effectLst>
              </a:rPr>
              <a:t>was God doing here do you think? What has the ‘sea’ got to do with their current predicament? </a:t>
            </a:r>
            <a:endParaRPr lang="en-US" dirty="0" smtClean="0">
              <a:solidFill>
                <a:schemeClr val="bg1"/>
              </a:solidFill>
              <a:effectLst>
                <a:outerShdw blurRad="38100" dist="38100" dir="2700000" algn="tl">
                  <a:srgbClr val="000000">
                    <a:alpha val="43137"/>
                  </a:srgbClr>
                </a:outerShdw>
              </a:effectLst>
            </a:endParaRPr>
          </a:p>
          <a:p>
            <a:r>
              <a:rPr lang="en-US" dirty="0" smtClean="0">
                <a:solidFill>
                  <a:schemeClr val="bg1"/>
                </a:solidFill>
                <a:effectLst>
                  <a:outerShdw blurRad="38100" dist="38100" dir="2700000" algn="tl">
                    <a:srgbClr val="000000">
                      <a:alpha val="43137"/>
                    </a:srgbClr>
                  </a:outerShdw>
                </a:effectLst>
              </a:rPr>
              <a:t>What </a:t>
            </a:r>
            <a:r>
              <a:rPr lang="en-US" dirty="0">
                <a:solidFill>
                  <a:schemeClr val="bg1"/>
                </a:solidFill>
                <a:effectLst>
                  <a:outerShdw blurRad="38100" dist="38100" dir="2700000" algn="tl">
                    <a:srgbClr val="000000">
                      <a:alpha val="43137"/>
                    </a:srgbClr>
                  </a:outerShdw>
                </a:effectLst>
              </a:rPr>
              <a:t>He is doing is reminding them of their past </a:t>
            </a:r>
            <a:r>
              <a:rPr lang="en-US" dirty="0" smtClean="0">
                <a:solidFill>
                  <a:schemeClr val="bg1"/>
                </a:solidFill>
                <a:effectLst>
                  <a:outerShdw blurRad="38100" dist="38100" dir="2700000" algn="tl">
                    <a:srgbClr val="000000">
                      <a:alpha val="43137"/>
                    </a:srgbClr>
                  </a:outerShdw>
                </a:effectLst>
              </a:rPr>
              <a:t>and </a:t>
            </a:r>
            <a:r>
              <a:rPr lang="en-US" dirty="0">
                <a:solidFill>
                  <a:schemeClr val="bg1"/>
                </a:solidFill>
                <a:effectLst>
                  <a:outerShdw blurRad="38100" dist="38100" dir="2700000" algn="tl">
                    <a:srgbClr val="000000">
                      <a:alpha val="43137"/>
                    </a:srgbClr>
                  </a:outerShdw>
                </a:effectLst>
              </a:rPr>
              <a:t>in particular of a time when there previously seemed like there was no way out. It was the time of the exodus from Egypt when the Israelites faced certain death! </a:t>
            </a:r>
          </a:p>
          <a:p>
            <a:r>
              <a:rPr lang="en-US" dirty="0">
                <a:solidFill>
                  <a:schemeClr val="bg1"/>
                </a:solidFill>
                <a:effectLst>
                  <a:outerShdw blurRad="38100" dist="38100" dir="2700000" algn="tl">
                    <a:srgbClr val="000000">
                      <a:alpha val="43137"/>
                    </a:srgbClr>
                  </a:outerShdw>
                </a:effectLst>
              </a:rPr>
              <a:t>Now, I know you are a busy individual </a:t>
            </a:r>
            <a:r>
              <a:rPr lang="en-US" dirty="0" smtClean="0">
                <a:solidFill>
                  <a:schemeClr val="bg1"/>
                </a:solidFill>
                <a:effectLst>
                  <a:outerShdw blurRad="38100" dist="38100" dir="2700000" algn="tl">
                    <a:srgbClr val="000000">
                      <a:alpha val="43137"/>
                    </a:srgbClr>
                  </a:outerShdw>
                </a:effectLst>
              </a:rPr>
              <a:t>so </a:t>
            </a:r>
            <a:r>
              <a:rPr lang="en-US" dirty="0">
                <a:solidFill>
                  <a:schemeClr val="bg1"/>
                </a:solidFill>
                <a:effectLst>
                  <a:outerShdw blurRad="38100" dist="38100" dir="2700000" algn="tl">
                    <a:srgbClr val="000000">
                      <a:alpha val="43137"/>
                    </a:srgbClr>
                  </a:outerShdw>
                </a:effectLst>
              </a:rPr>
              <a:t>let me just give you the quick executive summary of that time as a little reminder:</a:t>
            </a:r>
          </a:p>
          <a:p>
            <a:endParaRPr lang="en-US" dirty="0"/>
          </a:p>
        </p:txBody>
      </p:sp>
    </p:spTree>
    <p:extLst>
      <p:ext uri="{BB962C8B-B14F-4D97-AF65-F5344CB8AC3E}">
        <p14:creationId xmlns:p14="http://schemas.microsoft.com/office/powerpoint/2010/main" val="489221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4724400"/>
          </a:xfrm>
        </p:spPr>
        <p:txBody>
          <a:bodyPr>
            <a:normAutofit fontScale="70000" lnSpcReduction="20000"/>
          </a:bodyPr>
          <a:lstStyle/>
          <a:p>
            <a:r>
              <a:rPr lang="en-US" dirty="0" smtClean="0">
                <a:solidFill>
                  <a:schemeClr val="bg1"/>
                </a:solidFill>
              </a:rPr>
              <a:t>•When </a:t>
            </a:r>
            <a:r>
              <a:rPr lang="en-US" dirty="0">
                <a:solidFill>
                  <a:schemeClr val="bg1"/>
                </a:solidFill>
              </a:rPr>
              <a:t>the Israelites began their journey, God specifically lead them in a path where they would avoid trouble and confrontation. Exodus 13:17-18 tells us </a:t>
            </a:r>
            <a:r>
              <a:rPr lang="en-US" u="sng" dirty="0">
                <a:solidFill>
                  <a:schemeClr val="bg1"/>
                </a:solidFill>
              </a:rPr>
              <a:t>‘</a:t>
            </a:r>
            <a:r>
              <a:rPr lang="en-US" b="1" u="sng" dirty="0">
                <a:solidFill>
                  <a:schemeClr val="bg1"/>
                </a:solidFill>
              </a:rPr>
              <a:t>When Pharaoh let the people go, God did not lead them on the road through the Philistine country, though that was shorter</a:t>
            </a:r>
            <a:r>
              <a:rPr lang="en-US" dirty="0">
                <a:solidFill>
                  <a:schemeClr val="bg1"/>
                </a:solidFill>
              </a:rPr>
              <a:t>. </a:t>
            </a:r>
          </a:p>
          <a:p>
            <a:r>
              <a:rPr lang="en-US" dirty="0" smtClean="0">
                <a:solidFill>
                  <a:schemeClr val="bg1"/>
                </a:solidFill>
              </a:rPr>
              <a:t>•For </a:t>
            </a:r>
            <a:r>
              <a:rPr lang="en-US" dirty="0">
                <a:solidFill>
                  <a:schemeClr val="bg1"/>
                </a:solidFill>
              </a:rPr>
              <a:t>God said, "</a:t>
            </a:r>
            <a:r>
              <a:rPr lang="en-US" b="1" u="sng" dirty="0">
                <a:solidFill>
                  <a:schemeClr val="bg1"/>
                </a:solidFill>
              </a:rPr>
              <a:t>If they face war, they might change their minds and return to Egypt</a:t>
            </a:r>
            <a:r>
              <a:rPr lang="en-US" dirty="0">
                <a:solidFill>
                  <a:schemeClr val="bg1"/>
                </a:solidFill>
              </a:rPr>
              <a:t>." So God led the people around by the desert road toward the Red Sea. The Israelites went up out of Egypt armed for battle.’ </a:t>
            </a:r>
          </a:p>
          <a:p>
            <a:r>
              <a:rPr lang="en-US" dirty="0" smtClean="0">
                <a:solidFill>
                  <a:schemeClr val="bg1"/>
                </a:solidFill>
              </a:rPr>
              <a:t>•</a:t>
            </a:r>
            <a:r>
              <a:rPr lang="en-US" b="1" u="sng" dirty="0" smtClean="0">
                <a:solidFill>
                  <a:schemeClr val="bg1"/>
                </a:solidFill>
              </a:rPr>
              <a:t>This </a:t>
            </a:r>
            <a:r>
              <a:rPr lang="en-US" b="1" u="sng" dirty="0">
                <a:solidFill>
                  <a:schemeClr val="bg1"/>
                </a:solidFill>
              </a:rPr>
              <a:t>is what the Christian would call the ‘honeymoon phase’</a:t>
            </a:r>
            <a:r>
              <a:rPr lang="en-US" b="1" dirty="0">
                <a:solidFill>
                  <a:schemeClr val="bg1"/>
                </a:solidFill>
              </a:rPr>
              <a:t>. </a:t>
            </a:r>
            <a:endParaRPr lang="en-US" b="1" dirty="0" smtClean="0">
              <a:solidFill>
                <a:schemeClr val="bg1"/>
              </a:solidFill>
            </a:endParaRPr>
          </a:p>
          <a:p>
            <a:r>
              <a:rPr lang="en-US" dirty="0" smtClean="0">
                <a:solidFill>
                  <a:schemeClr val="bg1"/>
                </a:solidFill>
              </a:rPr>
              <a:t>Did </a:t>
            </a:r>
            <a:r>
              <a:rPr lang="en-US" dirty="0">
                <a:solidFill>
                  <a:schemeClr val="bg1"/>
                </a:solidFill>
              </a:rPr>
              <a:t>you experience something of this when you began your journey with God? Did you notice that God made things easy for you when you were born again? </a:t>
            </a:r>
          </a:p>
          <a:p>
            <a:r>
              <a:rPr lang="en-US" dirty="0" smtClean="0">
                <a:solidFill>
                  <a:schemeClr val="bg1"/>
                </a:solidFill>
              </a:rPr>
              <a:t>•It </a:t>
            </a:r>
            <a:r>
              <a:rPr lang="en-US" dirty="0">
                <a:solidFill>
                  <a:schemeClr val="bg1"/>
                </a:solidFill>
              </a:rPr>
              <a:t>is often the way as we take our first steps in the Lord. As God did for the nation of Israel as a whole, so He does for His people today. </a:t>
            </a:r>
          </a:p>
          <a:p>
            <a:endParaRPr lang="en-US" dirty="0"/>
          </a:p>
        </p:txBody>
      </p:sp>
    </p:spTree>
    <p:extLst>
      <p:ext uri="{BB962C8B-B14F-4D97-AF65-F5344CB8AC3E}">
        <p14:creationId xmlns:p14="http://schemas.microsoft.com/office/powerpoint/2010/main" val="2018405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92500" lnSpcReduction="20000"/>
          </a:bodyPr>
          <a:lstStyle/>
          <a:p>
            <a:r>
              <a:rPr lang="en-US" dirty="0">
                <a:solidFill>
                  <a:schemeClr val="bg1"/>
                </a:solidFill>
                <a:effectLst>
                  <a:outerShdw blurRad="38100" dist="38100" dir="2700000" algn="tl">
                    <a:srgbClr val="000000">
                      <a:alpha val="43137"/>
                    </a:srgbClr>
                  </a:outerShdw>
                </a:effectLst>
              </a:rPr>
              <a:t>•	As Israel’s journey continues, their </a:t>
            </a:r>
            <a:r>
              <a:rPr lang="en-US" u="sng" dirty="0">
                <a:solidFill>
                  <a:schemeClr val="bg1"/>
                </a:solidFill>
                <a:effectLst>
                  <a:outerShdw blurRad="38100" dist="38100" dir="2700000" algn="tl">
                    <a:srgbClr val="000000">
                      <a:alpha val="43137"/>
                    </a:srgbClr>
                  </a:outerShdw>
                </a:effectLst>
              </a:rPr>
              <a:t>God</a:t>
            </a:r>
            <a:r>
              <a:rPr lang="en-US" dirty="0">
                <a:solidFill>
                  <a:schemeClr val="bg1"/>
                </a:solidFill>
                <a:effectLst>
                  <a:outerShdw blurRad="38100" dist="38100" dir="2700000" algn="tl">
                    <a:srgbClr val="000000">
                      <a:alpha val="43137"/>
                    </a:srgbClr>
                  </a:outerShdw>
                </a:effectLst>
              </a:rPr>
              <a:t> </a:t>
            </a:r>
            <a:r>
              <a:rPr lang="en-US" u="sng" dirty="0">
                <a:solidFill>
                  <a:schemeClr val="bg1"/>
                </a:solidFill>
                <a:effectLst>
                  <a:outerShdw blurRad="38100" dist="38100" dir="2700000" algn="tl">
                    <a:srgbClr val="000000">
                      <a:alpha val="43137"/>
                    </a:srgbClr>
                  </a:outerShdw>
                </a:effectLst>
              </a:rPr>
              <a:t>ordained path became more difficult and culminated in a good old fashioned dead end </a:t>
            </a:r>
            <a:r>
              <a:rPr lang="en-US" dirty="0">
                <a:solidFill>
                  <a:schemeClr val="bg1"/>
                </a:solidFill>
                <a:effectLst>
                  <a:outerShdw blurRad="38100" dist="38100" dir="2700000" algn="tl">
                    <a:srgbClr val="000000">
                      <a:alpha val="43137"/>
                    </a:srgbClr>
                  </a:outerShdw>
                </a:effectLst>
              </a:rPr>
              <a:t>with the sea in front of them and the armies of Egypt behind them! </a:t>
            </a:r>
            <a:endParaRPr lang="en-US" dirty="0" smtClean="0">
              <a:solidFill>
                <a:schemeClr val="bg1"/>
              </a:solidFill>
              <a:effectLst>
                <a:outerShdw blurRad="38100" dist="38100" dir="2700000" algn="tl">
                  <a:srgbClr val="000000">
                    <a:alpha val="43137"/>
                  </a:srgbClr>
                </a:outerShdw>
              </a:effectLst>
            </a:endParaRPr>
          </a:p>
          <a:p>
            <a:r>
              <a:rPr lang="en-US" b="1" dirty="0" smtClean="0">
                <a:solidFill>
                  <a:schemeClr val="bg1"/>
                </a:solidFill>
                <a:effectLst>
                  <a:outerShdw blurRad="38100" dist="38100" dir="2700000" algn="tl">
                    <a:srgbClr val="000000">
                      <a:alpha val="43137"/>
                    </a:srgbClr>
                  </a:outerShdw>
                </a:effectLst>
              </a:rPr>
              <a:t>Yet </a:t>
            </a:r>
            <a:r>
              <a:rPr lang="en-US" b="1" dirty="0">
                <a:solidFill>
                  <a:schemeClr val="bg1"/>
                </a:solidFill>
                <a:effectLst>
                  <a:outerShdw blurRad="38100" dist="38100" dir="2700000" algn="tl">
                    <a:srgbClr val="000000">
                      <a:alpha val="43137"/>
                    </a:srgbClr>
                  </a:outerShdw>
                </a:effectLst>
              </a:rPr>
              <a:t>this was all part of the plan of </a:t>
            </a:r>
            <a:r>
              <a:rPr lang="en-US" b="1" dirty="0" smtClean="0">
                <a:solidFill>
                  <a:schemeClr val="bg1"/>
                </a:solidFill>
                <a:effectLst>
                  <a:outerShdw blurRad="38100" dist="38100" dir="2700000" algn="tl">
                    <a:srgbClr val="000000">
                      <a:alpha val="43137"/>
                    </a:srgbClr>
                  </a:outerShdw>
                </a:effectLst>
              </a:rPr>
              <a:t>God,</a:t>
            </a:r>
            <a:r>
              <a:rPr lang="en-US" dirty="0" smtClean="0">
                <a:solidFill>
                  <a:schemeClr val="bg1"/>
                </a:solidFill>
                <a:effectLst>
                  <a:outerShdw blurRad="38100" dist="38100" dir="2700000" algn="tl">
                    <a:srgbClr val="000000">
                      <a:alpha val="43137"/>
                    </a:srgbClr>
                  </a:outerShdw>
                </a:effectLst>
              </a:rPr>
              <a:t> </a:t>
            </a:r>
            <a:r>
              <a:rPr lang="en-US" dirty="0">
                <a:solidFill>
                  <a:schemeClr val="bg1"/>
                </a:solidFill>
                <a:effectLst>
                  <a:outerShdw blurRad="38100" dist="38100" dir="2700000" algn="tl">
                    <a:srgbClr val="000000">
                      <a:alpha val="43137"/>
                    </a:srgbClr>
                  </a:outerShdw>
                </a:effectLst>
              </a:rPr>
              <a:t>for He said to Moses ‘Tell the Israelites to turn back and encamp near Pi </a:t>
            </a:r>
            <a:r>
              <a:rPr lang="en-US" dirty="0" err="1">
                <a:solidFill>
                  <a:schemeClr val="bg1"/>
                </a:solidFill>
                <a:effectLst>
                  <a:outerShdw blurRad="38100" dist="38100" dir="2700000" algn="tl">
                    <a:srgbClr val="000000">
                      <a:alpha val="43137"/>
                    </a:srgbClr>
                  </a:outerShdw>
                </a:effectLst>
              </a:rPr>
              <a:t>Hahiroth</a:t>
            </a:r>
            <a:r>
              <a:rPr lang="en-US" dirty="0">
                <a:solidFill>
                  <a:schemeClr val="bg1"/>
                </a:solidFill>
                <a:effectLst>
                  <a:outerShdw blurRad="38100" dist="38100" dir="2700000" algn="tl">
                    <a:srgbClr val="000000">
                      <a:alpha val="43137"/>
                    </a:srgbClr>
                  </a:outerShdw>
                </a:effectLst>
              </a:rPr>
              <a:t>, between </a:t>
            </a:r>
            <a:r>
              <a:rPr lang="en-US" dirty="0" err="1">
                <a:solidFill>
                  <a:schemeClr val="bg1"/>
                </a:solidFill>
                <a:effectLst>
                  <a:outerShdw blurRad="38100" dist="38100" dir="2700000" algn="tl">
                    <a:srgbClr val="000000">
                      <a:alpha val="43137"/>
                    </a:srgbClr>
                  </a:outerShdw>
                </a:effectLst>
              </a:rPr>
              <a:t>Migdol</a:t>
            </a:r>
            <a:r>
              <a:rPr lang="en-US" dirty="0">
                <a:solidFill>
                  <a:schemeClr val="bg1"/>
                </a:solidFill>
                <a:effectLst>
                  <a:outerShdw blurRad="38100" dist="38100" dir="2700000" algn="tl">
                    <a:srgbClr val="000000">
                      <a:alpha val="43137"/>
                    </a:srgbClr>
                  </a:outerShdw>
                </a:effectLst>
              </a:rPr>
              <a:t> and the sea. </a:t>
            </a:r>
            <a:endParaRPr lang="en-US" dirty="0" smtClean="0">
              <a:solidFill>
                <a:schemeClr val="bg1"/>
              </a:solidFill>
              <a:effectLst>
                <a:outerShdw blurRad="38100" dist="38100" dir="2700000" algn="tl">
                  <a:srgbClr val="000000">
                    <a:alpha val="43137"/>
                  </a:srgbClr>
                </a:outerShdw>
              </a:effectLst>
            </a:endParaRPr>
          </a:p>
          <a:p>
            <a:r>
              <a:rPr lang="en-US" dirty="0" smtClean="0">
                <a:solidFill>
                  <a:schemeClr val="bg1"/>
                </a:solidFill>
                <a:effectLst>
                  <a:outerShdw blurRad="38100" dist="38100" dir="2700000" algn="tl">
                    <a:srgbClr val="000000">
                      <a:alpha val="43137"/>
                    </a:srgbClr>
                  </a:outerShdw>
                </a:effectLst>
              </a:rPr>
              <a:t>They </a:t>
            </a:r>
            <a:r>
              <a:rPr lang="en-US" dirty="0">
                <a:solidFill>
                  <a:schemeClr val="bg1"/>
                </a:solidFill>
                <a:effectLst>
                  <a:outerShdw blurRad="38100" dist="38100" dir="2700000" algn="tl">
                    <a:srgbClr val="000000">
                      <a:alpha val="43137"/>
                    </a:srgbClr>
                  </a:outerShdw>
                </a:effectLst>
              </a:rPr>
              <a:t>are to encamp by the sea, directly opposite Baal </a:t>
            </a:r>
            <a:r>
              <a:rPr lang="en-US" dirty="0" err="1">
                <a:solidFill>
                  <a:schemeClr val="bg1"/>
                </a:solidFill>
                <a:effectLst>
                  <a:outerShdw blurRad="38100" dist="38100" dir="2700000" algn="tl">
                    <a:srgbClr val="000000">
                      <a:alpha val="43137"/>
                    </a:srgbClr>
                  </a:outerShdw>
                </a:effectLst>
              </a:rPr>
              <a:t>Zephon</a:t>
            </a:r>
            <a:r>
              <a:rPr lang="en-US" dirty="0">
                <a:solidFill>
                  <a:schemeClr val="bg1"/>
                </a:solidFill>
                <a:effectLst>
                  <a:outerShdw blurRad="38100" dist="38100" dir="2700000" algn="tl">
                    <a:srgbClr val="000000">
                      <a:alpha val="43137"/>
                    </a:srgbClr>
                  </a:outerShdw>
                </a:effectLst>
              </a:rPr>
              <a:t>. Pharaoh will think, 'The Israelites are wandering around the land in confusion, hemmed in by the desert.' (</a:t>
            </a:r>
            <a:r>
              <a:rPr lang="en-US" dirty="0" err="1">
                <a:solidFill>
                  <a:schemeClr val="bg1"/>
                </a:solidFill>
                <a:effectLst>
                  <a:outerShdw blurRad="38100" dist="38100" dir="2700000" algn="tl">
                    <a:srgbClr val="000000">
                      <a:alpha val="43137"/>
                    </a:srgbClr>
                  </a:outerShdw>
                </a:effectLst>
              </a:rPr>
              <a:t>Exod</a:t>
            </a:r>
            <a:r>
              <a:rPr lang="en-US" dirty="0">
                <a:solidFill>
                  <a:schemeClr val="bg1"/>
                </a:solidFill>
                <a:effectLst>
                  <a:outerShdw blurRad="38100" dist="38100" dir="2700000" algn="tl">
                    <a:srgbClr val="000000">
                      <a:alpha val="43137"/>
                    </a:srgbClr>
                  </a:outerShdw>
                </a:effectLst>
              </a:rPr>
              <a:t> 14:1-3) </a:t>
            </a:r>
          </a:p>
        </p:txBody>
      </p:sp>
    </p:spTree>
    <p:extLst>
      <p:ext uri="{BB962C8B-B14F-4D97-AF65-F5344CB8AC3E}">
        <p14:creationId xmlns:p14="http://schemas.microsoft.com/office/powerpoint/2010/main" val="3354383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77500" lnSpcReduction="20000"/>
          </a:bodyPr>
          <a:lstStyle/>
          <a:p>
            <a:r>
              <a:rPr lang="en-US" dirty="0">
                <a:solidFill>
                  <a:schemeClr val="bg1"/>
                </a:solidFill>
                <a:effectLst>
                  <a:outerShdw blurRad="38100" dist="38100" dir="2700000" algn="tl">
                    <a:srgbClr val="000000">
                      <a:alpha val="43137"/>
                    </a:srgbClr>
                  </a:outerShdw>
                </a:effectLst>
              </a:rPr>
              <a:t>•	</a:t>
            </a:r>
            <a:r>
              <a:rPr lang="en-US" b="1" dirty="0">
                <a:solidFill>
                  <a:schemeClr val="bg1"/>
                </a:solidFill>
                <a:effectLst>
                  <a:outerShdw blurRad="38100" dist="38100" dir="2700000" algn="tl">
                    <a:srgbClr val="000000">
                      <a:alpha val="43137"/>
                    </a:srgbClr>
                  </a:outerShdw>
                </a:effectLst>
              </a:rPr>
              <a:t>Your journey also will lead to some over-whelming situations where there is no hope – save the action of God. </a:t>
            </a:r>
            <a:r>
              <a:rPr lang="en-US" b="1" u="sng" dirty="0">
                <a:solidFill>
                  <a:schemeClr val="bg1"/>
                </a:solidFill>
                <a:effectLst>
                  <a:outerShdw blurRad="38100" dist="38100" dir="2700000" algn="tl">
                    <a:srgbClr val="000000">
                      <a:alpha val="43137"/>
                    </a:srgbClr>
                  </a:outerShdw>
                </a:effectLst>
              </a:rPr>
              <a:t>It’s all part of the walk</a:t>
            </a:r>
            <a:r>
              <a:rPr lang="en-US" b="1" dirty="0">
                <a:solidFill>
                  <a:schemeClr val="bg1"/>
                </a:solidFill>
                <a:effectLst>
                  <a:outerShdw blurRad="38100" dist="38100" dir="2700000" algn="tl">
                    <a:srgbClr val="000000">
                      <a:alpha val="43137"/>
                    </a:srgbClr>
                  </a:outerShdw>
                </a:effectLst>
              </a:rPr>
              <a:t>. </a:t>
            </a:r>
          </a:p>
          <a:p>
            <a:r>
              <a:rPr lang="en-US" b="1" dirty="0">
                <a:solidFill>
                  <a:schemeClr val="bg1"/>
                </a:solidFill>
                <a:effectLst>
                  <a:outerShdw blurRad="38100" dist="38100" dir="2700000" algn="tl">
                    <a:srgbClr val="000000">
                      <a:alpha val="43137"/>
                    </a:srgbClr>
                  </a:outerShdw>
                </a:effectLst>
              </a:rPr>
              <a:t>•	With no way back and no way forward, God does what God does best - </a:t>
            </a:r>
            <a:r>
              <a:rPr lang="en-US" b="1" u="sng" dirty="0">
                <a:solidFill>
                  <a:schemeClr val="bg1"/>
                </a:solidFill>
                <a:effectLst>
                  <a:outerShdw blurRad="38100" dist="38100" dir="2700000" algn="tl">
                    <a:srgbClr val="000000">
                      <a:alpha val="43137"/>
                    </a:srgbClr>
                  </a:outerShdw>
                </a:effectLst>
              </a:rPr>
              <a:t>The impossible</a:t>
            </a:r>
            <a:r>
              <a:rPr lang="en-US" b="1" dirty="0">
                <a:solidFill>
                  <a:schemeClr val="bg1"/>
                </a:solidFill>
                <a:effectLst>
                  <a:outerShdw blurRad="38100" dist="38100" dir="2700000" algn="tl">
                    <a:srgbClr val="000000">
                      <a:alpha val="43137"/>
                    </a:srgbClr>
                  </a:outerShdw>
                </a:effectLst>
              </a:rPr>
              <a:t>. He made a way where, naturally speaking, there was no way.</a:t>
            </a:r>
          </a:p>
          <a:p>
            <a:r>
              <a:rPr lang="en-US" b="1" dirty="0">
                <a:solidFill>
                  <a:schemeClr val="bg1"/>
                </a:solidFill>
                <a:effectLst>
                  <a:outerShdw blurRad="38100" dist="38100" dir="2700000" algn="tl">
                    <a:srgbClr val="000000">
                      <a:alpha val="43137"/>
                    </a:srgbClr>
                  </a:outerShdw>
                </a:effectLst>
              </a:rPr>
              <a:t>•	 ‘ Moses answered the people, "Do not be afraid. Stand firm and you will see the deliverance the LORD will bring you today. The Egyptians you see today you will never see again. The LORD will fight for you; you need only to be still."... Then Moses stretched out his hand over the sea, and all that night the LORD drove the sea back with a strong east wind and turned it into dry land. The waters were divided, and the Israelites went through the sea on dry ground, with a wall of water on their right and on their left.’ (Exodus 14:13-14, 21-22)</a:t>
            </a:r>
          </a:p>
          <a:p>
            <a:endParaRPr lang="en-US" dirty="0"/>
          </a:p>
        </p:txBody>
      </p:sp>
    </p:spTree>
    <p:extLst>
      <p:ext uri="{BB962C8B-B14F-4D97-AF65-F5344CB8AC3E}">
        <p14:creationId xmlns:p14="http://schemas.microsoft.com/office/powerpoint/2010/main" val="982645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solidFill>
                  <a:schemeClr val="bg1"/>
                </a:solidFill>
                <a:effectLst>
                  <a:outerShdw blurRad="38100" dist="38100" dir="2700000" algn="tl">
                    <a:srgbClr val="000000">
                      <a:alpha val="43137"/>
                    </a:srgbClr>
                  </a:outerShdw>
                </a:effectLst>
              </a:rPr>
              <a:t>So this is what God wanted the people of Israel in the days of Isaiah to remember. </a:t>
            </a:r>
            <a:endParaRPr lang="en-US" dirty="0" smtClean="0">
              <a:solidFill>
                <a:schemeClr val="bg1"/>
              </a:solidFill>
              <a:effectLst>
                <a:outerShdw blurRad="38100" dist="38100" dir="2700000" algn="tl">
                  <a:srgbClr val="000000">
                    <a:alpha val="43137"/>
                  </a:srgbClr>
                </a:outerShdw>
              </a:effectLst>
            </a:endParaRPr>
          </a:p>
          <a:p>
            <a:r>
              <a:rPr lang="en-US" u="sng" dirty="0" smtClean="0">
                <a:solidFill>
                  <a:schemeClr val="bg1"/>
                </a:solidFill>
                <a:effectLst>
                  <a:outerShdw blurRad="38100" dist="38100" dir="2700000" algn="tl">
                    <a:srgbClr val="000000">
                      <a:alpha val="43137"/>
                    </a:srgbClr>
                  </a:outerShdw>
                </a:effectLst>
              </a:rPr>
              <a:t>He </a:t>
            </a:r>
            <a:r>
              <a:rPr lang="en-US" u="sng" dirty="0">
                <a:solidFill>
                  <a:schemeClr val="bg1"/>
                </a:solidFill>
                <a:effectLst>
                  <a:outerShdw blurRad="38100" dist="38100" dir="2700000" algn="tl">
                    <a:srgbClr val="000000">
                      <a:alpha val="43137"/>
                    </a:srgbClr>
                  </a:outerShdw>
                </a:effectLst>
              </a:rPr>
              <a:t>is STILL the God who makes a way through the sea</a:t>
            </a:r>
            <a:r>
              <a:rPr lang="en-US" dirty="0">
                <a:solidFill>
                  <a:schemeClr val="bg1"/>
                </a:solidFill>
                <a:effectLst>
                  <a:outerShdw blurRad="38100" dist="38100" dir="2700000" algn="tl">
                    <a:srgbClr val="000000">
                      <a:alpha val="43137"/>
                    </a:srgbClr>
                  </a:outerShdw>
                </a:effectLst>
              </a:rPr>
              <a:t>. </a:t>
            </a:r>
            <a:endParaRPr lang="en-US" dirty="0" smtClean="0">
              <a:solidFill>
                <a:schemeClr val="bg1"/>
              </a:solidFill>
              <a:effectLst>
                <a:outerShdw blurRad="38100" dist="38100" dir="2700000" algn="tl">
                  <a:srgbClr val="000000">
                    <a:alpha val="43137"/>
                  </a:srgbClr>
                </a:outerShdw>
              </a:effectLst>
            </a:endParaRPr>
          </a:p>
          <a:p>
            <a:r>
              <a:rPr lang="en-US" dirty="0" smtClean="0">
                <a:solidFill>
                  <a:schemeClr val="bg1"/>
                </a:solidFill>
                <a:effectLst>
                  <a:outerShdw blurRad="38100" dist="38100" dir="2700000" algn="tl">
                    <a:srgbClr val="000000">
                      <a:alpha val="43137"/>
                    </a:srgbClr>
                  </a:outerShdw>
                </a:effectLst>
              </a:rPr>
              <a:t>Let’s </a:t>
            </a:r>
            <a:r>
              <a:rPr lang="en-US" dirty="0">
                <a:solidFill>
                  <a:schemeClr val="bg1"/>
                </a:solidFill>
                <a:effectLst>
                  <a:outerShdw blurRad="38100" dist="38100" dir="2700000" algn="tl">
                    <a:srgbClr val="000000">
                      <a:alpha val="43137"/>
                    </a:srgbClr>
                  </a:outerShdw>
                </a:effectLst>
              </a:rPr>
              <a:t>break this thought down a bit further. </a:t>
            </a:r>
          </a:p>
        </p:txBody>
      </p:sp>
    </p:spTree>
    <p:extLst>
      <p:ext uri="{BB962C8B-B14F-4D97-AF65-F5344CB8AC3E}">
        <p14:creationId xmlns:p14="http://schemas.microsoft.com/office/powerpoint/2010/main" val="26977798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bg1"/>
                </a:solidFill>
                <a:effectLst>
                  <a:outerShdw blurRad="38100" dist="38100" dir="2700000" algn="tl">
                    <a:srgbClr val="000000">
                      <a:alpha val="43137"/>
                    </a:srgbClr>
                  </a:outerShdw>
                </a:effectLst>
              </a:rPr>
              <a:t>The Path of God leads to the Waters</a:t>
            </a:r>
          </a:p>
        </p:txBody>
      </p:sp>
      <p:sp>
        <p:nvSpPr>
          <p:cNvPr id="3" name="Content Placeholder 2"/>
          <p:cNvSpPr>
            <a:spLocks noGrp="1"/>
          </p:cNvSpPr>
          <p:nvPr>
            <p:ph idx="1"/>
          </p:nvPr>
        </p:nvSpPr>
        <p:spPr/>
        <p:txBody>
          <a:bodyPr>
            <a:normAutofit fontScale="77500" lnSpcReduction="20000"/>
          </a:bodyPr>
          <a:lstStyle/>
          <a:p>
            <a:r>
              <a:rPr lang="en-US" dirty="0">
                <a:solidFill>
                  <a:schemeClr val="bg1"/>
                </a:solidFill>
                <a:effectLst>
                  <a:outerShdw blurRad="38100" dist="38100" dir="2700000" algn="tl">
                    <a:srgbClr val="000000">
                      <a:alpha val="43137"/>
                    </a:srgbClr>
                  </a:outerShdw>
                </a:effectLst>
              </a:rPr>
              <a:t>From what we have been looking at, it is clear that </a:t>
            </a:r>
            <a:r>
              <a:rPr lang="en-US" b="1" u="sng" dirty="0">
                <a:solidFill>
                  <a:schemeClr val="bg1"/>
                </a:solidFill>
                <a:effectLst>
                  <a:outerShdw blurRad="38100" dist="38100" dir="2700000" algn="tl">
                    <a:srgbClr val="000000">
                      <a:alpha val="43137"/>
                    </a:srgbClr>
                  </a:outerShdw>
                </a:effectLst>
              </a:rPr>
              <a:t>you can be following the God designed path for your life and it can lead straight to mighty waters</a:t>
            </a:r>
            <a:r>
              <a:rPr lang="en-US" b="1" dirty="0">
                <a:solidFill>
                  <a:schemeClr val="bg1"/>
                </a:solidFill>
                <a:effectLst>
                  <a:outerShdw blurRad="38100" dist="38100" dir="2700000" algn="tl">
                    <a:srgbClr val="000000">
                      <a:alpha val="43137"/>
                    </a:srgbClr>
                  </a:outerShdw>
                </a:effectLst>
              </a:rPr>
              <a:t>. </a:t>
            </a:r>
          </a:p>
          <a:p>
            <a:r>
              <a:rPr lang="en-US" b="1" u="sng" dirty="0">
                <a:solidFill>
                  <a:schemeClr val="bg1"/>
                </a:solidFill>
                <a:effectLst>
                  <a:outerShdw blurRad="38100" dist="38100" dir="2700000" algn="tl">
                    <a:srgbClr val="000000">
                      <a:alpha val="43137"/>
                    </a:srgbClr>
                  </a:outerShdw>
                </a:effectLst>
              </a:rPr>
              <a:t>This is especially so if God desires to use you to help others</a:t>
            </a:r>
            <a:r>
              <a:rPr lang="en-US" dirty="0">
                <a:solidFill>
                  <a:schemeClr val="bg1"/>
                </a:solidFill>
                <a:effectLst>
                  <a:outerShdw blurRad="38100" dist="38100" dir="2700000" algn="tl">
                    <a:srgbClr val="000000">
                      <a:alpha val="43137"/>
                    </a:srgbClr>
                  </a:outerShdw>
                </a:effectLst>
              </a:rPr>
              <a:t>. </a:t>
            </a:r>
            <a:endParaRPr lang="en-US" dirty="0" smtClean="0">
              <a:solidFill>
                <a:schemeClr val="bg1"/>
              </a:solidFill>
              <a:effectLst>
                <a:outerShdw blurRad="38100" dist="38100" dir="2700000" algn="tl">
                  <a:srgbClr val="000000">
                    <a:alpha val="43137"/>
                  </a:srgbClr>
                </a:outerShdw>
              </a:effectLst>
            </a:endParaRPr>
          </a:p>
          <a:p>
            <a:r>
              <a:rPr lang="en-US" dirty="0" smtClean="0">
                <a:solidFill>
                  <a:schemeClr val="bg1"/>
                </a:solidFill>
                <a:effectLst>
                  <a:outerShdw blurRad="38100" dist="38100" dir="2700000" algn="tl">
                    <a:srgbClr val="000000">
                      <a:alpha val="43137"/>
                    </a:srgbClr>
                  </a:outerShdw>
                </a:effectLst>
              </a:rPr>
              <a:t>He </a:t>
            </a:r>
            <a:r>
              <a:rPr lang="en-US" dirty="0">
                <a:solidFill>
                  <a:schemeClr val="bg1"/>
                </a:solidFill>
                <a:effectLst>
                  <a:outerShdw blurRad="38100" dist="38100" dir="2700000" algn="tl">
                    <a:srgbClr val="000000">
                      <a:alpha val="43137"/>
                    </a:srgbClr>
                  </a:outerShdw>
                </a:effectLst>
              </a:rPr>
              <a:t>won’t have pretenders. If you are to comfort others you first must have been comforted yourself. (2 </a:t>
            </a:r>
            <a:r>
              <a:rPr lang="en-US" dirty="0" err="1">
                <a:solidFill>
                  <a:schemeClr val="bg1"/>
                </a:solidFill>
                <a:effectLst>
                  <a:outerShdw blurRad="38100" dist="38100" dir="2700000" algn="tl">
                    <a:srgbClr val="000000">
                      <a:alpha val="43137"/>
                    </a:srgbClr>
                  </a:outerShdw>
                </a:effectLst>
              </a:rPr>
              <a:t>Cor</a:t>
            </a:r>
            <a:r>
              <a:rPr lang="en-US" dirty="0">
                <a:solidFill>
                  <a:schemeClr val="bg1"/>
                </a:solidFill>
                <a:effectLst>
                  <a:outerShdw blurRad="38100" dist="38100" dir="2700000" algn="tl">
                    <a:srgbClr val="000000">
                      <a:alpha val="43137"/>
                    </a:srgbClr>
                  </a:outerShdw>
                </a:effectLst>
              </a:rPr>
              <a:t> 1:3-4). </a:t>
            </a:r>
          </a:p>
          <a:p>
            <a:r>
              <a:rPr lang="en-US" b="1" u="sng" dirty="0">
                <a:solidFill>
                  <a:schemeClr val="bg1"/>
                </a:solidFill>
                <a:effectLst>
                  <a:outerShdw blurRad="38100" dist="38100" dir="2700000" algn="tl">
                    <a:srgbClr val="000000">
                      <a:alpha val="43137"/>
                    </a:srgbClr>
                  </a:outerShdw>
                </a:effectLst>
              </a:rPr>
              <a:t>But all of us will face the waters at some stage</a:t>
            </a:r>
            <a:r>
              <a:rPr lang="en-US" dirty="0">
                <a:solidFill>
                  <a:schemeClr val="bg1"/>
                </a:solidFill>
                <a:effectLst>
                  <a:outerShdw blurRad="38100" dist="38100" dir="2700000" algn="tl">
                    <a:srgbClr val="000000">
                      <a:alpha val="43137"/>
                    </a:srgbClr>
                  </a:outerShdw>
                </a:effectLst>
              </a:rPr>
              <a:t>. The verse earlier on in </a:t>
            </a:r>
            <a:r>
              <a:rPr lang="en-US" u="sng" dirty="0">
                <a:solidFill>
                  <a:schemeClr val="bg1"/>
                </a:solidFill>
                <a:effectLst>
                  <a:outerShdw blurRad="38100" dist="38100" dir="2700000" algn="tl">
                    <a:srgbClr val="000000">
                      <a:alpha val="43137"/>
                    </a:srgbClr>
                  </a:outerShdw>
                </a:effectLst>
              </a:rPr>
              <a:t>Isaiah chapter 43:2</a:t>
            </a:r>
            <a:r>
              <a:rPr lang="en-US" dirty="0">
                <a:solidFill>
                  <a:schemeClr val="bg1"/>
                </a:solidFill>
                <a:effectLst>
                  <a:outerShdw blurRad="38100" dist="38100" dir="2700000" algn="tl">
                    <a:srgbClr val="000000">
                      <a:alpha val="43137"/>
                    </a:srgbClr>
                  </a:outerShdw>
                </a:effectLst>
              </a:rPr>
              <a:t> says ‘</a:t>
            </a:r>
            <a:r>
              <a:rPr lang="en-US" b="1" i="1" u="sng" dirty="0">
                <a:solidFill>
                  <a:schemeClr val="bg1"/>
                </a:solidFill>
                <a:effectLst>
                  <a:outerShdw blurRad="38100" dist="38100" dir="2700000" algn="tl">
                    <a:srgbClr val="000000">
                      <a:alpha val="43137"/>
                    </a:srgbClr>
                  </a:outerShdw>
                </a:effectLst>
              </a:rPr>
              <a:t>When</a:t>
            </a:r>
            <a:r>
              <a:rPr lang="en-US" b="1" i="1" dirty="0">
                <a:solidFill>
                  <a:schemeClr val="bg1"/>
                </a:solidFill>
                <a:effectLst>
                  <a:outerShdw blurRad="38100" dist="38100" dir="2700000" algn="tl">
                    <a:srgbClr val="000000">
                      <a:alpha val="43137"/>
                    </a:srgbClr>
                  </a:outerShdw>
                </a:effectLst>
              </a:rPr>
              <a:t> you pass through the waters, I will be with you; and </a:t>
            </a:r>
            <a:r>
              <a:rPr lang="en-US" b="1" i="1" u="sng" dirty="0">
                <a:solidFill>
                  <a:schemeClr val="bg1"/>
                </a:solidFill>
                <a:effectLst>
                  <a:outerShdw blurRad="38100" dist="38100" dir="2700000" algn="tl">
                    <a:srgbClr val="000000">
                      <a:alpha val="43137"/>
                    </a:srgbClr>
                  </a:outerShdw>
                </a:effectLst>
              </a:rPr>
              <a:t>when</a:t>
            </a:r>
            <a:r>
              <a:rPr lang="en-US" b="1" i="1" dirty="0">
                <a:solidFill>
                  <a:schemeClr val="bg1"/>
                </a:solidFill>
                <a:effectLst>
                  <a:outerShdw blurRad="38100" dist="38100" dir="2700000" algn="tl">
                    <a:srgbClr val="000000">
                      <a:alpha val="43137"/>
                    </a:srgbClr>
                  </a:outerShdw>
                </a:effectLst>
              </a:rPr>
              <a:t> you pass through the rivers, they will not sweep over you. </a:t>
            </a:r>
            <a:r>
              <a:rPr lang="en-US" b="1" i="1" u="sng" dirty="0">
                <a:solidFill>
                  <a:schemeClr val="bg1"/>
                </a:solidFill>
                <a:effectLst>
                  <a:outerShdw blurRad="38100" dist="38100" dir="2700000" algn="tl">
                    <a:srgbClr val="000000">
                      <a:alpha val="43137"/>
                    </a:srgbClr>
                  </a:outerShdw>
                </a:effectLst>
              </a:rPr>
              <a:t>When</a:t>
            </a:r>
            <a:r>
              <a:rPr lang="en-US" b="1" i="1" dirty="0">
                <a:solidFill>
                  <a:schemeClr val="bg1"/>
                </a:solidFill>
                <a:effectLst>
                  <a:outerShdw blurRad="38100" dist="38100" dir="2700000" algn="tl">
                    <a:srgbClr val="000000">
                      <a:alpha val="43137"/>
                    </a:srgbClr>
                  </a:outerShdw>
                </a:effectLst>
              </a:rPr>
              <a:t> you walk through the fire, you will not be burned; the flames will not set you ablaze.</a:t>
            </a:r>
          </a:p>
          <a:p>
            <a:endParaRPr lang="en-US" dirty="0"/>
          </a:p>
        </p:txBody>
      </p:sp>
    </p:spTree>
    <p:extLst>
      <p:ext uri="{BB962C8B-B14F-4D97-AF65-F5344CB8AC3E}">
        <p14:creationId xmlns:p14="http://schemas.microsoft.com/office/powerpoint/2010/main" val="3500041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effectLst>
                  <a:outerShdw blurRad="38100" dist="38100" dir="2700000" algn="tl">
                    <a:srgbClr val="000000">
                      <a:alpha val="43137"/>
                    </a:srgbClr>
                  </a:outerShdw>
                </a:effectLst>
              </a:rPr>
              <a:t>The Messiah in Isaiah Bible Study</a:t>
            </a:r>
          </a:p>
        </p:txBody>
      </p:sp>
      <p:sp>
        <p:nvSpPr>
          <p:cNvPr id="3" name="Content Placeholder 2"/>
          <p:cNvSpPr>
            <a:spLocks noGrp="1"/>
          </p:cNvSpPr>
          <p:nvPr>
            <p:ph idx="1"/>
          </p:nvPr>
        </p:nvSpPr>
        <p:spPr/>
        <p:txBody>
          <a:bodyPr>
            <a:normAutofit fontScale="92500" lnSpcReduction="20000"/>
          </a:bodyPr>
          <a:lstStyle/>
          <a:p>
            <a:r>
              <a:rPr lang="en-US" dirty="0" smtClean="0">
                <a:solidFill>
                  <a:schemeClr val="bg1"/>
                </a:solidFill>
                <a:effectLst>
                  <a:outerShdw blurRad="38100" dist="38100" dir="2700000" algn="tl">
                    <a:srgbClr val="000000">
                      <a:alpha val="43137"/>
                    </a:srgbClr>
                  </a:outerShdw>
                </a:effectLst>
              </a:rPr>
              <a:t>(</a:t>
            </a:r>
            <a:r>
              <a:rPr lang="en-US" dirty="0" err="1">
                <a:solidFill>
                  <a:schemeClr val="bg1"/>
                </a:solidFill>
                <a:effectLst>
                  <a:outerShdw blurRad="38100" dist="38100" dir="2700000" algn="tl">
                    <a:srgbClr val="000000">
                      <a:alpha val="43137"/>
                    </a:srgbClr>
                  </a:outerShdw>
                </a:effectLst>
              </a:rPr>
              <a:t>mes·si·ah</a:t>
            </a:r>
            <a:r>
              <a:rPr lang="en-US" dirty="0">
                <a:solidFill>
                  <a:schemeClr val="bg1"/>
                </a:solidFill>
                <a:effectLst>
                  <a:outerShdw blurRad="38100" dist="38100" dir="2700000" algn="tl">
                    <a:srgbClr val="000000">
                      <a:alpha val="43137"/>
                    </a:srgbClr>
                  </a:outerShdw>
                </a:effectLst>
              </a:rPr>
              <a:t>  /  </a:t>
            </a:r>
            <a:r>
              <a:rPr lang="en-US" dirty="0" err="1">
                <a:solidFill>
                  <a:schemeClr val="bg1"/>
                </a:solidFill>
                <a:effectLst>
                  <a:outerShdw blurRad="38100" dist="38100" dir="2700000" algn="tl">
                    <a:srgbClr val="000000">
                      <a:alpha val="43137"/>
                    </a:srgbClr>
                  </a:outerShdw>
                </a:effectLst>
              </a:rPr>
              <a:t>məˈsīə</a:t>
            </a:r>
            <a:r>
              <a:rPr lang="en-US" dirty="0">
                <a:solidFill>
                  <a:schemeClr val="bg1"/>
                </a:solidFill>
                <a:effectLst>
                  <a:outerShdw blurRad="38100" dist="38100" dir="2700000" algn="tl">
                    <a:srgbClr val="000000">
                      <a:alpha val="43137"/>
                    </a:srgbClr>
                  </a:outerShdw>
                </a:effectLst>
              </a:rPr>
              <a:t>- </a:t>
            </a:r>
            <a:r>
              <a:rPr lang="en-US" dirty="0" smtClean="0">
                <a:solidFill>
                  <a:schemeClr val="bg1"/>
                </a:solidFill>
                <a:effectLst>
                  <a:outerShdw blurRad="38100" dist="38100" dir="2700000" algn="tl">
                    <a:srgbClr val="000000">
                      <a:alpha val="43137"/>
                    </a:srgbClr>
                  </a:outerShdw>
                </a:effectLst>
              </a:rPr>
              <a:t>noun (Person, Place or Thing)</a:t>
            </a:r>
            <a:endParaRPr lang="en-US" dirty="0">
              <a:solidFill>
                <a:schemeClr val="bg1"/>
              </a:solidFill>
              <a:effectLst>
                <a:outerShdw blurRad="38100" dist="38100" dir="2700000" algn="tl">
                  <a:srgbClr val="000000">
                    <a:alpha val="43137"/>
                  </a:srgbClr>
                </a:outerShdw>
              </a:effectLst>
            </a:endParaRPr>
          </a:p>
          <a:p>
            <a:r>
              <a:rPr lang="en-US" dirty="0">
                <a:solidFill>
                  <a:schemeClr val="bg1"/>
                </a:solidFill>
                <a:effectLst>
                  <a:outerShdw blurRad="38100" dist="38100" dir="2700000" algn="tl">
                    <a:srgbClr val="000000">
                      <a:alpha val="43137"/>
                    </a:srgbClr>
                  </a:outerShdw>
                </a:effectLst>
              </a:rPr>
              <a:t>noun: Messiah; noun: the Messiah; noun: messiah; plural noun: messiahs</a:t>
            </a:r>
          </a:p>
          <a:p>
            <a:r>
              <a:rPr lang="en-US" dirty="0">
                <a:solidFill>
                  <a:schemeClr val="bg1"/>
                </a:solidFill>
                <a:effectLst>
                  <a:outerShdw blurRad="38100" dist="38100" dir="2700000" algn="tl">
                    <a:srgbClr val="000000">
                      <a:alpha val="43137"/>
                    </a:srgbClr>
                  </a:outerShdw>
                </a:effectLst>
              </a:rPr>
              <a:t>1. The </a:t>
            </a:r>
            <a:r>
              <a:rPr lang="en-US" u="sng" dirty="0">
                <a:solidFill>
                  <a:schemeClr val="bg1"/>
                </a:solidFill>
                <a:effectLst>
                  <a:outerShdw blurRad="38100" dist="38100" dir="2700000" algn="tl">
                    <a:srgbClr val="000000">
                      <a:alpha val="43137"/>
                    </a:srgbClr>
                  </a:outerShdw>
                </a:effectLst>
              </a:rPr>
              <a:t>promised deliverer</a:t>
            </a:r>
            <a:r>
              <a:rPr lang="en-US" dirty="0">
                <a:solidFill>
                  <a:schemeClr val="bg1"/>
                </a:solidFill>
                <a:effectLst>
                  <a:outerShdw blurRad="38100" dist="38100" dir="2700000" algn="tl">
                    <a:srgbClr val="000000">
                      <a:alpha val="43137"/>
                    </a:srgbClr>
                  </a:outerShdw>
                </a:effectLst>
              </a:rPr>
              <a:t> of the Jewish nation prophesied in the Hebrew Bible.</a:t>
            </a:r>
          </a:p>
          <a:p>
            <a:r>
              <a:rPr lang="en-US" dirty="0">
                <a:solidFill>
                  <a:schemeClr val="bg1"/>
                </a:solidFill>
                <a:effectLst>
                  <a:outerShdw blurRad="38100" dist="38100" dir="2700000" algn="tl">
                    <a:srgbClr val="000000">
                      <a:alpha val="43137"/>
                    </a:srgbClr>
                  </a:outerShdw>
                </a:effectLst>
              </a:rPr>
              <a:t>o	Jesus regarded by Christians as the Messiah of the Hebrew prophecies and </a:t>
            </a:r>
            <a:r>
              <a:rPr lang="en-US" u="sng" dirty="0">
                <a:solidFill>
                  <a:schemeClr val="bg1"/>
                </a:solidFill>
                <a:effectLst>
                  <a:outerShdw blurRad="38100" dist="38100" dir="2700000" algn="tl">
                    <a:srgbClr val="000000">
                      <a:alpha val="43137"/>
                    </a:srgbClr>
                  </a:outerShdw>
                </a:effectLst>
              </a:rPr>
              <a:t>the savior of humankind</a:t>
            </a:r>
            <a:r>
              <a:rPr lang="en-US" dirty="0">
                <a:solidFill>
                  <a:schemeClr val="bg1"/>
                </a:solidFill>
                <a:effectLst>
                  <a:outerShdw blurRad="38100" dist="38100" dir="2700000" algn="tl">
                    <a:srgbClr val="000000">
                      <a:alpha val="43137"/>
                    </a:srgbClr>
                  </a:outerShdw>
                </a:effectLst>
              </a:rPr>
              <a:t>.</a:t>
            </a:r>
          </a:p>
          <a:p>
            <a:r>
              <a:rPr lang="en-US" dirty="0">
                <a:solidFill>
                  <a:schemeClr val="bg1"/>
                </a:solidFill>
                <a:effectLst>
                  <a:outerShdw blurRad="38100" dist="38100" dir="2700000" algn="tl">
                    <a:srgbClr val="000000">
                      <a:alpha val="43137"/>
                    </a:srgbClr>
                  </a:outerShdw>
                </a:effectLst>
              </a:rPr>
              <a:t>2. </a:t>
            </a:r>
            <a:r>
              <a:rPr lang="en-US" u="sng" dirty="0">
                <a:solidFill>
                  <a:schemeClr val="bg1"/>
                </a:solidFill>
                <a:effectLst>
                  <a:outerShdw blurRad="38100" dist="38100" dir="2700000" algn="tl">
                    <a:srgbClr val="000000">
                      <a:alpha val="43137"/>
                    </a:srgbClr>
                  </a:outerShdw>
                </a:effectLst>
              </a:rPr>
              <a:t>A leader or savior of a particular group</a:t>
            </a:r>
            <a:r>
              <a:rPr lang="en-US" dirty="0">
                <a:solidFill>
                  <a:schemeClr val="bg1"/>
                </a:solidFill>
                <a:effectLst>
                  <a:outerShdw blurRad="38100" dist="38100" dir="2700000" algn="tl">
                    <a:srgbClr val="000000">
                      <a:alpha val="43137"/>
                    </a:srgbClr>
                  </a:outerShdw>
                </a:effectLst>
              </a:rPr>
              <a:t> or cause.)</a:t>
            </a:r>
          </a:p>
          <a:p>
            <a:endParaRPr lang="en-US"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20100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solidFill>
                  <a:schemeClr val="bg1"/>
                </a:solidFill>
                <a:effectLst>
                  <a:outerShdw blurRad="38100" dist="38100" dir="2700000" algn="tl">
                    <a:srgbClr val="000000">
                      <a:alpha val="43137"/>
                    </a:srgbClr>
                  </a:outerShdw>
                </a:effectLst>
              </a:rPr>
              <a:t>’ </a:t>
            </a:r>
            <a:r>
              <a:rPr lang="en-US" b="1" dirty="0">
                <a:solidFill>
                  <a:schemeClr val="bg1"/>
                </a:solidFill>
                <a:effectLst>
                  <a:outerShdw blurRad="38100" dist="38100" dir="2700000" algn="tl">
                    <a:srgbClr val="000000">
                      <a:alpha val="43137"/>
                    </a:srgbClr>
                  </a:outerShdw>
                </a:effectLst>
              </a:rPr>
              <a:t>Note how it doesn’t say ‘</a:t>
            </a:r>
            <a:r>
              <a:rPr lang="en-US" b="1" u="sng" dirty="0">
                <a:solidFill>
                  <a:schemeClr val="bg1"/>
                </a:solidFill>
                <a:effectLst>
                  <a:outerShdw blurRad="38100" dist="38100" dir="2700000" algn="tl">
                    <a:srgbClr val="000000">
                      <a:alpha val="43137"/>
                    </a:srgbClr>
                  </a:outerShdw>
                </a:effectLst>
              </a:rPr>
              <a:t>if</a:t>
            </a:r>
            <a:r>
              <a:rPr lang="en-US" b="1" dirty="0">
                <a:solidFill>
                  <a:schemeClr val="bg1"/>
                </a:solidFill>
                <a:effectLst>
                  <a:outerShdw blurRad="38100" dist="38100" dir="2700000" algn="tl">
                    <a:srgbClr val="000000">
                      <a:alpha val="43137"/>
                    </a:srgbClr>
                  </a:outerShdw>
                </a:effectLst>
              </a:rPr>
              <a:t> you pass through the waters...’ </a:t>
            </a:r>
            <a:r>
              <a:rPr lang="en-US" dirty="0">
                <a:solidFill>
                  <a:schemeClr val="bg1"/>
                </a:solidFill>
                <a:effectLst>
                  <a:outerShdw blurRad="38100" dist="38100" dir="2700000" algn="tl">
                    <a:srgbClr val="000000">
                      <a:alpha val="43137"/>
                    </a:srgbClr>
                  </a:outerShdw>
                </a:effectLst>
              </a:rPr>
              <a:t>It’s not a matter of ‘</a:t>
            </a:r>
            <a:r>
              <a:rPr lang="en-US" b="1" u="sng" dirty="0">
                <a:solidFill>
                  <a:schemeClr val="bg1"/>
                </a:solidFill>
                <a:effectLst>
                  <a:outerShdw blurRad="38100" dist="38100" dir="2700000" algn="tl">
                    <a:srgbClr val="000000">
                      <a:alpha val="43137"/>
                    </a:srgbClr>
                  </a:outerShdw>
                </a:effectLst>
              </a:rPr>
              <a:t>if</a:t>
            </a:r>
            <a:r>
              <a:rPr lang="en-US" dirty="0">
                <a:solidFill>
                  <a:schemeClr val="bg1"/>
                </a:solidFill>
                <a:effectLst>
                  <a:outerShdw blurRad="38100" dist="38100" dir="2700000" algn="tl">
                    <a:srgbClr val="000000">
                      <a:alpha val="43137"/>
                    </a:srgbClr>
                  </a:outerShdw>
                </a:effectLst>
              </a:rPr>
              <a:t>’ but a matter of ‘</a:t>
            </a:r>
            <a:r>
              <a:rPr lang="en-US" b="1" u="sng" dirty="0">
                <a:solidFill>
                  <a:schemeClr val="bg1"/>
                </a:solidFill>
                <a:effectLst>
                  <a:outerShdw blurRad="38100" dist="38100" dir="2700000" algn="tl">
                    <a:srgbClr val="000000">
                      <a:alpha val="43137"/>
                    </a:srgbClr>
                  </a:outerShdw>
                </a:effectLst>
              </a:rPr>
              <a:t>when</a:t>
            </a:r>
            <a:r>
              <a:rPr lang="en-US" dirty="0">
                <a:solidFill>
                  <a:schemeClr val="bg1"/>
                </a:solidFill>
                <a:effectLst>
                  <a:outerShdw blurRad="38100" dist="38100" dir="2700000" algn="tl">
                    <a:srgbClr val="000000">
                      <a:alpha val="43137"/>
                    </a:srgbClr>
                  </a:outerShdw>
                </a:effectLst>
              </a:rPr>
              <a:t>’. </a:t>
            </a:r>
          </a:p>
          <a:p>
            <a:r>
              <a:rPr lang="en-US" dirty="0">
                <a:solidFill>
                  <a:schemeClr val="bg1"/>
                </a:solidFill>
                <a:effectLst>
                  <a:outerShdw blurRad="38100" dist="38100" dir="2700000" algn="tl">
                    <a:srgbClr val="000000">
                      <a:alpha val="43137"/>
                    </a:srgbClr>
                  </a:outerShdw>
                </a:effectLst>
              </a:rPr>
              <a:t>It doesn’t say ‘when others pass through the waters’ but ‘</a:t>
            </a:r>
            <a:r>
              <a:rPr lang="en-US" b="1" u="sng" dirty="0">
                <a:solidFill>
                  <a:schemeClr val="bg1"/>
                </a:solidFill>
                <a:effectLst>
                  <a:outerShdw blurRad="38100" dist="38100" dir="2700000" algn="tl">
                    <a:srgbClr val="000000">
                      <a:alpha val="43137"/>
                    </a:srgbClr>
                  </a:outerShdw>
                </a:effectLst>
              </a:rPr>
              <a:t>when you pass through</a:t>
            </a:r>
            <a:r>
              <a:rPr lang="en-US" dirty="0">
                <a:solidFill>
                  <a:schemeClr val="bg1"/>
                </a:solidFill>
                <a:effectLst>
                  <a:outerShdw blurRad="38100" dist="38100" dir="2700000" algn="tl">
                    <a:srgbClr val="000000">
                      <a:alpha val="43137"/>
                    </a:srgbClr>
                  </a:outerShdw>
                </a:effectLst>
              </a:rPr>
              <a:t>...’ It will happen. </a:t>
            </a:r>
            <a:endParaRPr lang="en-US" dirty="0" smtClean="0">
              <a:solidFill>
                <a:schemeClr val="bg1"/>
              </a:solidFill>
              <a:effectLst>
                <a:outerShdw blurRad="38100" dist="38100" dir="2700000" algn="tl">
                  <a:srgbClr val="000000">
                    <a:alpha val="43137"/>
                  </a:srgbClr>
                </a:outerShdw>
              </a:effectLst>
            </a:endParaRPr>
          </a:p>
          <a:p>
            <a:r>
              <a:rPr lang="en-US" dirty="0" smtClean="0">
                <a:solidFill>
                  <a:schemeClr val="bg1"/>
                </a:solidFill>
                <a:effectLst>
                  <a:outerShdw blurRad="38100" dist="38100" dir="2700000" algn="tl">
                    <a:srgbClr val="000000">
                      <a:alpha val="43137"/>
                    </a:srgbClr>
                  </a:outerShdw>
                </a:effectLst>
              </a:rPr>
              <a:t>But </a:t>
            </a:r>
            <a:r>
              <a:rPr lang="en-US" dirty="0">
                <a:solidFill>
                  <a:schemeClr val="bg1"/>
                </a:solidFill>
                <a:effectLst>
                  <a:outerShdw blurRad="38100" dist="38100" dir="2700000" algn="tl">
                    <a:srgbClr val="000000">
                      <a:alpha val="43137"/>
                    </a:srgbClr>
                  </a:outerShdw>
                </a:effectLst>
              </a:rPr>
              <a:t>praise God that He also adds that ‘</a:t>
            </a:r>
            <a:r>
              <a:rPr lang="en-US" b="1" u="sng" dirty="0">
                <a:solidFill>
                  <a:schemeClr val="bg1"/>
                </a:solidFill>
                <a:effectLst>
                  <a:outerShdw blurRad="38100" dist="38100" dir="2700000" algn="tl">
                    <a:srgbClr val="000000">
                      <a:alpha val="43137"/>
                    </a:srgbClr>
                  </a:outerShdw>
                </a:effectLst>
              </a:rPr>
              <a:t>I will be with you</a:t>
            </a:r>
            <a:r>
              <a:rPr lang="en-US" dirty="0">
                <a:solidFill>
                  <a:schemeClr val="bg1"/>
                </a:solidFill>
                <a:effectLst>
                  <a:outerShdw blurRad="38100" dist="38100" dir="2700000" algn="tl">
                    <a:srgbClr val="000000">
                      <a:alpha val="43137"/>
                    </a:srgbClr>
                  </a:outerShdw>
                </a:effectLst>
              </a:rPr>
              <a:t>!’ That makes all the difference. </a:t>
            </a:r>
          </a:p>
          <a:p>
            <a:endParaRPr lang="en-US" dirty="0"/>
          </a:p>
        </p:txBody>
      </p:sp>
    </p:spTree>
    <p:extLst>
      <p:ext uri="{BB962C8B-B14F-4D97-AF65-F5344CB8AC3E}">
        <p14:creationId xmlns:p14="http://schemas.microsoft.com/office/powerpoint/2010/main" val="37021472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bg1"/>
                </a:solidFill>
                <a:effectLst>
                  <a:outerShdw blurRad="38100" dist="38100" dir="2700000" algn="tl">
                    <a:srgbClr val="000000">
                      <a:alpha val="43137"/>
                    </a:srgbClr>
                  </a:outerShdw>
                </a:effectLst>
              </a:rPr>
              <a:t>A quick look at ‘</a:t>
            </a:r>
            <a:r>
              <a:rPr lang="en-US" b="1" u="sng" dirty="0">
                <a:solidFill>
                  <a:schemeClr val="bg1"/>
                </a:solidFill>
                <a:effectLst>
                  <a:outerShdw blurRad="38100" dist="38100" dir="2700000" algn="tl">
                    <a:srgbClr val="000000">
                      <a:alpha val="43137"/>
                    </a:srgbClr>
                  </a:outerShdw>
                </a:effectLst>
              </a:rPr>
              <a:t>through</a:t>
            </a:r>
            <a:r>
              <a:rPr lang="en-US" b="1" dirty="0">
                <a:solidFill>
                  <a:schemeClr val="bg1"/>
                </a:solidFill>
                <a:effectLst>
                  <a:outerShdw blurRad="38100" dist="38100" dir="2700000" algn="tl">
                    <a:srgbClr val="000000">
                      <a:alpha val="43137"/>
                    </a:srgbClr>
                  </a:outerShdw>
                </a:effectLst>
              </a:rPr>
              <a:t>’ </a:t>
            </a:r>
            <a:r>
              <a:rPr lang="en-US" b="1" dirty="0" smtClean="0">
                <a:solidFill>
                  <a:schemeClr val="bg1"/>
                </a:solidFill>
                <a:effectLst>
                  <a:outerShdw blurRad="38100" dist="38100" dir="2700000" algn="tl">
                    <a:srgbClr val="000000">
                      <a:alpha val="43137"/>
                    </a:srgbClr>
                  </a:outerShdw>
                </a:effectLst>
              </a:rPr>
              <a:t/>
            </a:r>
            <a:br>
              <a:rPr lang="en-US" b="1" dirty="0" smtClean="0">
                <a:solidFill>
                  <a:schemeClr val="bg1"/>
                </a:solidFill>
                <a:effectLst>
                  <a:outerShdw blurRad="38100" dist="38100" dir="2700000" algn="tl">
                    <a:srgbClr val="000000">
                      <a:alpha val="43137"/>
                    </a:srgbClr>
                  </a:outerShdw>
                </a:effectLst>
              </a:rPr>
            </a:br>
            <a:r>
              <a:rPr lang="en-US" b="1" dirty="0" smtClean="0">
                <a:solidFill>
                  <a:schemeClr val="bg1"/>
                </a:solidFill>
                <a:effectLst>
                  <a:outerShdw blurRad="38100" dist="38100" dir="2700000" algn="tl">
                    <a:srgbClr val="000000">
                      <a:alpha val="43137"/>
                    </a:srgbClr>
                  </a:outerShdw>
                </a:effectLst>
              </a:rPr>
              <a:t>– </a:t>
            </a:r>
            <a:r>
              <a:rPr lang="en-US" b="1" dirty="0">
                <a:solidFill>
                  <a:schemeClr val="bg1"/>
                </a:solidFill>
                <a:effectLst>
                  <a:outerShdw blurRad="38100" dist="38100" dir="2700000" algn="tl">
                    <a:srgbClr val="000000">
                      <a:alpha val="43137"/>
                    </a:srgbClr>
                  </a:outerShdw>
                </a:effectLst>
              </a:rPr>
              <a:t>the good and the bad! </a:t>
            </a:r>
          </a:p>
        </p:txBody>
      </p:sp>
      <p:sp>
        <p:nvSpPr>
          <p:cNvPr id="3" name="Content Placeholder 2"/>
          <p:cNvSpPr>
            <a:spLocks noGrp="1"/>
          </p:cNvSpPr>
          <p:nvPr>
            <p:ph idx="1"/>
          </p:nvPr>
        </p:nvSpPr>
        <p:spPr/>
        <p:txBody>
          <a:bodyPr/>
          <a:lstStyle/>
          <a:p>
            <a:r>
              <a:rPr lang="en-US" dirty="0">
                <a:solidFill>
                  <a:schemeClr val="bg1"/>
                </a:solidFill>
              </a:rPr>
              <a:t>Thank God that He is able to make a way </a:t>
            </a:r>
            <a:r>
              <a:rPr lang="en-US" u="sng" dirty="0">
                <a:solidFill>
                  <a:schemeClr val="bg1"/>
                </a:solidFill>
              </a:rPr>
              <a:t>when no way naturally exists</a:t>
            </a:r>
            <a:r>
              <a:rPr lang="en-US" dirty="0">
                <a:solidFill>
                  <a:schemeClr val="bg1"/>
                </a:solidFill>
              </a:rPr>
              <a:t>. </a:t>
            </a:r>
            <a:r>
              <a:rPr lang="en-US" dirty="0" smtClean="0">
                <a:solidFill>
                  <a:schemeClr val="bg1"/>
                </a:solidFill>
              </a:rPr>
              <a:t>He </a:t>
            </a:r>
            <a:r>
              <a:rPr lang="en-US" dirty="0">
                <a:solidFill>
                  <a:schemeClr val="bg1"/>
                </a:solidFill>
              </a:rPr>
              <a:t>makes a way through. </a:t>
            </a:r>
            <a:endParaRPr lang="en-US" dirty="0" smtClean="0">
              <a:solidFill>
                <a:schemeClr val="bg1"/>
              </a:solidFill>
            </a:endParaRPr>
          </a:p>
          <a:p>
            <a:r>
              <a:rPr lang="en-US" dirty="0" smtClean="0">
                <a:solidFill>
                  <a:schemeClr val="bg1"/>
                </a:solidFill>
              </a:rPr>
              <a:t>Now</a:t>
            </a:r>
            <a:r>
              <a:rPr lang="en-US" dirty="0">
                <a:solidFill>
                  <a:schemeClr val="bg1"/>
                </a:solidFill>
              </a:rPr>
              <a:t>, this has positive and negative aspects does it not? </a:t>
            </a:r>
            <a:endParaRPr lang="en-US" dirty="0" smtClean="0">
              <a:solidFill>
                <a:schemeClr val="bg1"/>
              </a:solidFill>
            </a:endParaRPr>
          </a:p>
          <a:p>
            <a:r>
              <a:rPr lang="en-US" dirty="0" smtClean="0">
                <a:solidFill>
                  <a:schemeClr val="bg1"/>
                </a:solidFill>
              </a:rPr>
              <a:t>Let’s </a:t>
            </a:r>
            <a:r>
              <a:rPr lang="en-US" dirty="0">
                <a:solidFill>
                  <a:schemeClr val="bg1"/>
                </a:solidFill>
              </a:rPr>
              <a:t>start with the negative and then end on a high! </a:t>
            </a:r>
          </a:p>
          <a:p>
            <a:endParaRPr lang="en-US" dirty="0"/>
          </a:p>
        </p:txBody>
      </p:sp>
    </p:spTree>
    <p:extLst>
      <p:ext uri="{BB962C8B-B14F-4D97-AF65-F5344CB8AC3E}">
        <p14:creationId xmlns:p14="http://schemas.microsoft.com/office/powerpoint/2010/main" val="904506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bg1"/>
                </a:solidFill>
                <a:effectLst>
                  <a:outerShdw blurRad="38100" dist="38100" dir="2700000" algn="tl">
                    <a:srgbClr val="000000">
                      <a:alpha val="43137"/>
                    </a:srgbClr>
                  </a:outerShdw>
                </a:effectLst>
              </a:rPr>
              <a:t>The negative aspect of this word ‘through’ </a:t>
            </a:r>
          </a:p>
        </p:txBody>
      </p:sp>
      <p:sp>
        <p:nvSpPr>
          <p:cNvPr id="3" name="Content Placeholder 2"/>
          <p:cNvSpPr>
            <a:spLocks noGrp="1"/>
          </p:cNvSpPr>
          <p:nvPr>
            <p:ph idx="1"/>
          </p:nvPr>
        </p:nvSpPr>
        <p:spPr/>
        <p:txBody>
          <a:bodyPr>
            <a:normAutofit fontScale="85000" lnSpcReduction="10000"/>
          </a:bodyPr>
          <a:lstStyle/>
          <a:p>
            <a:r>
              <a:rPr lang="en-US" dirty="0">
                <a:solidFill>
                  <a:schemeClr val="bg1"/>
                </a:solidFill>
                <a:effectLst>
                  <a:outerShdw blurRad="38100" dist="38100" dir="2700000" algn="tl">
                    <a:srgbClr val="000000">
                      <a:alpha val="43137"/>
                    </a:srgbClr>
                  </a:outerShdw>
                </a:effectLst>
              </a:rPr>
              <a:t>The negative aspect of this word ‘</a:t>
            </a:r>
            <a:r>
              <a:rPr lang="en-US" b="1" u="sng" dirty="0">
                <a:solidFill>
                  <a:schemeClr val="bg1"/>
                </a:solidFill>
                <a:effectLst>
                  <a:outerShdw blurRad="38100" dist="38100" dir="2700000" algn="tl">
                    <a:srgbClr val="000000">
                      <a:alpha val="43137"/>
                    </a:srgbClr>
                  </a:outerShdw>
                </a:effectLst>
              </a:rPr>
              <a:t>through</a:t>
            </a:r>
            <a:r>
              <a:rPr lang="en-US" dirty="0">
                <a:solidFill>
                  <a:schemeClr val="bg1"/>
                </a:solidFill>
                <a:effectLst>
                  <a:outerShdw blurRad="38100" dist="38100" dir="2700000" algn="tl">
                    <a:srgbClr val="000000">
                      <a:alpha val="43137"/>
                    </a:srgbClr>
                  </a:outerShdw>
                </a:effectLst>
              </a:rPr>
              <a:t>’ is that we have to go ‘</a:t>
            </a:r>
            <a:r>
              <a:rPr lang="en-US" b="1" u="sng" dirty="0">
                <a:solidFill>
                  <a:schemeClr val="bg1"/>
                </a:solidFill>
                <a:effectLst>
                  <a:outerShdw blurRad="38100" dist="38100" dir="2700000" algn="tl">
                    <a:srgbClr val="000000">
                      <a:alpha val="43137"/>
                    </a:srgbClr>
                  </a:outerShdw>
                </a:effectLst>
              </a:rPr>
              <a:t>through</a:t>
            </a:r>
            <a:r>
              <a:rPr lang="en-US" dirty="0">
                <a:solidFill>
                  <a:schemeClr val="bg1"/>
                </a:solidFill>
                <a:effectLst>
                  <a:outerShdw blurRad="38100" dist="38100" dir="2700000" algn="tl">
                    <a:srgbClr val="000000">
                      <a:alpha val="43137"/>
                    </a:srgbClr>
                  </a:outerShdw>
                </a:effectLst>
              </a:rPr>
              <a:t>’. </a:t>
            </a:r>
            <a:endParaRPr lang="en-US" dirty="0" smtClean="0">
              <a:solidFill>
                <a:schemeClr val="bg1"/>
              </a:solidFill>
              <a:effectLst>
                <a:outerShdw blurRad="38100" dist="38100" dir="2700000" algn="tl">
                  <a:srgbClr val="000000">
                    <a:alpha val="43137"/>
                  </a:srgbClr>
                </a:outerShdw>
              </a:effectLst>
            </a:endParaRPr>
          </a:p>
          <a:p>
            <a:r>
              <a:rPr lang="en-US" dirty="0" smtClean="0">
                <a:solidFill>
                  <a:schemeClr val="bg1"/>
                </a:solidFill>
                <a:effectLst>
                  <a:outerShdw blurRad="38100" dist="38100" dir="2700000" algn="tl">
                    <a:srgbClr val="000000">
                      <a:alpha val="43137"/>
                    </a:srgbClr>
                  </a:outerShdw>
                </a:effectLst>
              </a:rPr>
              <a:t>I’m </a:t>
            </a:r>
            <a:r>
              <a:rPr lang="en-US" dirty="0">
                <a:solidFill>
                  <a:schemeClr val="bg1"/>
                </a:solidFill>
                <a:effectLst>
                  <a:outerShdw blurRad="38100" dist="38100" dir="2700000" algn="tl">
                    <a:srgbClr val="000000">
                      <a:alpha val="43137"/>
                    </a:srgbClr>
                  </a:outerShdw>
                </a:effectLst>
              </a:rPr>
              <a:t>not sure about you but I would have preferred some other words here. Um, something like ‘around’ or ‘over’ possibly. ‘He makes a way around the difficulty</a:t>
            </a:r>
            <a:r>
              <a:rPr lang="en-US" dirty="0" smtClean="0">
                <a:solidFill>
                  <a:schemeClr val="bg1"/>
                </a:solidFill>
                <a:effectLst>
                  <a:outerShdw blurRad="38100" dist="38100" dir="2700000" algn="tl">
                    <a:srgbClr val="000000">
                      <a:alpha val="43137"/>
                    </a:srgbClr>
                  </a:outerShdw>
                </a:effectLst>
              </a:rPr>
              <a:t>’.</a:t>
            </a:r>
          </a:p>
          <a:p>
            <a:r>
              <a:rPr lang="en-US" dirty="0" smtClean="0">
                <a:solidFill>
                  <a:schemeClr val="bg1"/>
                </a:solidFill>
                <a:effectLst>
                  <a:outerShdw blurRad="38100" dist="38100" dir="2700000" algn="tl">
                    <a:srgbClr val="000000">
                      <a:alpha val="43137"/>
                    </a:srgbClr>
                  </a:outerShdw>
                </a:effectLst>
              </a:rPr>
              <a:t> </a:t>
            </a:r>
            <a:r>
              <a:rPr lang="en-US" dirty="0">
                <a:solidFill>
                  <a:schemeClr val="bg1"/>
                </a:solidFill>
                <a:effectLst>
                  <a:outerShdw blurRad="38100" dist="38100" dir="2700000" algn="tl">
                    <a:srgbClr val="000000">
                      <a:alpha val="43137"/>
                    </a:srgbClr>
                  </a:outerShdw>
                </a:effectLst>
              </a:rPr>
              <a:t>Yeah, that sounds better. I would have even accepted ‘over’. ‘He makes a way over the sea’. That at least gives the impression that we are lifted above it and don’t really experience the trouble. </a:t>
            </a:r>
            <a:endParaRPr lang="en-US" dirty="0" smtClean="0">
              <a:solidFill>
                <a:schemeClr val="bg1"/>
              </a:solidFill>
              <a:effectLst>
                <a:outerShdw blurRad="38100" dist="38100" dir="2700000" algn="tl">
                  <a:srgbClr val="000000">
                    <a:alpha val="43137"/>
                  </a:srgbClr>
                </a:outerShdw>
              </a:effectLst>
            </a:endParaRPr>
          </a:p>
          <a:p>
            <a:r>
              <a:rPr lang="en-US" dirty="0" smtClean="0">
                <a:solidFill>
                  <a:schemeClr val="bg1"/>
                </a:solidFill>
                <a:effectLst>
                  <a:outerShdw blurRad="38100" dist="38100" dir="2700000" algn="tl">
                    <a:srgbClr val="000000">
                      <a:alpha val="43137"/>
                    </a:srgbClr>
                  </a:outerShdw>
                </a:effectLst>
              </a:rPr>
              <a:t>Yep</a:t>
            </a:r>
            <a:r>
              <a:rPr lang="en-US" dirty="0">
                <a:solidFill>
                  <a:schemeClr val="bg1"/>
                </a:solidFill>
                <a:effectLst>
                  <a:outerShdw blurRad="38100" dist="38100" dir="2700000" algn="tl">
                    <a:srgbClr val="000000">
                      <a:alpha val="43137"/>
                    </a:srgbClr>
                  </a:outerShdw>
                </a:effectLst>
              </a:rPr>
              <a:t>, I would have accepted that. But going ‘through’ is what the scripture and experience tells us is the truth. </a:t>
            </a:r>
          </a:p>
        </p:txBody>
      </p:sp>
    </p:spTree>
    <p:extLst>
      <p:ext uri="{BB962C8B-B14F-4D97-AF65-F5344CB8AC3E}">
        <p14:creationId xmlns:p14="http://schemas.microsoft.com/office/powerpoint/2010/main" val="3402116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7543800" cy="1143000"/>
          </a:xfrm>
        </p:spPr>
        <p:txBody>
          <a:bodyPr>
            <a:normAutofit fontScale="90000"/>
          </a:bodyPr>
          <a:lstStyle/>
          <a:p>
            <a:r>
              <a:rPr lang="en-US" dirty="0">
                <a:solidFill>
                  <a:schemeClr val="bg1"/>
                </a:solidFill>
                <a:effectLst>
                  <a:outerShdw blurRad="38100" dist="38100" dir="2700000" algn="tl">
                    <a:srgbClr val="000000">
                      <a:alpha val="43137"/>
                    </a:srgbClr>
                  </a:outerShdw>
                </a:effectLst>
              </a:rPr>
              <a:t>The positive aspect of this word ‘through’ is that we get through</a:t>
            </a:r>
            <a:r>
              <a:rPr lang="en-US" dirty="0"/>
              <a:t>. </a:t>
            </a:r>
          </a:p>
        </p:txBody>
      </p:sp>
      <p:sp>
        <p:nvSpPr>
          <p:cNvPr id="3" name="Content Placeholder 2"/>
          <p:cNvSpPr>
            <a:spLocks noGrp="1"/>
          </p:cNvSpPr>
          <p:nvPr>
            <p:ph idx="1"/>
          </p:nvPr>
        </p:nvSpPr>
        <p:spPr/>
        <p:txBody>
          <a:bodyPr>
            <a:normAutofit fontScale="92500" lnSpcReduction="10000"/>
          </a:bodyPr>
          <a:lstStyle/>
          <a:p>
            <a:r>
              <a:rPr lang="en-US" b="1" i="1" u="sng" dirty="0">
                <a:solidFill>
                  <a:schemeClr val="bg1"/>
                </a:solidFill>
                <a:effectLst>
                  <a:outerShdw blurRad="38100" dist="38100" dir="2700000" algn="tl">
                    <a:srgbClr val="000000">
                      <a:alpha val="43137"/>
                    </a:srgbClr>
                  </a:outerShdw>
                </a:effectLst>
              </a:rPr>
              <a:t>The period of difficulty is not forever </a:t>
            </a:r>
            <a:r>
              <a:rPr lang="en-US" dirty="0">
                <a:solidFill>
                  <a:schemeClr val="bg1"/>
                </a:solidFill>
                <a:effectLst>
                  <a:outerShdw blurRad="38100" dist="38100" dir="2700000" algn="tl">
                    <a:srgbClr val="000000">
                      <a:alpha val="43137"/>
                    </a:srgbClr>
                  </a:outerShdw>
                </a:effectLst>
              </a:rPr>
              <a:t>and there is no need to setup camp in the middle of the waters thinking that that is your lot in life for all time. </a:t>
            </a:r>
            <a:endParaRPr lang="en-US" dirty="0" smtClean="0">
              <a:solidFill>
                <a:schemeClr val="bg1"/>
              </a:solidFill>
              <a:effectLst>
                <a:outerShdw blurRad="38100" dist="38100" dir="2700000" algn="tl">
                  <a:srgbClr val="000000">
                    <a:alpha val="43137"/>
                  </a:srgbClr>
                </a:outerShdw>
              </a:effectLst>
            </a:endParaRPr>
          </a:p>
          <a:p>
            <a:r>
              <a:rPr lang="en-US" dirty="0" smtClean="0">
                <a:solidFill>
                  <a:schemeClr val="bg1"/>
                </a:solidFill>
                <a:effectLst>
                  <a:outerShdw blurRad="38100" dist="38100" dir="2700000" algn="tl">
                    <a:srgbClr val="000000">
                      <a:alpha val="43137"/>
                    </a:srgbClr>
                  </a:outerShdw>
                </a:effectLst>
              </a:rPr>
              <a:t>No</a:t>
            </a:r>
            <a:r>
              <a:rPr lang="en-US" dirty="0">
                <a:solidFill>
                  <a:schemeClr val="bg1"/>
                </a:solidFill>
                <a:effectLst>
                  <a:outerShdw blurRad="38100" dist="38100" dir="2700000" algn="tl">
                    <a:srgbClr val="000000">
                      <a:alpha val="43137"/>
                    </a:srgbClr>
                  </a:outerShdw>
                </a:effectLst>
              </a:rPr>
              <a:t>, </a:t>
            </a:r>
            <a:r>
              <a:rPr lang="en-US" b="1" u="sng" dirty="0">
                <a:solidFill>
                  <a:schemeClr val="bg1"/>
                </a:solidFill>
                <a:effectLst>
                  <a:outerShdw blurRad="38100" dist="38100" dir="2700000" algn="tl">
                    <a:srgbClr val="000000">
                      <a:alpha val="43137"/>
                    </a:srgbClr>
                  </a:outerShdw>
                </a:effectLst>
              </a:rPr>
              <a:t>Israel had to walk through the waters but they kept walking</a:t>
            </a:r>
            <a:r>
              <a:rPr lang="en-US" dirty="0">
                <a:solidFill>
                  <a:schemeClr val="bg1"/>
                </a:solidFill>
                <a:effectLst>
                  <a:outerShdw blurRad="38100" dist="38100" dir="2700000" algn="tl">
                    <a:srgbClr val="000000">
                      <a:alpha val="43137"/>
                    </a:srgbClr>
                  </a:outerShdw>
                </a:effectLst>
              </a:rPr>
              <a:t>. They kept progressing forward. </a:t>
            </a:r>
            <a:endParaRPr lang="en-US" dirty="0" smtClean="0">
              <a:solidFill>
                <a:schemeClr val="bg1"/>
              </a:solidFill>
              <a:effectLst>
                <a:outerShdw blurRad="38100" dist="38100" dir="2700000" algn="tl">
                  <a:srgbClr val="000000">
                    <a:alpha val="43137"/>
                  </a:srgbClr>
                </a:outerShdw>
              </a:effectLst>
            </a:endParaRPr>
          </a:p>
          <a:p>
            <a:r>
              <a:rPr lang="en-US" dirty="0" smtClean="0">
                <a:solidFill>
                  <a:schemeClr val="bg1"/>
                </a:solidFill>
                <a:effectLst>
                  <a:outerShdw blurRad="38100" dist="38100" dir="2700000" algn="tl">
                    <a:srgbClr val="000000">
                      <a:alpha val="43137"/>
                    </a:srgbClr>
                  </a:outerShdw>
                </a:effectLst>
              </a:rPr>
              <a:t>And </a:t>
            </a:r>
            <a:r>
              <a:rPr lang="en-US" dirty="0">
                <a:solidFill>
                  <a:schemeClr val="bg1"/>
                </a:solidFill>
                <a:effectLst>
                  <a:outerShdw blurRad="38100" dist="38100" dir="2700000" algn="tl">
                    <a:srgbClr val="000000">
                      <a:alpha val="43137"/>
                    </a:srgbClr>
                  </a:outerShdw>
                </a:effectLst>
              </a:rPr>
              <a:t>when the mighty waters rise in your life, you too will get through because </a:t>
            </a:r>
            <a:r>
              <a:rPr lang="en-US" b="1" u="sng" dirty="0">
                <a:solidFill>
                  <a:schemeClr val="bg1"/>
                </a:solidFill>
                <a:effectLst>
                  <a:outerShdw blurRad="38100" dist="38100" dir="2700000" algn="tl">
                    <a:srgbClr val="000000">
                      <a:alpha val="43137"/>
                    </a:srgbClr>
                  </a:outerShdw>
                </a:effectLst>
              </a:rPr>
              <a:t>God is the one who gets you through</a:t>
            </a:r>
            <a:r>
              <a:rPr lang="en-US" dirty="0">
                <a:solidFill>
                  <a:schemeClr val="bg1"/>
                </a:solidFill>
                <a:effectLst>
                  <a:outerShdw blurRad="38100" dist="38100" dir="2700000" algn="tl">
                    <a:srgbClr val="000000">
                      <a:alpha val="43137"/>
                    </a:srgbClr>
                  </a:outerShdw>
                </a:effectLst>
              </a:rPr>
              <a:t>.</a:t>
            </a:r>
          </a:p>
          <a:p>
            <a:endParaRPr lang="en-US" dirty="0"/>
          </a:p>
        </p:txBody>
      </p:sp>
    </p:spTree>
    <p:extLst>
      <p:ext uri="{BB962C8B-B14F-4D97-AF65-F5344CB8AC3E}">
        <p14:creationId xmlns:p14="http://schemas.microsoft.com/office/powerpoint/2010/main" val="309315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effectLst>
                  <a:outerShdw blurRad="38100" dist="38100" dir="2700000" algn="tl">
                    <a:srgbClr val="000000">
                      <a:alpha val="43137"/>
                    </a:srgbClr>
                  </a:outerShdw>
                </a:effectLst>
              </a:rPr>
              <a:t>Don’t remember the past??? </a:t>
            </a:r>
          </a:p>
        </p:txBody>
      </p:sp>
      <p:sp>
        <p:nvSpPr>
          <p:cNvPr id="3" name="Content Placeholder 2"/>
          <p:cNvSpPr>
            <a:spLocks noGrp="1"/>
          </p:cNvSpPr>
          <p:nvPr>
            <p:ph idx="1"/>
          </p:nvPr>
        </p:nvSpPr>
        <p:spPr/>
        <p:txBody>
          <a:bodyPr>
            <a:normAutofit lnSpcReduction="10000"/>
          </a:bodyPr>
          <a:lstStyle/>
          <a:p>
            <a:r>
              <a:rPr lang="en-US" b="1" u="sng" dirty="0">
                <a:solidFill>
                  <a:schemeClr val="bg1"/>
                </a:solidFill>
              </a:rPr>
              <a:t>Forget the former things</a:t>
            </a:r>
            <a:r>
              <a:rPr lang="en-US" dirty="0">
                <a:solidFill>
                  <a:schemeClr val="bg1"/>
                </a:solidFill>
              </a:rPr>
              <a:t>; do not dwell on the past. </a:t>
            </a:r>
            <a:endParaRPr lang="en-US" dirty="0" smtClean="0">
              <a:solidFill>
                <a:schemeClr val="bg1"/>
              </a:solidFill>
            </a:endParaRPr>
          </a:p>
          <a:p>
            <a:r>
              <a:rPr lang="en-US" b="1" u="sng" dirty="0" smtClean="0">
                <a:solidFill>
                  <a:schemeClr val="bg1"/>
                </a:solidFill>
              </a:rPr>
              <a:t>See</a:t>
            </a:r>
            <a:r>
              <a:rPr lang="en-US" b="1" u="sng" dirty="0">
                <a:solidFill>
                  <a:schemeClr val="bg1"/>
                </a:solidFill>
              </a:rPr>
              <a:t>, I am doing a new thing!</a:t>
            </a:r>
            <a:r>
              <a:rPr lang="en-US" b="1" dirty="0">
                <a:solidFill>
                  <a:schemeClr val="bg1"/>
                </a:solidFill>
              </a:rPr>
              <a:t> </a:t>
            </a:r>
            <a:r>
              <a:rPr lang="en-US" u="sng" dirty="0">
                <a:solidFill>
                  <a:schemeClr val="bg1"/>
                </a:solidFill>
              </a:rPr>
              <a:t>Now</a:t>
            </a:r>
            <a:r>
              <a:rPr lang="en-US" dirty="0">
                <a:solidFill>
                  <a:schemeClr val="bg1"/>
                </a:solidFill>
              </a:rPr>
              <a:t> it springs up; do you not perceive it? </a:t>
            </a:r>
            <a:endParaRPr lang="en-US" dirty="0" smtClean="0">
              <a:solidFill>
                <a:schemeClr val="bg1"/>
              </a:solidFill>
            </a:endParaRPr>
          </a:p>
          <a:p>
            <a:r>
              <a:rPr lang="en-US" b="1" u="sng" dirty="0" smtClean="0">
                <a:solidFill>
                  <a:schemeClr val="bg1"/>
                </a:solidFill>
              </a:rPr>
              <a:t>I </a:t>
            </a:r>
            <a:r>
              <a:rPr lang="en-US" b="1" u="sng" dirty="0">
                <a:solidFill>
                  <a:schemeClr val="bg1"/>
                </a:solidFill>
              </a:rPr>
              <a:t>am making a way in the desert and streams in the wasteland</a:t>
            </a:r>
            <a:r>
              <a:rPr lang="en-US" dirty="0">
                <a:solidFill>
                  <a:schemeClr val="bg1"/>
                </a:solidFill>
              </a:rPr>
              <a:t>. (Isaiah 43:18-19) </a:t>
            </a:r>
          </a:p>
          <a:p>
            <a:r>
              <a:rPr lang="en-US" dirty="0">
                <a:solidFill>
                  <a:schemeClr val="bg1"/>
                </a:solidFill>
              </a:rPr>
              <a:t>Straight after saying the He will make a way, God instructs His people to </a:t>
            </a:r>
            <a:r>
              <a:rPr lang="en-US" b="1" u="sng" dirty="0">
                <a:solidFill>
                  <a:schemeClr val="bg1"/>
                </a:solidFill>
              </a:rPr>
              <a:t>forget the former things and not to dwell on the past</a:t>
            </a:r>
            <a:r>
              <a:rPr lang="en-US" dirty="0">
                <a:solidFill>
                  <a:schemeClr val="bg1"/>
                </a:solidFill>
              </a:rPr>
              <a:t>. </a:t>
            </a:r>
          </a:p>
          <a:p>
            <a:endParaRPr lang="en-US" dirty="0">
              <a:solidFill>
                <a:schemeClr val="bg1"/>
              </a:solidFill>
            </a:endParaRPr>
          </a:p>
        </p:txBody>
      </p:sp>
    </p:spTree>
    <p:extLst>
      <p:ext uri="{BB962C8B-B14F-4D97-AF65-F5344CB8AC3E}">
        <p14:creationId xmlns:p14="http://schemas.microsoft.com/office/powerpoint/2010/main" val="16881222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Now why would He say this? </a:t>
            </a:r>
          </a:p>
        </p:txBody>
      </p:sp>
      <p:sp>
        <p:nvSpPr>
          <p:cNvPr id="3" name="Content Placeholder 2"/>
          <p:cNvSpPr>
            <a:spLocks noGrp="1"/>
          </p:cNvSpPr>
          <p:nvPr>
            <p:ph idx="1"/>
          </p:nvPr>
        </p:nvSpPr>
        <p:spPr/>
        <p:txBody>
          <a:bodyPr>
            <a:normAutofit fontScale="92500"/>
          </a:bodyPr>
          <a:lstStyle/>
          <a:p>
            <a:r>
              <a:rPr lang="en-US" dirty="0" smtClean="0">
                <a:solidFill>
                  <a:schemeClr val="bg1"/>
                </a:solidFill>
              </a:rPr>
              <a:t>Especially </a:t>
            </a:r>
            <a:r>
              <a:rPr lang="en-US" dirty="0">
                <a:solidFill>
                  <a:schemeClr val="bg1"/>
                </a:solidFill>
              </a:rPr>
              <a:t>after just reminding them of a past event! </a:t>
            </a:r>
            <a:endParaRPr lang="en-US" dirty="0" smtClean="0">
              <a:solidFill>
                <a:schemeClr val="bg1"/>
              </a:solidFill>
            </a:endParaRPr>
          </a:p>
          <a:p>
            <a:r>
              <a:rPr lang="en-US" dirty="0" smtClean="0">
                <a:solidFill>
                  <a:schemeClr val="bg1"/>
                </a:solidFill>
              </a:rPr>
              <a:t>Normally </a:t>
            </a:r>
            <a:r>
              <a:rPr lang="en-US" dirty="0">
                <a:solidFill>
                  <a:schemeClr val="bg1"/>
                </a:solidFill>
              </a:rPr>
              <a:t>God wants us to remember the past so that we can bring to mind the previous deliverances and learn from our former mistakes</a:t>
            </a:r>
            <a:r>
              <a:rPr lang="en-US" dirty="0" smtClean="0">
                <a:solidFill>
                  <a:schemeClr val="bg1"/>
                </a:solidFill>
              </a:rPr>
              <a:t>.</a:t>
            </a:r>
          </a:p>
          <a:p>
            <a:r>
              <a:rPr lang="en-US" dirty="0" smtClean="0">
                <a:solidFill>
                  <a:schemeClr val="bg1"/>
                </a:solidFill>
              </a:rPr>
              <a:t> </a:t>
            </a:r>
            <a:r>
              <a:rPr lang="en-US" dirty="0">
                <a:solidFill>
                  <a:schemeClr val="bg1"/>
                </a:solidFill>
              </a:rPr>
              <a:t>Now He says “don’t”. Why is that do you think? </a:t>
            </a:r>
          </a:p>
          <a:p>
            <a:r>
              <a:rPr lang="en-US" dirty="0">
                <a:solidFill>
                  <a:schemeClr val="bg1"/>
                </a:solidFill>
              </a:rPr>
              <a:t>There is a tendency to think of the Lord as </a:t>
            </a:r>
            <a:r>
              <a:rPr lang="en-US" b="1" i="1" u="sng" dirty="0">
                <a:solidFill>
                  <a:schemeClr val="bg1"/>
                </a:solidFill>
              </a:rPr>
              <a:t>the God who was and the God who will be, but not as the God who is. </a:t>
            </a:r>
          </a:p>
          <a:p>
            <a:endParaRPr lang="en-US" dirty="0">
              <a:solidFill>
                <a:schemeClr val="bg1"/>
              </a:solidFill>
            </a:endParaRPr>
          </a:p>
        </p:txBody>
      </p:sp>
    </p:spTree>
    <p:extLst>
      <p:ext uri="{BB962C8B-B14F-4D97-AF65-F5344CB8AC3E}">
        <p14:creationId xmlns:p14="http://schemas.microsoft.com/office/powerpoint/2010/main" val="35323405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normAutofit fontScale="85000" lnSpcReduction="10000"/>
          </a:bodyPr>
          <a:lstStyle/>
          <a:p>
            <a:r>
              <a:rPr lang="en-US" dirty="0">
                <a:solidFill>
                  <a:schemeClr val="bg1"/>
                </a:solidFill>
                <a:effectLst>
                  <a:outerShdw blurRad="38100" dist="38100" dir="2700000" algn="tl">
                    <a:srgbClr val="000000">
                      <a:alpha val="43137"/>
                    </a:srgbClr>
                  </a:outerShdw>
                </a:effectLst>
              </a:rPr>
              <a:t>That is, we remember great things that God once did and rejoice in them... we look forward to what God has promised He will do when He returns and gain hope from that. </a:t>
            </a:r>
            <a:endParaRPr lang="en-US" dirty="0" smtClean="0">
              <a:solidFill>
                <a:schemeClr val="bg1"/>
              </a:solidFill>
              <a:effectLst>
                <a:outerShdw blurRad="38100" dist="38100" dir="2700000" algn="tl">
                  <a:srgbClr val="000000">
                    <a:alpha val="43137"/>
                  </a:srgbClr>
                </a:outerShdw>
              </a:effectLst>
            </a:endParaRPr>
          </a:p>
          <a:p>
            <a:r>
              <a:rPr lang="en-US" b="1" u="sng" dirty="0" smtClean="0">
                <a:solidFill>
                  <a:schemeClr val="bg1"/>
                </a:solidFill>
                <a:effectLst>
                  <a:outerShdw blurRad="38100" dist="38100" dir="2700000" algn="tl">
                    <a:srgbClr val="000000">
                      <a:alpha val="43137"/>
                    </a:srgbClr>
                  </a:outerShdw>
                </a:effectLst>
              </a:rPr>
              <a:t>But </a:t>
            </a:r>
            <a:r>
              <a:rPr lang="en-US" b="1" u="sng" dirty="0">
                <a:solidFill>
                  <a:schemeClr val="bg1"/>
                </a:solidFill>
                <a:effectLst>
                  <a:outerShdw blurRad="38100" dist="38100" dir="2700000" algn="tl">
                    <a:srgbClr val="000000">
                      <a:alpha val="43137"/>
                    </a:srgbClr>
                  </a:outerShdw>
                </a:effectLst>
              </a:rPr>
              <a:t>what about now?</a:t>
            </a:r>
            <a:r>
              <a:rPr lang="en-US" b="1" dirty="0">
                <a:solidFill>
                  <a:schemeClr val="bg1"/>
                </a:solidFill>
                <a:effectLst>
                  <a:outerShdw blurRad="38100" dist="38100" dir="2700000" algn="tl">
                    <a:srgbClr val="000000">
                      <a:alpha val="43137"/>
                    </a:srgbClr>
                  </a:outerShdw>
                </a:effectLst>
              </a:rPr>
              <a:t> </a:t>
            </a:r>
            <a:r>
              <a:rPr lang="en-US" dirty="0">
                <a:solidFill>
                  <a:schemeClr val="bg1"/>
                </a:solidFill>
                <a:effectLst>
                  <a:outerShdw blurRad="38100" dist="38100" dir="2700000" algn="tl">
                    <a:srgbClr val="000000">
                      <a:alpha val="43137"/>
                    </a:srgbClr>
                  </a:outerShdw>
                </a:effectLst>
              </a:rPr>
              <a:t>What about the great “I AM” – the God of the present tense? </a:t>
            </a:r>
          </a:p>
          <a:p>
            <a:r>
              <a:rPr lang="en-US" b="1" u="sng" dirty="0">
                <a:solidFill>
                  <a:schemeClr val="bg1"/>
                </a:solidFill>
                <a:effectLst>
                  <a:outerShdw blurRad="38100" dist="38100" dir="2700000" algn="tl">
                    <a:srgbClr val="000000">
                      <a:alpha val="43137"/>
                    </a:srgbClr>
                  </a:outerShdw>
                </a:effectLst>
              </a:rPr>
              <a:t>That is what God wanted His people to avoid</a:t>
            </a:r>
            <a:r>
              <a:rPr lang="en-US" b="1" dirty="0">
                <a:solidFill>
                  <a:schemeClr val="bg1"/>
                </a:solidFill>
                <a:effectLst>
                  <a:outerShdw blurRad="38100" dist="38100" dir="2700000" algn="tl">
                    <a:srgbClr val="000000">
                      <a:alpha val="43137"/>
                    </a:srgbClr>
                  </a:outerShdw>
                </a:effectLst>
              </a:rPr>
              <a:t>. </a:t>
            </a:r>
            <a:r>
              <a:rPr lang="en-US" dirty="0">
                <a:solidFill>
                  <a:schemeClr val="bg1"/>
                </a:solidFill>
                <a:effectLst>
                  <a:outerShdw blurRad="38100" dist="38100" dir="2700000" algn="tl">
                    <a:srgbClr val="000000">
                      <a:alpha val="43137"/>
                    </a:srgbClr>
                  </a:outerShdw>
                </a:effectLst>
              </a:rPr>
              <a:t>He was telling them that </a:t>
            </a:r>
            <a:r>
              <a:rPr lang="en-US" b="1" u="sng" dirty="0">
                <a:solidFill>
                  <a:schemeClr val="bg1"/>
                </a:solidFill>
                <a:effectLst>
                  <a:outerShdw blurRad="38100" dist="38100" dir="2700000" algn="tl">
                    <a:srgbClr val="000000">
                      <a:alpha val="43137"/>
                    </a:srgbClr>
                  </a:outerShdw>
                </a:effectLst>
              </a:rPr>
              <a:t>He is going to do something new and amazing for them in their day</a:t>
            </a:r>
            <a:r>
              <a:rPr lang="en-US" dirty="0">
                <a:solidFill>
                  <a:schemeClr val="bg1"/>
                </a:solidFill>
                <a:effectLst>
                  <a:outerShdw blurRad="38100" dist="38100" dir="2700000" algn="tl">
                    <a:srgbClr val="000000">
                      <a:alpha val="43137"/>
                    </a:srgbClr>
                  </a:outerShdw>
                </a:effectLst>
              </a:rPr>
              <a:t>. </a:t>
            </a:r>
            <a:endParaRPr lang="en-US" dirty="0" smtClean="0">
              <a:solidFill>
                <a:schemeClr val="bg1"/>
              </a:solidFill>
              <a:effectLst>
                <a:outerShdw blurRad="38100" dist="38100" dir="2700000" algn="tl">
                  <a:srgbClr val="000000">
                    <a:alpha val="43137"/>
                  </a:srgbClr>
                </a:outerShdw>
              </a:effectLst>
            </a:endParaRPr>
          </a:p>
          <a:p>
            <a:r>
              <a:rPr lang="en-US" dirty="0" smtClean="0">
                <a:solidFill>
                  <a:schemeClr val="bg1"/>
                </a:solidFill>
                <a:effectLst>
                  <a:outerShdw blurRad="38100" dist="38100" dir="2700000" algn="tl">
                    <a:srgbClr val="000000">
                      <a:alpha val="43137"/>
                    </a:srgbClr>
                  </a:outerShdw>
                </a:effectLst>
              </a:rPr>
              <a:t>No </a:t>
            </a:r>
            <a:r>
              <a:rPr lang="en-US" dirty="0">
                <a:solidFill>
                  <a:schemeClr val="bg1"/>
                </a:solidFill>
                <a:effectLst>
                  <a:outerShdw blurRad="38100" dist="38100" dir="2700000" algn="tl">
                    <a:srgbClr val="000000">
                      <a:alpha val="43137"/>
                    </a:srgbClr>
                  </a:outerShdw>
                </a:effectLst>
              </a:rPr>
              <a:t>longer would the children of Israel just have to look back to the stories they had heard from their youth of God’s deliverance during the exodus from Egypt. </a:t>
            </a:r>
          </a:p>
          <a:p>
            <a:endParaRPr lang="en-US"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13230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a:solidFill>
                  <a:schemeClr val="bg1"/>
                </a:solidFill>
                <a:effectLst>
                  <a:outerShdw blurRad="38100" dist="38100" dir="2700000" algn="tl">
                    <a:srgbClr val="000000">
                      <a:alpha val="43137"/>
                    </a:srgbClr>
                  </a:outerShdw>
                </a:effectLst>
              </a:rPr>
              <a:t>No. They were going to experience something amazing themselves. </a:t>
            </a:r>
            <a:endParaRPr lang="en-US" b="1" dirty="0" smtClean="0">
              <a:solidFill>
                <a:schemeClr val="bg1"/>
              </a:solidFill>
              <a:effectLst>
                <a:outerShdw blurRad="38100" dist="38100" dir="2700000" algn="tl">
                  <a:srgbClr val="000000">
                    <a:alpha val="43137"/>
                  </a:srgbClr>
                </a:outerShdw>
              </a:effectLst>
            </a:endParaRPr>
          </a:p>
          <a:p>
            <a:r>
              <a:rPr lang="en-US" b="1" dirty="0" smtClean="0">
                <a:solidFill>
                  <a:schemeClr val="bg1"/>
                </a:solidFill>
                <a:effectLst>
                  <a:outerShdw blurRad="38100" dist="38100" dir="2700000" algn="tl">
                    <a:srgbClr val="000000">
                      <a:alpha val="43137"/>
                    </a:srgbClr>
                  </a:outerShdw>
                </a:effectLst>
              </a:rPr>
              <a:t>He </a:t>
            </a:r>
            <a:r>
              <a:rPr lang="en-US" b="1" dirty="0">
                <a:solidFill>
                  <a:schemeClr val="bg1"/>
                </a:solidFill>
                <a:effectLst>
                  <a:outerShdw blurRad="38100" dist="38100" dir="2700000" algn="tl">
                    <a:srgbClr val="000000">
                      <a:alpha val="43137"/>
                    </a:srgbClr>
                  </a:outerShdw>
                </a:effectLst>
              </a:rPr>
              <a:t>would make a way so that they could return from their exile and provide streams even in the desert. </a:t>
            </a:r>
            <a:endParaRPr lang="en-US" b="1" dirty="0" smtClean="0">
              <a:solidFill>
                <a:schemeClr val="bg1"/>
              </a:solidFill>
              <a:effectLst>
                <a:outerShdw blurRad="38100" dist="38100" dir="2700000" algn="tl">
                  <a:srgbClr val="000000">
                    <a:alpha val="43137"/>
                  </a:srgbClr>
                </a:outerShdw>
              </a:effectLst>
            </a:endParaRPr>
          </a:p>
          <a:p>
            <a:r>
              <a:rPr lang="en-US" b="1" dirty="0" smtClean="0">
                <a:solidFill>
                  <a:schemeClr val="bg1"/>
                </a:solidFill>
                <a:effectLst>
                  <a:outerShdw blurRad="38100" dist="38100" dir="2700000" algn="tl">
                    <a:srgbClr val="000000">
                      <a:alpha val="43137"/>
                    </a:srgbClr>
                  </a:outerShdw>
                </a:effectLst>
              </a:rPr>
              <a:t>God </a:t>
            </a:r>
            <a:r>
              <a:rPr lang="en-US" b="1" dirty="0">
                <a:solidFill>
                  <a:schemeClr val="bg1"/>
                </a:solidFill>
                <a:effectLst>
                  <a:outerShdw blurRad="38100" dist="38100" dir="2700000" algn="tl">
                    <a:srgbClr val="000000">
                      <a:alpha val="43137"/>
                    </a:srgbClr>
                  </a:outerShdw>
                </a:effectLst>
              </a:rPr>
              <a:t>is alive and interested in the lives of His people - then and now. </a:t>
            </a:r>
          </a:p>
        </p:txBody>
      </p:sp>
    </p:spTree>
    <p:extLst>
      <p:ext uri="{BB962C8B-B14F-4D97-AF65-F5344CB8AC3E}">
        <p14:creationId xmlns:p14="http://schemas.microsoft.com/office/powerpoint/2010/main" val="2237904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effectLst>
                  <a:outerShdw blurRad="38100" dist="38100" dir="2700000" algn="tl">
                    <a:srgbClr val="000000">
                      <a:alpha val="43137"/>
                    </a:srgbClr>
                  </a:outerShdw>
                </a:effectLst>
              </a:rPr>
              <a:t>Conclusion </a:t>
            </a:r>
          </a:p>
        </p:txBody>
      </p:sp>
      <p:sp>
        <p:nvSpPr>
          <p:cNvPr id="3" name="Content Placeholder 2"/>
          <p:cNvSpPr>
            <a:spLocks noGrp="1"/>
          </p:cNvSpPr>
          <p:nvPr>
            <p:ph idx="1"/>
          </p:nvPr>
        </p:nvSpPr>
        <p:spPr/>
        <p:txBody>
          <a:bodyPr/>
          <a:lstStyle/>
          <a:p>
            <a:r>
              <a:rPr lang="en-US" dirty="0">
                <a:solidFill>
                  <a:schemeClr val="bg1"/>
                </a:solidFill>
              </a:rPr>
              <a:t>As I mentioned at the start of this study, this verse is special to me for God gave it to me at a difficult time in my life. </a:t>
            </a:r>
            <a:endParaRPr lang="en-US" dirty="0" smtClean="0">
              <a:solidFill>
                <a:schemeClr val="bg1"/>
              </a:solidFill>
            </a:endParaRPr>
          </a:p>
          <a:p>
            <a:r>
              <a:rPr lang="en-US" dirty="0" smtClean="0">
                <a:solidFill>
                  <a:schemeClr val="bg1"/>
                </a:solidFill>
              </a:rPr>
              <a:t>And </a:t>
            </a:r>
            <a:r>
              <a:rPr lang="en-US" b="1" u="sng" dirty="0">
                <a:solidFill>
                  <a:schemeClr val="bg1"/>
                </a:solidFill>
              </a:rPr>
              <a:t>He did provide and make a way for me as well in honoring and fulfilling His word</a:t>
            </a:r>
            <a:r>
              <a:rPr lang="en-US" dirty="0">
                <a:solidFill>
                  <a:schemeClr val="bg1"/>
                </a:solidFill>
              </a:rPr>
              <a:t>. </a:t>
            </a:r>
          </a:p>
          <a:p>
            <a:r>
              <a:rPr lang="en-US" dirty="0">
                <a:solidFill>
                  <a:schemeClr val="bg1"/>
                </a:solidFill>
              </a:rPr>
              <a:t>The scripture in Isaiah goes on to say that he does this so that His people </a:t>
            </a:r>
            <a:r>
              <a:rPr lang="en-US" b="1" dirty="0" smtClean="0">
                <a:solidFill>
                  <a:schemeClr val="bg1"/>
                </a:solidFill>
              </a:rPr>
              <a:t>‘</a:t>
            </a:r>
            <a:r>
              <a:rPr lang="en-US" b="1" u="sng" dirty="0">
                <a:solidFill>
                  <a:schemeClr val="bg1"/>
                </a:solidFill>
              </a:rPr>
              <a:t>may proclaim my praise</a:t>
            </a:r>
            <a:r>
              <a:rPr lang="en-US" b="1" dirty="0">
                <a:solidFill>
                  <a:schemeClr val="bg1"/>
                </a:solidFill>
              </a:rPr>
              <a:t>.’ </a:t>
            </a:r>
          </a:p>
          <a:p>
            <a:endParaRPr lang="en-US" dirty="0">
              <a:solidFill>
                <a:schemeClr val="bg1"/>
              </a:solidFill>
            </a:endParaRPr>
          </a:p>
        </p:txBody>
      </p:sp>
    </p:spTree>
    <p:extLst>
      <p:ext uri="{BB962C8B-B14F-4D97-AF65-F5344CB8AC3E}">
        <p14:creationId xmlns:p14="http://schemas.microsoft.com/office/powerpoint/2010/main" val="411472265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bg1"/>
                </a:solidFill>
                <a:effectLst>
                  <a:outerShdw blurRad="38100" dist="38100" dir="2700000" algn="tl">
                    <a:srgbClr val="000000">
                      <a:alpha val="43137"/>
                    </a:srgbClr>
                  </a:outerShdw>
                </a:effectLst>
              </a:rPr>
              <a:t>Conclusion</a:t>
            </a:r>
          </a:p>
        </p:txBody>
      </p:sp>
      <p:sp>
        <p:nvSpPr>
          <p:cNvPr id="3" name="Content Placeholder 2"/>
          <p:cNvSpPr>
            <a:spLocks noGrp="1"/>
          </p:cNvSpPr>
          <p:nvPr>
            <p:ph idx="1"/>
          </p:nvPr>
        </p:nvSpPr>
        <p:spPr/>
        <p:txBody>
          <a:bodyPr>
            <a:normAutofit lnSpcReduction="10000"/>
          </a:bodyPr>
          <a:lstStyle/>
          <a:p>
            <a:r>
              <a:rPr lang="en-US" dirty="0">
                <a:solidFill>
                  <a:schemeClr val="bg1"/>
                </a:solidFill>
              </a:rPr>
              <a:t>You may be in the place right now where you can see the mighty waters rising around you. The trials and difficulties of this life may be coming against you in way that seems like there is no way out. </a:t>
            </a:r>
            <a:endParaRPr lang="en-US" dirty="0" smtClean="0">
              <a:solidFill>
                <a:schemeClr val="bg1"/>
              </a:solidFill>
            </a:endParaRPr>
          </a:p>
          <a:p>
            <a:r>
              <a:rPr lang="en-US" dirty="0" smtClean="0">
                <a:solidFill>
                  <a:schemeClr val="bg1"/>
                </a:solidFill>
              </a:rPr>
              <a:t>If </a:t>
            </a:r>
            <a:r>
              <a:rPr lang="en-US" dirty="0">
                <a:solidFill>
                  <a:schemeClr val="bg1"/>
                </a:solidFill>
              </a:rPr>
              <a:t>that is so then please remember that God is One who ‘</a:t>
            </a:r>
            <a:r>
              <a:rPr lang="en-US" b="1" u="sng" dirty="0">
                <a:solidFill>
                  <a:schemeClr val="bg1"/>
                </a:solidFill>
              </a:rPr>
              <a:t>makes a way</a:t>
            </a:r>
            <a:r>
              <a:rPr lang="en-US" dirty="0">
                <a:solidFill>
                  <a:schemeClr val="bg1"/>
                </a:solidFill>
              </a:rPr>
              <a:t>’. </a:t>
            </a:r>
            <a:endParaRPr lang="en-US" dirty="0" smtClean="0">
              <a:solidFill>
                <a:schemeClr val="bg1"/>
              </a:solidFill>
            </a:endParaRPr>
          </a:p>
          <a:p>
            <a:r>
              <a:rPr lang="en-US" dirty="0" smtClean="0">
                <a:solidFill>
                  <a:schemeClr val="bg1"/>
                </a:solidFill>
              </a:rPr>
              <a:t>May </a:t>
            </a:r>
            <a:r>
              <a:rPr lang="en-US" dirty="0">
                <a:solidFill>
                  <a:schemeClr val="bg1"/>
                </a:solidFill>
              </a:rPr>
              <a:t>you too proclaim His praise as you trust Him once again. </a:t>
            </a:r>
          </a:p>
        </p:txBody>
      </p:sp>
    </p:spTree>
    <p:extLst>
      <p:ext uri="{BB962C8B-B14F-4D97-AF65-F5344CB8AC3E}">
        <p14:creationId xmlns:p14="http://schemas.microsoft.com/office/powerpoint/2010/main" val="21535426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1143000" y="1066800"/>
            <a:ext cx="7010400" cy="41656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60000"/>
              </a:lnSpc>
            </a:pPr>
            <a:endParaRPr lang="en-US" sz="1400" dirty="0" smtClean="0">
              <a:solidFill>
                <a:schemeClr val="bg1"/>
              </a:solidFill>
              <a:latin typeface="Arial" charset="0"/>
              <a:ea typeface="굴림" pitchFamily="34" charset="-127"/>
            </a:endParaRPr>
          </a:p>
        </p:txBody>
      </p:sp>
      <p:sp>
        <p:nvSpPr>
          <p:cNvPr id="5" name="AutoShape 68"/>
          <p:cNvSpPr>
            <a:spLocks noChangeArrowheads="1"/>
          </p:cNvSpPr>
          <p:nvPr/>
        </p:nvSpPr>
        <p:spPr bwMode="gray">
          <a:xfrm>
            <a:off x="674914" y="363417"/>
            <a:ext cx="6696075" cy="635000"/>
          </a:xfrm>
          <a:prstGeom prst="roundRect">
            <a:avLst>
              <a:gd name="adj" fmla="val 0"/>
            </a:avLst>
          </a:prstGeom>
          <a:noFill/>
          <a:ln>
            <a:noFill/>
          </a:ln>
          <a:effectLst/>
          <a:extLst>
            <a:ext uri="{909E8E84-426E-40DD-AFC4-6F175D3DCCD1}">
              <a14:hiddenFill xmlns:a14="http://schemas.microsoft.com/office/drawing/2010/main">
                <a:gradFill rotWithShape="1">
                  <a:gsLst>
                    <a:gs pos="0">
                      <a:schemeClr val="hlink">
                        <a:gamma/>
                        <a:shade val="46275"/>
                        <a:invGamma/>
                      </a:schemeClr>
                    </a:gs>
                    <a:gs pos="50000">
                      <a:schemeClr val="hlink"/>
                    </a:gs>
                    <a:gs pos="100000">
                      <a:schemeClr val="hlink">
                        <a:gamma/>
                        <a:shade val="46275"/>
                        <a:invGamma/>
                      </a:schemeClr>
                    </a:gs>
                  </a:gsLst>
                  <a:lin ang="5400000" scaled="1"/>
                </a:gradFill>
              </a14:hiddenFill>
            </a:ext>
            <a:ext uri="{91240B29-F687-4F45-9708-019B960494DF}">
              <a14:hiddenLine xmlns:a14="http://schemas.microsoft.com/office/drawing/2010/main" w="38100">
                <a:solidFill>
                  <a:schemeClr val="bg1"/>
                </a:solidFill>
                <a:round/>
                <a:headEnd/>
                <a:tailEnd/>
              </a14:hiddenLine>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wrap="none" anchor="ctr"/>
          <a:lstStyle/>
          <a:p>
            <a:pPr latinLnBrk="1">
              <a:defRPr/>
            </a:pPr>
            <a:endParaRPr kumimoji="1" lang="en-US" altLang="ko-KR" sz="3500" dirty="0">
              <a:solidFill>
                <a:schemeClr val="bg1"/>
              </a:solidFill>
              <a:ea typeface="굴림" pitchFamily="34" charset="-127"/>
            </a:endParaRPr>
          </a:p>
        </p:txBody>
      </p:sp>
      <p:sp>
        <p:nvSpPr>
          <p:cNvPr id="2" name="Rectangle 1"/>
          <p:cNvSpPr/>
          <p:nvPr/>
        </p:nvSpPr>
        <p:spPr>
          <a:xfrm>
            <a:off x="609600" y="1905000"/>
            <a:ext cx="7391400" cy="3539430"/>
          </a:xfrm>
          <a:prstGeom prst="rect">
            <a:avLst/>
          </a:prstGeom>
        </p:spPr>
        <p:txBody>
          <a:bodyPr wrap="square">
            <a:spAutoFit/>
          </a:bodyPr>
          <a:lstStyle/>
          <a:p>
            <a:r>
              <a:rPr lang="en-US" sz="3200" dirty="0">
                <a:solidFill>
                  <a:schemeClr val="bg1"/>
                </a:solidFill>
              </a:rPr>
              <a:t>. In Abrahamic religions, the Messiah or </a:t>
            </a:r>
            <a:r>
              <a:rPr lang="en-US" sz="3200" dirty="0" err="1">
                <a:solidFill>
                  <a:schemeClr val="bg1"/>
                </a:solidFill>
              </a:rPr>
              <a:t>Messias</a:t>
            </a:r>
            <a:r>
              <a:rPr lang="en-US" sz="3200" dirty="0">
                <a:solidFill>
                  <a:schemeClr val="bg1"/>
                </a:solidFill>
              </a:rPr>
              <a:t> is a </a:t>
            </a:r>
            <a:r>
              <a:rPr lang="en-US" sz="3200" dirty="0" smtClean="0">
                <a:solidFill>
                  <a:schemeClr val="bg1"/>
                </a:solidFill>
              </a:rPr>
              <a:t>savior </a:t>
            </a:r>
            <a:r>
              <a:rPr lang="en-US" sz="3200" dirty="0">
                <a:solidFill>
                  <a:schemeClr val="bg1"/>
                </a:solidFill>
              </a:rPr>
              <a:t>or liberator of a group of people. </a:t>
            </a:r>
            <a:endParaRPr lang="en-US" sz="3200" dirty="0" smtClean="0">
              <a:solidFill>
                <a:schemeClr val="bg1"/>
              </a:solidFill>
            </a:endParaRPr>
          </a:p>
          <a:p>
            <a:r>
              <a:rPr lang="en-US" sz="3200" dirty="0" smtClean="0">
                <a:solidFill>
                  <a:schemeClr val="bg1"/>
                </a:solidFill>
              </a:rPr>
              <a:t>The </a:t>
            </a:r>
            <a:r>
              <a:rPr lang="en-US" sz="3200" dirty="0">
                <a:solidFill>
                  <a:schemeClr val="bg1"/>
                </a:solidFill>
              </a:rPr>
              <a:t>concepts of </a:t>
            </a:r>
            <a:r>
              <a:rPr lang="en-US" sz="3200" dirty="0" err="1">
                <a:solidFill>
                  <a:schemeClr val="bg1"/>
                </a:solidFill>
              </a:rPr>
              <a:t>Moshiach</a:t>
            </a:r>
            <a:r>
              <a:rPr lang="en-US" sz="3200" dirty="0">
                <a:solidFill>
                  <a:schemeClr val="bg1"/>
                </a:solidFill>
              </a:rPr>
              <a:t>, </a:t>
            </a:r>
            <a:r>
              <a:rPr lang="en-US" sz="3200" dirty="0" err="1">
                <a:solidFill>
                  <a:schemeClr val="bg1"/>
                </a:solidFill>
              </a:rPr>
              <a:t>Messianism</a:t>
            </a:r>
            <a:r>
              <a:rPr lang="en-US" sz="3200" dirty="0">
                <a:solidFill>
                  <a:schemeClr val="bg1"/>
                </a:solidFill>
              </a:rPr>
              <a:t>, and of a Messianic Age originated in Judaism, and in the Hebrew Bible; ... Wikipedia</a:t>
            </a:r>
          </a:p>
        </p:txBody>
      </p:sp>
      <p:sp>
        <p:nvSpPr>
          <p:cNvPr id="6" name="Rectangle 5"/>
          <p:cNvSpPr/>
          <p:nvPr/>
        </p:nvSpPr>
        <p:spPr>
          <a:xfrm>
            <a:off x="685800" y="1066800"/>
            <a:ext cx="6248400" cy="369332"/>
          </a:xfrm>
          <a:prstGeom prst="rect">
            <a:avLst/>
          </a:prstGeom>
        </p:spPr>
        <p:txBody>
          <a:bodyPr wrap="square">
            <a:spAutoFit/>
          </a:bodyPr>
          <a:lstStyle/>
          <a:p>
            <a:r>
              <a:rPr lang="en-US" dirty="0"/>
              <a:t>The Messiah in Isaiah Bible Study</a:t>
            </a:r>
          </a:p>
        </p:txBody>
      </p:sp>
      <p:sp>
        <p:nvSpPr>
          <p:cNvPr id="8" name="Rectangle 7"/>
          <p:cNvSpPr/>
          <p:nvPr/>
        </p:nvSpPr>
        <p:spPr>
          <a:xfrm>
            <a:off x="457200" y="533400"/>
            <a:ext cx="8382000" cy="584775"/>
          </a:xfrm>
          <a:prstGeom prst="rect">
            <a:avLst/>
          </a:prstGeom>
        </p:spPr>
        <p:txBody>
          <a:bodyPr wrap="square">
            <a:spAutoFit/>
          </a:bodyPr>
          <a:lstStyle/>
          <a:p>
            <a:r>
              <a:rPr lang="en-US" sz="3200" b="1" dirty="0">
                <a:solidFill>
                  <a:schemeClr val="bg1"/>
                </a:solidFill>
                <a:effectLst>
                  <a:outerShdw blurRad="38100" dist="38100" dir="2700000" algn="tl">
                    <a:srgbClr val="000000">
                      <a:alpha val="43137"/>
                    </a:srgbClr>
                  </a:outerShdw>
                </a:effectLst>
              </a:rPr>
              <a:t>The Messiah in Isaiah Bible Study</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bg1"/>
                </a:solidFill>
                <a:effectLst>
                  <a:outerShdw blurRad="38100" dist="38100" dir="2700000" algn="tl">
                    <a:srgbClr val="000000">
                      <a:alpha val="43137"/>
                    </a:srgbClr>
                  </a:outerShdw>
                </a:effectLst>
              </a:rPr>
              <a:t>Isaiah Chapter 43: “He makes a way!” </a:t>
            </a:r>
          </a:p>
        </p:txBody>
      </p:sp>
      <p:sp>
        <p:nvSpPr>
          <p:cNvPr id="3" name="Content Placeholder 2"/>
          <p:cNvSpPr>
            <a:spLocks noGrp="1"/>
          </p:cNvSpPr>
          <p:nvPr>
            <p:ph idx="1"/>
          </p:nvPr>
        </p:nvSpPr>
        <p:spPr/>
        <p:txBody>
          <a:bodyPr>
            <a:normAutofit/>
          </a:bodyPr>
          <a:lstStyle/>
          <a:p>
            <a:r>
              <a:rPr lang="en-US" sz="3600" dirty="0">
                <a:solidFill>
                  <a:schemeClr val="bg1"/>
                </a:solidFill>
                <a:effectLst>
                  <a:outerShdw blurRad="38100" dist="38100" dir="2700000" algn="tl">
                    <a:srgbClr val="000000">
                      <a:alpha val="43137"/>
                    </a:srgbClr>
                  </a:outerShdw>
                </a:effectLst>
              </a:rPr>
              <a:t>Isa 43:16; Thus says the LORD, </a:t>
            </a:r>
            <a:r>
              <a:rPr lang="en-US" sz="3600" u="sng" dirty="0">
                <a:solidFill>
                  <a:schemeClr val="bg1"/>
                </a:solidFill>
                <a:effectLst>
                  <a:outerShdw blurRad="38100" dist="38100" dir="2700000" algn="tl">
                    <a:srgbClr val="000000">
                      <a:alpha val="43137"/>
                    </a:srgbClr>
                  </a:outerShdw>
                </a:effectLst>
              </a:rPr>
              <a:t>Who makes a way</a:t>
            </a:r>
            <a:r>
              <a:rPr lang="en-US" sz="3600" dirty="0">
                <a:solidFill>
                  <a:schemeClr val="bg1"/>
                </a:solidFill>
                <a:effectLst>
                  <a:outerShdw blurRad="38100" dist="38100" dir="2700000" algn="tl">
                    <a:srgbClr val="000000">
                      <a:alpha val="43137"/>
                    </a:srgbClr>
                  </a:outerShdw>
                </a:effectLst>
              </a:rPr>
              <a:t> through the sea And </a:t>
            </a:r>
            <a:r>
              <a:rPr lang="en-US" sz="3600" u="sng" dirty="0">
                <a:solidFill>
                  <a:schemeClr val="bg1"/>
                </a:solidFill>
                <a:effectLst>
                  <a:outerShdw blurRad="38100" dist="38100" dir="2700000" algn="tl">
                    <a:srgbClr val="000000">
                      <a:alpha val="43137"/>
                    </a:srgbClr>
                  </a:outerShdw>
                </a:effectLst>
              </a:rPr>
              <a:t>a path </a:t>
            </a:r>
            <a:r>
              <a:rPr lang="en-US" sz="3600" dirty="0">
                <a:solidFill>
                  <a:schemeClr val="bg1"/>
                </a:solidFill>
                <a:effectLst>
                  <a:outerShdw blurRad="38100" dist="38100" dir="2700000" algn="tl">
                    <a:srgbClr val="000000">
                      <a:alpha val="43137"/>
                    </a:srgbClr>
                  </a:outerShdw>
                </a:effectLst>
              </a:rPr>
              <a:t>through the mighty waters... </a:t>
            </a:r>
          </a:p>
        </p:txBody>
      </p:sp>
    </p:spTree>
    <p:extLst>
      <p:ext uri="{BB962C8B-B14F-4D97-AF65-F5344CB8AC3E}">
        <p14:creationId xmlns:p14="http://schemas.microsoft.com/office/powerpoint/2010/main" val="21846220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effectLst>
                  <a:outerShdw blurRad="38100" dist="38100" dir="2700000" algn="tl">
                    <a:srgbClr val="000000">
                      <a:alpha val="43137"/>
                    </a:srgbClr>
                  </a:outerShdw>
                </a:effectLst>
              </a:rPr>
              <a:t>Introduction</a:t>
            </a:r>
            <a:r>
              <a:rPr lang="en-US" dirty="0">
                <a:effectLst>
                  <a:outerShdw blurRad="38100" dist="38100" dir="2700000" algn="tl">
                    <a:srgbClr val="000000">
                      <a:alpha val="43137"/>
                    </a:srgbClr>
                  </a:outerShdw>
                </a:effectLst>
              </a:rPr>
              <a:t> </a:t>
            </a:r>
          </a:p>
        </p:txBody>
      </p:sp>
      <p:sp>
        <p:nvSpPr>
          <p:cNvPr id="3" name="Content Placeholder 2"/>
          <p:cNvSpPr>
            <a:spLocks noGrp="1"/>
          </p:cNvSpPr>
          <p:nvPr>
            <p:ph idx="1"/>
          </p:nvPr>
        </p:nvSpPr>
        <p:spPr>
          <a:xfrm>
            <a:off x="457200" y="1219200"/>
            <a:ext cx="8229600" cy="5257800"/>
          </a:xfrm>
        </p:spPr>
        <p:txBody>
          <a:bodyPr>
            <a:normAutofit fontScale="85000" lnSpcReduction="20000"/>
          </a:bodyPr>
          <a:lstStyle/>
          <a:p>
            <a:r>
              <a:rPr lang="en-US" dirty="0">
                <a:solidFill>
                  <a:schemeClr val="bg1"/>
                </a:solidFill>
                <a:effectLst>
                  <a:outerShdw blurRad="38100" dist="38100" dir="2700000" algn="tl">
                    <a:srgbClr val="000000">
                      <a:alpha val="43137"/>
                    </a:srgbClr>
                  </a:outerShdw>
                </a:effectLst>
              </a:rPr>
              <a:t>From the passage above we see that God introduces Himself as </a:t>
            </a:r>
            <a:r>
              <a:rPr lang="en-US" b="1" u="sng" dirty="0">
                <a:solidFill>
                  <a:schemeClr val="bg1"/>
                </a:solidFill>
                <a:effectLst>
                  <a:outerShdw blurRad="38100" dist="38100" dir="2700000" algn="tl">
                    <a:srgbClr val="000000">
                      <a:alpha val="43137"/>
                    </a:srgbClr>
                  </a:outerShdw>
                </a:effectLst>
              </a:rPr>
              <a:t>the God who makes a way</a:t>
            </a:r>
            <a:r>
              <a:rPr lang="en-US" dirty="0">
                <a:solidFill>
                  <a:schemeClr val="bg1"/>
                </a:solidFill>
                <a:effectLst>
                  <a:outerShdw blurRad="38100" dist="38100" dir="2700000" algn="tl">
                    <a:srgbClr val="000000">
                      <a:alpha val="43137"/>
                    </a:srgbClr>
                  </a:outerShdw>
                </a:effectLst>
              </a:rPr>
              <a:t>. This is a very special verse for me because God gave it to me during a very difficult time. </a:t>
            </a:r>
          </a:p>
          <a:p>
            <a:r>
              <a:rPr lang="en-US" dirty="0">
                <a:solidFill>
                  <a:schemeClr val="bg1"/>
                </a:solidFill>
                <a:effectLst>
                  <a:outerShdw blurRad="38100" dist="38100" dir="2700000" algn="tl">
                    <a:srgbClr val="000000">
                      <a:alpha val="43137"/>
                    </a:srgbClr>
                  </a:outerShdw>
                </a:effectLst>
              </a:rPr>
              <a:t>So the whole focus of this study is to simply say what the Lord emphasized to me during that time – and that is that despite the difficulty of a situation and despite the options that look limited in the natural, God is a God who makes a way. </a:t>
            </a:r>
          </a:p>
          <a:p>
            <a:r>
              <a:rPr lang="en-US" dirty="0">
                <a:solidFill>
                  <a:schemeClr val="bg1"/>
                </a:solidFill>
                <a:effectLst>
                  <a:outerShdw blurRad="38100" dist="38100" dir="2700000" algn="tl">
                    <a:srgbClr val="000000">
                      <a:alpha val="43137"/>
                    </a:srgbClr>
                  </a:outerShdw>
                </a:effectLst>
              </a:rPr>
              <a:t>He makes a way. I’ll probably use a few words to say the same thing, but if you leave this study stronger in your faith that God ‘makes a way’ then I’ll be content. </a:t>
            </a:r>
            <a:endParaRPr lang="en-US" dirty="0" smtClean="0">
              <a:solidFill>
                <a:schemeClr val="bg1"/>
              </a:solidFill>
              <a:effectLst>
                <a:outerShdw blurRad="38100" dist="38100" dir="2700000" algn="tl">
                  <a:srgbClr val="000000">
                    <a:alpha val="43137"/>
                  </a:srgbClr>
                </a:outerShdw>
              </a:effectLst>
            </a:endParaRPr>
          </a:p>
          <a:p>
            <a:r>
              <a:rPr lang="en-US" dirty="0">
                <a:solidFill>
                  <a:schemeClr val="bg1"/>
                </a:solidFill>
              </a:rPr>
              <a:t>So let’s start with the context of the passage before moving on to what it means for you and me.</a:t>
            </a:r>
            <a:endParaRPr lang="en-US" dirty="0">
              <a:solidFill>
                <a:schemeClr val="bg1"/>
              </a:solidFill>
              <a:effectLst>
                <a:outerShdw blurRad="38100" dist="38100" dir="2700000" algn="tl">
                  <a:srgbClr val="000000">
                    <a:alpha val="43137"/>
                  </a:srgbClr>
                </a:outerShdw>
              </a:effectLst>
            </a:endParaRPr>
          </a:p>
          <a:p>
            <a:endParaRPr lang="en-US"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91745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
                                            <p:txEl>
                                              <p:pRg st="0" end="0"/>
                                            </p:txEl>
                                          </p:spTgt>
                                        </p:tgtEl>
                                      </p:cBhvr>
                                    </p:animEffect>
                                    <p:set>
                                      <p:cBhvr>
                                        <p:cTn id="7"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3">
                                            <p:txEl>
                                              <p:pRg st="1" end="1"/>
                                            </p:txEl>
                                          </p:spTgt>
                                        </p:tgtEl>
                                      </p:cBhvr>
                                    </p:animEffect>
                                    <p:set>
                                      <p:cBhvr>
                                        <p:cTn id="12"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3">
                                            <p:txEl>
                                              <p:pRg st="2" end="2"/>
                                            </p:txEl>
                                          </p:spTgt>
                                        </p:tgtEl>
                                      </p:cBhvr>
                                    </p:animEffect>
                                    <p:set>
                                      <p:cBhvr>
                                        <p:cTn id="17"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500"/>
                                        <p:tgtEl>
                                          <p:spTgt spid="3">
                                            <p:txEl>
                                              <p:pRg st="3" end="3"/>
                                            </p:txEl>
                                          </p:spTgt>
                                        </p:tgtEl>
                                      </p:cBhvr>
                                    </p:animEffect>
                                    <p:set>
                                      <p:cBhvr>
                                        <p:cTn id="22" dur="1" fill="hold">
                                          <p:stCondLst>
                                            <p:cond delay="499"/>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effectLst>
                  <a:outerShdw blurRad="38100" dist="38100" dir="2700000" algn="tl">
                    <a:srgbClr val="000000">
                      <a:alpha val="43137"/>
                    </a:srgbClr>
                  </a:outerShdw>
                </a:effectLst>
              </a:rPr>
              <a:t>The background to the passage</a:t>
            </a:r>
          </a:p>
        </p:txBody>
      </p:sp>
      <p:sp>
        <p:nvSpPr>
          <p:cNvPr id="3" name="Content Placeholder 2"/>
          <p:cNvSpPr>
            <a:spLocks noGrp="1"/>
          </p:cNvSpPr>
          <p:nvPr>
            <p:ph idx="1"/>
          </p:nvPr>
        </p:nvSpPr>
        <p:spPr/>
        <p:txBody>
          <a:bodyPr/>
          <a:lstStyle/>
          <a:p>
            <a:r>
              <a:rPr lang="en-US" dirty="0">
                <a:solidFill>
                  <a:schemeClr val="bg1"/>
                </a:solidFill>
                <a:effectLst>
                  <a:outerShdw blurRad="38100" dist="38100" dir="2700000" algn="tl">
                    <a:srgbClr val="000000">
                      <a:alpha val="43137"/>
                    </a:srgbClr>
                  </a:outerShdw>
                </a:effectLst>
              </a:rPr>
              <a:t>"I am the LORD, your Holy One, The Creator of Israel, your King." Thus says the LORD, Who makes a way through the sea and a path through the mighty waters... (Isaiah 43:15-16) </a:t>
            </a:r>
          </a:p>
        </p:txBody>
      </p:sp>
    </p:spTree>
    <p:extLst>
      <p:ext uri="{BB962C8B-B14F-4D97-AF65-F5344CB8AC3E}">
        <p14:creationId xmlns:p14="http://schemas.microsoft.com/office/powerpoint/2010/main" val="34341155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effectLst>
                  <a:outerShdw blurRad="38100" dist="38100" dir="2700000" algn="tl">
                    <a:srgbClr val="000000">
                      <a:alpha val="43137"/>
                    </a:srgbClr>
                  </a:outerShdw>
                </a:effectLst>
              </a:rPr>
              <a:t>The background to the passage</a:t>
            </a:r>
            <a:endParaRPr lang="en-US" dirty="0"/>
          </a:p>
        </p:txBody>
      </p:sp>
      <p:sp>
        <p:nvSpPr>
          <p:cNvPr id="3" name="Content Placeholder 2"/>
          <p:cNvSpPr>
            <a:spLocks noGrp="1"/>
          </p:cNvSpPr>
          <p:nvPr>
            <p:ph idx="1"/>
          </p:nvPr>
        </p:nvSpPr>
        <p:spPr>
          <a:xfrm>
            <a:off x="457200" y="1295401"/>
            <a:ext cx="8229600" cy="4648200"/>
          </a:xfrm>
        </p:spPr>
        <p:txBody>
          <a:bodyPr>
            <a:normAutofit lnSpcReduction="10000"/>
          </a:bodyPr>
          <a:lstStyle/>
          <a:p>
            <a:r>
              <a:rPr lang="en-US" dirty="0">
                <a:solidFill>
                  <a:schemeClr val="bg1"/>
                </a:solidFill>
                <a:effectLst>
                  <a:outerShdw blurRad="38100" dist="38100" dir="2700000" algn="tl">
                    <a:srgbClr val="000000">
                      <a:alpha val="43137"/>
                    </a:srgbClr>
                  </a:outerShdw>
                </a:effectLst>
              </a:rPr>
              <a:t>In many prophetic passages in Isaiah, the prophet foresaw a time of great difficulty for the Israelites – a time when they would be captives to their enemies. </a:t>
            </a:r>
            <a:endParaRPr lang="en-US" dirty="0" smtClean="0">
              <a:solidFill>
                <a:schemeClr val="bg1"/>
              </a:solidFill>
              <a:effectLst>
                <a:outerShdw blurRad="38100" dist="38100" dir="2700000" algn="tl">
                  <a:srgbClr val="000000">
                    <a:alpha val="43137"/>
                  </a:srgbClr>
                </a:outerShdw>
              </a:effectLst>
            </a:endParaRPr>
          </a:p>
          <a:p>
            <a:r>
              <a:rPr lang="en-US" dirty="0" smtClean="0">
                <a:solidFill>
                  <a:schemeClr val="bg1"/>
                </a:solidFill>
                <a:effectLst>
                  <a:outerShdw blurRad="38100" dist="38100" dir="2700000" algn="tl">
                    <a:srgbClr val="000000">
                      <a:alpha val="43137"/>
                    </a:srgbClr>
                  </a:outerShdw>
                </a:effectLst>
              </a:rPr>
              <a:t>It </a:t>
            </a:r>
            <a:r>
              <a:rPr lang="en-US" dirty="0">
                <a:solidFill>
                  <a:schemeClr val="bg1"/>
                </a:solidFill>
                <a:effectLst>
                  <a:outerShdw blurRad="38100" dist="38100" dir="2700000" algn="tl">
                    <a:srgbClr val="000000">
                      <a:alpha val="43137"/>
                    </a:srgbClr>
                  </a:outerShdw>
                </a:effectLst>
              </a:rPr>
              <a:t>would be a time when they were taken from the homeland and exiled in foreign countries. </a:t>
            </a:r>
            <a:endParaRPr lang="en-US" dirty="0" smtClean="0">
              <a:solidFill>
                <a:schemeClr val="bg1"/>
              </a:solidFill>
              <a:effectLst>
                <a:outerShdw blurRad="38100" dist="38100" dir="2700000" algn="tl">
                  <a:srgbClr val="000000">
                    <a:alpha val="43137"/>
                  </a:srgbClr>
                </a:outerShdw>
              </a:effectLst>
            </a:endParaRPr>
          </a:p>
          <a:p>
            <a:r>
              <a:rPr lang="en-US" dirty="0" smtClean="0">
                <a:solidFill>
                  <a:schemeClr val="bg1"/>
                </a:solidFill>
                <a:effectLst>
                  <a:outerShdw blurRad="38100" dist="38100" dir="2700000" algn="tl">
                    <a:srgbClr val="000000">
                      <a:alpha val="43137"/>
                    </a:srgbClr>
                  </a:outerShdw>
                </a:effectLst>
              </a:rPr>
              <a:t>Historically </a:t>
            </a:r>
            <a:r>
              <a:rPr lang="en-US" dirty="0">
                <a:solidFill>
                  <a:schemeClr val="bg1"/>
                </a:solidFill>
                <a:effectLst>
                  <a:outerShdw blurRad="38100" dist="38100" dir="2700000" algn="tl">
                    <a:srgbClr val="000000">
                      <a:alpha val="43137"/>
                    </a:srgbClr>
                  </a:outerShdw>
                </a:effectLst>
              </a:rPr>
              <a:t>we know and see the fulfilment of such passages in the </a:t>
            </a:r>
            <a:r>
              <a:rPr lang="en-US" b="1" u="sng" dirty="0">
                <a:solidFill>
                  <a:schemeClr val="bg1"/>
                </a:solidFill>
                <a:effectLst>
                  <a:outerShdw blurRad="38100" dist="38100" dir="2700000" algn="tl">
                    <a:srgbClr val="000000">
                      <a:alpha val="43137"/>
                    </a:srgbClr>
                  </a:outerShdw>
                </a:effectLst>
              </a:rPr>
              <a:t>Babylonian exile in 586 BC</a:t>
            </a:r>
            <a:r>
              <a:rPr lang="en-US" dirty="0">
                <a:solidFill>
                  <a:schemeClr val="bg1"/>
                </a:solidFill>
                <a:effectLst>
                  <a:outerShdw blurRad="38100" dist="38100" dir="2700000" algn="tl">
                    <a:srgbClr val="000000">
                      <a:alpha val="43137"/>
                    </a:srgbClr>
                  </a:outerShdw>
                </a:effectLst>
              </a:rPr>
              <a:t>. </a:t>
            </a:r>
            <a:endParaRPr lang="en-US" dirty="0" smtClean="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36300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effectLst>
                  <a:outerShdw blurRad="38100" dist="38100" dir="2700000" algn="tl">
                    <a:srgbClr val="000000">
                      <a:alpha val="43137"/>
                    </a:srgbClr>
                  </a:outerShdw>
                </a:effectLst>
              </a:rPr>
              <a:t>The background to the passage</a:t>
            </a:r>
            <a:endParaRPr lang="en-US" dirty="0"/>
          </a:p>
        </p:txBody>
      </p:sp>
      <p:sp>
        <p:nvSpPr>
          <p:cNvPr id="3" name="Content Placeholder 2"/>
          <p:cNvSpPr>
            <a:spLocks noGrp="1"/>
          </p:cNvSpPr>
          <p:nvPr>
            <p:ph idx="1"/>
          </p:nvPr>
        </p:nvSpPr>
        <p:spPr>
          <a:xfrm>
            <a:off x="457200" y="1295401"/>
            <a:ext cx="8229600" cy="4648200"/>
          </a:xfrm>
        </p:spPr>
        <p:txBody>
          <a:bodyPr>
            <a:normAutofit lnSpcReduction="10000"/>
          </a:bodyPr>
          <a:lstStyle/>
          <a:p>
            <a:r>
              <a:rPr lang="en-US" dirty="0">
                <a:solidFill>
                  <a:schemeClr val="bg1"/>
                </a:solidFill>
                <a:effectLst>
                  <a:outerShdw blurRad="38100" dist="38100" dir="2700000" algn="tl">
                    <a:srgbClr val="000000">
                      <a:alpha val="43137"/>
                    </a:srgbClr>
                  </a:outerShdw>
                </a:effectLst>
              </a:rPr>
              <a:t>With their home and temple destroyed, and as the years in exile became many decades, the great question that burned in the hearts of the Israelites was ‘is the situation hopeless?’ </a:t>
            </a:r>
          </a:p>
          <a:p>
            <a:r>
              <a:rPr lang="en-US" dirty="0">
                <a:solidFill>
                  <a:schemeClr val="bg1"/>
                </a:solidFill>
                <a:effectLst>
                  <a:outerShdw blurRad="38100" dist="38100" dir="2700000" algn="tl">
                    <a:srgbClr val="000000">
                      <a:alpha val="43137"/>
                    </a:srgbClr>
                  </a:outerShdw>
                </a:effectLst>
              </a:rPr>
              <a:t>‘Is there a way out of this impossible and difficult time?’ ‘Is there a way home?’ It was to people feeling completely hopeless whose faith was reaching breaking point that God stepped in and spoke. </a:t>
            </a:r>
          </a:p>
        </p:txBody>
      </p:sp>
    </p:spTree>
    <p:extLst>
      <p:ext uri="{BB962C8B-B14F-4D97-AF65-F5344CB8AC3E}">
        <p14:creationId xmlns:p14="http://schemas.microsoft.com/office/powerpoint/2010/main" val="2446677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effectLst>
                  <a:outerShdw blurRad="38100" dist="38100" dir="2700000" algn="tl">
                    <a:srgbClr val="000000">
                      <a:alpha val="43137"/>
                    </a:srgbClr>
                  </a:outerShdw>
                </a:effectLst>
              </a:rPr>
              <a:t>The background to the passage</a:t>
            </a:r>
            <a:endParaRPr lang="en-US" dirty="0"/>
          </a:p>
        </p:txBody>
      </p:sp>
      <p:sp>
        <p:nvSpPr>
          <p:cNvPr id="3" name="Content Placeholder 2"/>
          <p:cNvSpPr>
            <a:spLocks noGrp="1"/>
          </p:cNvSpPr>
          <p:nvPr>
            <p:ph idx="1"/>
          </p:nvPr>
        </p:nvSpPr>
        <p:spPr>
          <a:xfrm>
            <a:off x="457200" y="1295401"/>
            <a:ext cx="8229600" cy="4648200"/>
          </a:xfrm>
        </p:spPr>
        <p:txBody>
          <a:bodyPr>
            <a:normAutofit lnSpcReduction="10000"/>
          </a:bodyPr>
          <a:lstStyle/>
          <a:p>
            <a:r>
              <a:rPr lang="en-US" dirty="0">
                <a:solidFill>
                  <a:schemeClr val="bg1"/>
                </a:solidFill>
              </a:rPr>
              <a:t>And as He did so, it was like He had to re-introduce Himself again to His people and remind them once again of His character. </a:t>
            </a:r>
          </a:p>
          <a:p>
            <a:r>
              <a:rPr lang="en-US" dirty="0">
                <a:solidFill>
                  <a:schemeClr val="bg1"/>
                </a:solidFill>
              </a:rPr>
              <a:t>He starts in verse 15 by saying ‘I am the LORD, your Holy One, the Creator of Israel, and your King.’ </a:t>
            </a:r>
          </a:p>
          <a:p>
            <a:r>
              <a:rPr lang="en-US" dirty="0">
                <a:solidFill>
                  <a:schemeClr val="bg1"/>
                </a:solidFill>
              </a:rPr>
              <a:t>He begins by reminding them that He is YAHWEH – the great I AM! The self-existent, active, ever present God. </a:t>
            </a:r>
          </a:p>
          <a:p>
            <a:endParaRPr lang="en-US"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18427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Custom 0">
      <a:dk1>
        <a:sysClr val="windowText" lastClr="000000"/>
      </a:dk1>
      <a:lt1>
        <a:sysClr val="window" lastClr="FFFFFF"/>
      </a:lt1>
      <a:dk2>
        <a:srgbClr val="6D787D"/>
      </a:dk2>
      <a:lt2>
        <a:srgbClr val="EEECE1"/>
      </a:lt2>
      <a:accent1>
        <a:srgbClr val="147882"/>
      </a:accent1>
      <a:accent2>
        <a:srgbClr val="099B9F"/>
      </a:accent2>
      <a:accent3>
        <a:srgbClr val="0BBABF"/>
      </a:accent3>
      <a:accent4>
        <a:srgbClr val="13ECF1"/>
      </a:accent4>
      <a:accent5>
        <a:srgbClr val="FFFFFF"/>
      </a:accent5>
      <a:accent6>
        <a:srgbClr val="429FBE"/>
      </a:accent6>
      <a:hlink>
        <a:srgbClr val="38BCE1"/>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5_Office Theme">
  <a:themeElements>
    <a:clrScheme name="Custom 0">
      <a:dk1>
        <a:sysClr val="windowText" lastClr="000000"/>
      </a:dk1>
      <a:lt1>
        <a:sysClr val="window" lastClr="FFFFFF"/>
      </a:lt1>
      <a:dk2>
        <a:srgbClr val="6D787D"/>
      </a:dk2>
      <a:lt2>
        <a:srgbClr val="EEECE1"/>
      </a:lt2>
      <a:accent1>
        <a:srgbClr val="147882"/>
      </a:accent1>
      <a:accent2>
        <a:srgbClr val="099B9F"/>
      </a:accent2>
      <a:accent3>
        <a:srgbClr val="0BBABF"/>
      </a:accent3>
      <a:accent4>
        <a:srgbClr val="13ECF1"/>
      </a:accent4>
      <a:accent5>
        <a:srgbClr val="FFFFFF"/>
      </a:accent5>
      <a:accent6>
        <a:srgbClr val="429FBE"/>
      </a:accent6>
      <a:hlink>
        <a:srgbClr val="38BCE1"/>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1781</TotalTime>
  <Words>2154</Words>
  <Application>Microsoft Office PowerPoint</Application>
  <PresentationFormat>On-screen Show (4:3)</PresentationFormat>
  <Paragraphs>112</Paragraphs>
  <Slides>29</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29</vt:i4>
      </vt:variant>
    </vt:vector>
  </HeadingPairs>
  <TitlesOfParts>
    <vt:vector size="34" baseType="lpstr">
      <vt:lpstr>Arial</vt:lpstr>
      <vt:lpstr>Calibri</vt:lpstr>
      <vt:lpstr>굴림</vt:lpstr>
      <vt:lpstr>Office Theme</vt:lpstr>
      <vt:lpstr>15_Office Theme</vt:lpstr>
      <vt:lpstr>PowerPoint Presentation</vt:lpstr>
      <vt:lpstr>The Messiah in Isaiah Bible Study</vt:lpstr>
      <vt:lpstr>PowerPoint Presentation</vt:lpstr>
      <vt:lpstr>Isaiah Chapter 43: “He makes a way!” </vt:lpstr>
      <vt:lpstr>Introduction </vt:lpstr>
      <vt:lpstr>The background to the passage</vt:lpstr>
      <vt:lpstr>The background to the passage</vt:lpstr>
      <vt:lpstr>The background to the passage</vt:lpstr>
      <vt:lpstr>The background to the passage</vt:lpstr>
      <vt:lpstr>The background to the passage</vt:lpstr>
      <vt:lpstr>So what else did God remind them in this little re-introduction about Himself?</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Path of God leads to the Waters</vt:lpstr>
      <vt:lpstr>PowerPoint Presentation</vt:lpstr>
      <vt:lpstr>A quick look at ‘through’  – the good and the bad! </vt:lpstr>
      <vt:lpstr>The negative aspect of this word ‘through’ </vt:lpstr>
      <vt:lpstr>The positive aspect of this word ‘through’ is that we get through. </vt:lpstr>
      <vt:lpstr>Don’t remember the past??? </vt:lpstr>
      <vt:lpstr>Now why would He say this? </vt:lpstr>
      <vt:lpstr>PowerPoint Presentation</vt:lpstr>
      <vt:lpstr>PowerPoint Presentation</vt:lpstr>
      <vt:lpstr>Conclusion </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Ronald Powell</cp:lastModifiedBy>
  <cp:revision>227</cp:revision>
  <dcterms:created xsi:type="dcterms:W3CDTF">2012-04-26T17:06:14Z</dcterms:created>
  <dcterms:modified xsi:type="dcterms:W3CDTF">2018-05-20T12:39:43Z</dcterms:modified>
</cp:coreProperties>
</file>