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90" r:id="rId32"/>
    <p:sldId id="286" r:id="rId33"/>
    <p:sldId id="287" r:id="rId34"/>
    <p:sldId id="288" r:id="rId35"/>
    <p:sldId id="289" r:id="rId36"/>
    <p:sldId id="292" r:id="rId37"/>
    <p:sldId id="291" r:id="rId38"/>
    <p:sldId id="293" r:id="rId39"/>
    <p:sldId id="294" r:id="rId40"/>
    <p:sldId id="295" r:id="rId41"/>
    <p:sldId id="296" r:id="rId42"/>
    <p:sldId id="297" r:id="rId43"/>
    <p:sldId id="298"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3" autoAdjust="0"/>
    <p:restoredTop sz="94660"/>
  </p:normalViewPr>
  <p:slideViewPr>
    <p:cSldViewPr snapToGrid="0">
      <p:cViewPr varScale="1">
        <p:scale>
          <a:sx n="64" d="100"/>
          <a:sy n="64" d="100"/>
        </p:scale>
        <p:origin x="84"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6/30/2018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6/30/2018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6/30/2018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6/30/2018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6/30/2018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6/30/2018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6/30/2018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603948"/>
            <a:ext cx="9448800" cy="2413416"/>
          </a:xfrm>
        </p:spPr>
        <p:txBody>
          <a:bodyPr>
            <a:normAutofit fontScale="90000"/>
          </a:bodyPr>
          <a:lstStyle/>
          <a:p>
            <a:pPr algn="ctr"/>
            <a:r>
              <a:rPr lang="en-US" b="1" i="1" dirty="0">
                <a:effectLst>
                  <a:outerShdw blurRad="38100" dist="38100" dir="2700000" algn="tl">
                    <a:srgbClr val="000000">
                      <a:alpha val="43137"/>
                    </a:srgbClr>
                  </a:outerShdw>
                </a:effectLst>
              </a:rPr>
              <a:t>Doctrines / Demons </a:t>
            </a:r>
            <a:r>
              <a:rPr lang="en-US" b="1" dirty="0" smtClean="0"/>
              <a:t>&amp; </a:t>
            </a:r>
            <a:r>
              <a:rPr lang="en-US" b="1" dirty="0"/>
              <a:t>the </a:t>
            </a:r>
            <a:r>
              <a:rPr lang="en-US" b="1" dirty="0" smtClean="0"/>
              <a:t>Modern Church</a:t>
            </a:r>
            <a:r>
              <a:rPr lang="en-US" dirty="0"/>
              <a:t/>
            </a:r>
            <a:br>
              <a:rPr lang="en-US" dirty="0"/>
            </a:br>
            <a:endParaRPr lang="en-US" dirty="0"/>
          </a:p>
        </p:txBody>
      </p:sp>
      <p:sp>
        <p:nvSpPr>
          <p:cNvPr id="3" name="Subtitle 2"/>
          <p:cNvSpPr>
            <a:spLocks noGrp="1"/>
          </p:cNvSpPr>
          <p:nvPr>
            <p:ph type="subTitle" idx="1"/>
          </p:nvPr>
        </p:nvSpPr>
        <p:spPr>
          <a:xfrm>
            <a:off x="1371600" y="4017364"/>
            <a:ext cx="9448800" cy="764497"/>
          </a:xfrm>
        </p:spPr>
        <p:txBody>
          <a:bodyPr>
            <a:normAutofit/>
          </a:bodyPr>
          <a:lstStyle/>
          <a:p>
            <a:pPr algn="r"/>
            <a:r>
              <a:rPr lang="en-US" sz="2800" b="1" dirty="0" smtClean="0"/>
              <a:t>Bishop Ronald K. Powell</a:t>
            </a:r>
            <a:endParaRPr lang="en-US" sz="2800" b="1" dirty="0"/>
          </a:p>
        </p:txBody>
      </p:sp>
    </p:spTree>
    <p:extLst>
      <p:ext uri="{BB962C8B-B14F-4D97-AF65-F5344CB8AC3E}">
        <p14:creationId xmlns:p14="http://schemas.microsoft.com/office/powerpoint/2010/main" val="136575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1094407"/>
          </a:xfrm>
        </p:spPr>
        <p:txBody>
          <a:bodyPr>
            <a:normAutofit fontScale="90000"/>
          </a:bodyPr>
          <a:lstStyle/>
          <a:p>
            <a:pPr algn="l"/>
            <a:r>
              <a:rPr lang="en-US" b="1" dirty="0"/>
              <a:t>There are no atheist demons!</a:t>
            </a:r>
            <a:r>
              <a:rPr lang="en-US" dirty="0"/>
              <a:t/>
            </a:r>
            <a:br>
              <a:rPr lang="en-US" dirty="0"/>
            </a:br>
            <a:endParaRPr lang="en-US" dirty="0"/>
          </a:p>
        </p:txBody>
      </p:sp>
      <p:sp>
        <p:nvSpPr>
          <p:cNvPr id="3" name="Content Placeholder 2"/>
          <p:cNvSpPr>
            <a:spLocks noGrp="1"/>
          </p:cNvSpPr>
          <p:nvPr>
            <p:ph idx="1"/>
          </p:nvPr>
        </p:nvSpPr>
        <p:spPr>
          <a:xfrm>
            <a:off x="685800" y="1858780"/>
            <a:ext cx="10820400" cy="4359905"/>
          </a:xfrm>
        </p:spPr>
        <p:txBody>
          <a:bodyPr/>
          <a:lstStyle/>
          <a:p>
            <a:r>
              <a:rPr lang="en-US" sz="3200" dirty="0"/>
              <a:t>When James says, </a:t>
            </a:r>
            <a:r>
              <a:rPr lang="en-US" sz="3200" b="1" dirty="0"/>
              <a:t>“You do well” to believe that God is one</a:t>
            </a:r>
            <a:r>
              <a:rPr lang="en-US" sz="3200" dirty="0"/>
              <a:t>, he is not being sarcastic or ironic. </a:t>
            </a:r>
            <a:endParaRPr lang="en-US" sz="3200" dirty="0" smtClean="0"/>
          </a:p>
          <a:p>
            <a:r>
              <a:rPr lang="en-US" sz="3200" dirty="0" smtClean="0"/>
              <a:t>He </a:t>
            </a:r>
            <a:r>
              <a:rPr lang="en-US" sz="3200" dirty="0"/>
              <a:t>was being entirely truthful, and his readers would have taken him that way. </a:t>
            </a:r>
            <a:endParaRPr lang="en-US" sz="3200" dirty="0" smtClean="0"/>
          </a:p>
          <a:p>
            <a:r>
              <a:rPr lang="en-US" sz="3200" dirty="0" smtClean="0"/>
              <a:t>Biblical </a:t>
            </a:r>
            <a:r>
              <a:rPr lang="en-US" sz="3200" dirty="0"/>
              <a:t>faith begins with acknowledging the one true God: </a:t>
            </a:r>
            <a:r>
              <a:rPr lang="en-US" sz="3200" b="1" dirty="0"/>
              <a:t>“In the beginning God”</a:t>
            </a:r>
            <a:r>
              <a:rPr lang="en-US" sz="3200" dirty="0"/>
              <a:t> (Genesis 1:1</a:t>
            </a:r>
            <a:r>
              <a:rPr lang="en-US" sz="3200" dirty="0" smtClean="0"/>
              <a:t>).</a:t>
            </a:r>
          </a:p>
          <a:p>
            <a:r>
              <a:rPr lang="en-US" sz="3200" dirty="0" smtClean="0"/>
              <a:t>True </a:t>
            </a:r>
            <a:r>
              <a:rPr lang="en-US" sz="3200" dirty="0"/>
              <a:t>faith begins there. But it doesn’t end there.</a:t>
            </a:r>
          </a:p>
          <a:p>
            <a:endParaRPr lang="en-US" dirty="0"/>
          </a:p>
        </p:txBody>
      </p:sp>
    </p:spTree>
    <p:extLst>
      <p:ext uri="{BB962C8B-B14F-4D97-AF65-F5344CB8AC3E}">
        <p14:creationId xmlns:p14="http://schemas.microsoft.com/office/powerpoint/2010/main" val="1747630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What else do the demons believe?</a:t>
            </a:r>
            <a:endParaRPr lang="en-US" dirty="0"/>
          </a:p>
        </p:txBody>
      </p:sp>
      <p:sp>
        <p:nvSpPr>
          <p:cNvPr id="3" name="Content Placeholder 2"/>
          <p:cNvSpPr>
            <a:spLocks noGrp="1"/>
          </p:cNvSpPr>
          <p:nvPr>
            <p:ph idx="1"/>
          </p:nvPr>
        </p:nvSpPr>
        <p:spPr/>
        <p:txBody>
          <a:bodyPr/>
          <a:lstStyle/>
          <a:p>
            <a:r>
              <a:rPr lang="en-US" sz="3200" b="1" dirty="0"/>
              <a:t>If we study the various encounters with demons in the New Testament, we learn additional things they believe:</a:t>
            </a:r>
          </a:p>
          <a:p>
            <a:r>
              <a:rPr lang="en-US" dirty="0"/>
              <a:t> </a:t>
            </a:r>
          </a:p>
          <a:p>
            <a:endParaRPr lang="en-US" dirty="0"/>
          </a:p>
        </p:txBody>
      </p:sp>
    </p:spTree>
    <p:extLst>
      <p:ext uri="{BB962C8B-B14F-4D97-AF65-F5344CB8AC3E}">
        <p14:creationId xmlns:p14="http://schemas.microsoft.com/office/powerpoint/2010/main" val="2048423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7934" y="764373"/>
            <a:ext cx="8358266" cy="854565"/>
          </a:xfrm>
        </p:spPr>
        <p:txBody>
          <a:bodyPr>
            <a:normAutofit fontScale="90000"/>
          </a:bodyPr>
          <a:lstStyle/>
          <a:p>
            <a:pPr algn="l"/>
            <a:r>
              <a:rPr lang="en-US" b="1" i="1" dirty="0"/>
              <a:t>They believe in the deity of Christ</a:t>
            </a:r>
            <a:r>
              <a:rPr lang="en-US" b="1" dirty="0"/>
              <a:t>.</a:t>
            </a:r>
            <a:r>
              <a:rPr lang="en-US" dirty="0"/>
              <a:t> </a:t>
            </a:r>
            <a:br>
              <a:rPr lang="en-US" dirty="0"/>
            </a:br>
            <a:endParaRPr lang="en-US" dirty="0"/>
          </a:p>
        </p:txBody>
      </p:sp>
      <p:sp>
        <p:nvSpPr>
          <p:cNvPr id="3" name="Content Placeholder 2"/>
          <p:cNvSpPr>
            <a:spLocks noGrp="1"/>
          </p:cNvSpPr>
          <p:nvPr>
            <p:ph idx="1"/>
          </p:nvPr>
        </p:nvSpPr>
        <p:spPr>
          <a:xfrm>
            <a:off x="685800" y="1753850"/>
            <a:ext cx="10820400" cy="4464836"/>
          </a:xfrm>
        </p:spPr>
        <p:txBody>
          <a:bodyPr>
            <a:normAutofit/>
          </a:bodyPr>
          <a:lstStyle/>
          <a:p>
            <a:r>
              <a:rPr lang="en-US" sz="2400" dirty="0"/>
              <a:t>When they saw Jesus, they bowed down to him and cried out, “</a:t>
            </a:r>
            <a:r>
              <a:rPr lang="en-US" sz="2400" b="1" dirty="0"/>
              <a:t>You are the Son of God</a:t>
            </a:r>
            <a:r>
              <a:rPr lang="en-US" sz="2400" dirty="0"/>
              <a:t>” (</a:t>
            </a:r>
            <a:r>
              <a:rPr lang="en-US" sz="2400" b="1" dirty="0"/>
              <a:t>Mark 3:11-12</a:t>
            </a:r>
            <a:r>
              <a:rPr lang="en-US" sz="2400" dirty="0"/>
              <a:t>).</a:t>
            </a:r>
          </a:p>
          <a:p>
            <a:r>
              <a:rPr lang="en-US" sz="2400" i="1" dirty="0"/>
              <a:t>They know his human name</a:t>
            </a:r>
            <a:r>
              <a:rPr lang="en-US" sz="2400" dirty="0"/>
              <a:t>. “</a:t>
            </a:r>
            <a:r>
              <a:rPr lang="en-US" sz="2400" b="1" dirty="0"/>
              <a:t>What have you to do with us, Jesus of Nazareth</a:t>
            </a:r>
            <a:r>
              <a:rPr lang="en-US" sz="2400" dirty="0"/>
              <a:t>?” (</a:t>
            </a:r>
            <a:r>
              <a:rPr lang="en-US" sz="2400" b="1" dirty="0"/>
              <a:t>Luke 4:34</a:t>
            </a:r>
            <a:r>
              <a:rPr lang="en-US" sz="2400" dirty="0"/>
              <a:t>).</a:t>
            </a:r>
          </a:p>
          <a:p>
            <a:r>
              <a:rPr lang="en-US" sz="2400" i="1" dirty="0"/>
              <a:t>They know his divine origin</a:t>
            </a:r>
            <a:r>
              <a:rPr lang="en-US" sz="2400" dirty="0"/>
              <a:t>. “</a:t>
            </a:r>
            <a:r>
              <a:rPr lang="en-US" sz="2400" b="1" dirty="0"/>
              <a:t>I know who you are—the Holy One of God</a:t>
            </a:r>
            <a:r>
              <a:rPr lang="en-US" sz="2400" dirty="0"/>
              <a:t>” (</a:t>
            </a:r>
            <a:r>
              <a:rPr lang="en-US" sz="2400" b="1" dirty="0"/>
              <a:t>Luke 4:34</a:t>
            </a:r>
            <a:r>
              <a:rPr lang="en-US" sz="2400" dirty="0"/>
              <a:t>).</a:t>
            </a:r>
          </a:p>
          <a:p>
            <a:r>
              <a:rPr lang="en-US" sz="2400" i="1" dirty="0"/>
              <a:t>They recognize true preaching of the gospel.</a:t>
            </a:r>
            <a:r>
              <a:rPr lang="en-US" sz="2400" dirty="0"/>
              <a:t> “</a:t>
            </a:r>
            <a:r>
              <a:rPr lang="en-US" sz="2400" b="1" dirty="0"/>
              <a:t>These men are servants of the Most High God, who proclaim to you the way of salvation</a:t>
            </a:r>
            <a:r>
              <a:rPr lang="en-US" sz="2400" dirty="0"/>
              <a:t>” (</a:t>
            </a:r>
            <a:r>
              <a:rPr lang="en-US" sz="2400" b="1" dirty="0"/>
              <a:t>Acts 16:17</a:t>
            </a:r>
            <a:r>
              <a:rPr lang="en-US" sz="2400" dirty="0"/>
              <a:t>).</a:t>
            </a:r>
          </a:p>
          <a:p>
            <a:r>
              <a:rPr lang="en-US" sz="2400" i="1" dirty="0"/>
              <a:t>They recognize false preaching of the gospel</a:t>
            </a:r>
            <a:r>
              <a:rPr lang="en-US" sz="2400" dirty="0"/>
              <a:t>. “</a:t>
            </a:r>
            <a:r>
              <a:rPr lang="en-US" sz="2400" b="1" dirty="0"/>
              <a:t>Jesus I know, and Paul I recognize, but who are you?</a:t>
            </a:r>
            <a:r>
              <a:rPr lang="en-US" sz="2400" dirty="0"/>
              <a:t>” (</a:t>
            </a:r>
            <a:r>
              <a:rPr lang="en-US" sz="2400" b="1" dirty="0"/>
              <a:t>Acts 19:15</a:t>
            </a:r>
            <a:r>
              <a:rPr lang="en-US" sz="2400" dirty="0"/>
              <a:t>)</a:t>
            </a:r>
          </a:p>
          <a:p>
            <a:endParaRPr lang="en-US" dirty="0"/>
          </a:p>
        </p:txBody>
      </p:sp>
    </p:spTree>
    <p:extLst>
      <p:ext uri="{BB962C8B-B14F-4D97-AF65-F5344CB8AC3E}">
        <p14:creationId xmlns:p14="http://schemas.microsoft.com/office/powerpoint/2010/main" val="1407136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2452" y="764498"/>
            <a:ext cx="7623748" cy="989351"/>
          </a:xfrm>
        </p:spPr>
        <p:txBody>
          <a:bodyPr>
            <a:normAutofit fontScale="90000"/>
          </a:bodyPr>
          <a:lstStyle/>
          <a:p>
            <a:pPr algn="l"/>
            <a:r>
              <a:rPr lang="en-US" b="1" dirty="0"/>
              <a:t>Demons believe in hell</a:t>
            </a:r>
            <a:r>
              <a:rPr lang="en-US" dirty="0"/>
              <a:t/>
            </a:r>
            <a:br>
              <a:rPr lang="en-US" dirty="0"/>
            </a:br>
            <a:endParaRPr lang="en-US" dirty="0"/>
          </a:p>
        </p:txBody>
      </p:sp>
      <p:sp>
        <p:nvSpPr>
          <p:cNvPr id="3" name="Content Placeholder 2"/>
          <p:cNvSpPr>
            <a:spLocks noGrp="1"/>
          </p:cNvSpPr>
          <p:nvPr>
            <p:ph idx="1"/>
          </p:nvPr>
        </p:nvSpPr>
        <p:spPr/>
        <p:txBody>
          <a:bodyPr/>
          <a:lstStyle/>
          <a:p>
            <a:r>
              <a:rPr lang="en-US" i="1" dirty="0"/>
              <a:t>They believe in hell</a:t>
            </a:r>
            <a:r>
              <a:rPr lang="en-US" dirty="0"/>
              <a:t>. </a:t>
            </a:r>
            <a:r>
              <a:rPr lang="en-US" b="1" dirty="0"/>
              <a:t>The demons infesting the man from the tombs begged Jesus not to send them to the abyss, the place of final punishment</a:t>
            </a:r>
            <a:r>
              <a:rPr lang="en-US" dirty="0"/>
              <a:t> (</a:t>
            </a:r>
            <a:r>
              <a:rPr lang="en-US" b="1" dirty="0"/>
              <a:t>Luke 8:31</a:t>
            </a:r>
            <a:r>
              <a:rPr lang="en-US" dirty="0"/>
              <a:t>).</a:t>
            </a:r>
          </a:p>
          <a:p>
            <a:r>
              <a:rPr lang="en-US" i="1" dirty="0"/>
              <a:t>They acknowledge Jesus as their ultimate judge</a:t>
            </a:r>
            <a:r>
              <a:rPr lang="en-US" dirty="0"/>
              <a:t>. </a:t>
            </a:r>
            <a:r>
              <a:rPr lang="en-US" b="1" dirty="0"/>
              <a:t>Those same demons begged Jesus not to torment them </a:t>
            </a:r>
            <a:r>
              <a:rPr lang="en-US" dirty="0"/>
              <a:t>(</a:t>
            </a:r>
            <a:r>
              <a:rPr lang="en-US" b="1" dirty="0"/>
              <a:t>Mark 5:7</a:t>
            </a:r>
            <a:r>
              <a:rPr lang="en-US" dirty="0"/>
              <a:t>).</a:t>
            </a:r>
          </a:p>
          <a:p>
            <a:r>
              <a:rPr lang="en-US" i="1" dirty="0"/>
              <a:t>They believe in a set time for their punishment</a:t>
            </a:r>
            <a:r>
              <a:rPr lang="en-US" dirty="0"/>
              <a:t>. They ask Jesus, “</a:t>
            </a:r>
            <a:r>
              <a:rPr lang="en-US" b="1" dirty="0"/>
              <a:t>Have you come to punish us before our time</a:t>
            </a:r>
            <a:r>
              <a:rPr lang="en-US" dirty="0"/>
              <a:t>?” (</a:t>
            </a:r>
            <a:r>
              <a:rPr lang="en-US" b="1" dirty="0"/>
              <a:t>Matthew 8:29</a:t>
            </a:r>
            <a:r>
              <a:rPr lang="en-US" dirty="0"/>
              <a:t>).</a:t>
            </a:r>
          </a:p>
          <a:p>
            <a:endParaRPr lang="en-US" dirty="0"/>
          </a:p>
        </p:txBody>
      </p:sp>
    </p:spTree>
    <p:extLst>
      <p:ext uri="{BB962C8B-B14F-4D97-AF65-F5344CB8AC3E}">
        <p14:creationId xmlns:p14="http://schemas.microsoft.com/office/powerpoint/2010/main" val="1162355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7442" y="764373"/>
            <a:ext cx="7608757" cy="914525"/>
          </a:xfrm>
        </p:spPr>
        <p:txBody>
          <a:bodyPr>
            <a:normAutofit fontScale="90000"/>
          </a:bodyPr>
          <a:lstStyle/>
          <a:p>
            <a:pPr algn="l"/>
            <a:r>
              <a:rPr lang="en-US" b="1" dirty="0"/>
              <a:t>Demons believe in hell</a:t>
            </a:r>
            <a:r>
              <a:rPr lang="en-US" dirty="0"/>
              <a:t/>
            </a:r>
            <a:br>
              <a:rPr lang="en-US" dirty="0"/>
            </a:br>
            <a:endParaRPr lang="en-US" dirty="0"/>
          </a:p>
        </p:txBody>
      </p:sp>
      <p:sp>
        <p:nvSpPr>
          <p:cNvPr id="3" name="Content Placeholder 2"/>
          <p:cNvSpPr>
            <a:spLocks noGrp="1"/>
          </p:cNvSpPr>
          <p:nvPr>
            <p:ph idx="1"/>
          </p:nvPr>
        </p:nvSpPr>
        <p:spPr/>
        <p:txBody>
          <a:bodyPr/>
          <a:lstStyle/>
          <a:p>
            <a:r>
              <a:rPr lang="en-US" i="1" dirty="0"/>
              <a:t>They know Jesus is sovereign over them</a:t>
            </a:r>
            <a:r>
              <a:rPr lang="en-US" dirty="0"/>
              <a:t>. </a:t>
            </a:r>
            <a:r>
              <a:rPr lang="en-US" b="1" dirty="0"/>
              <a:t>They must ask Jesus for permission to enter the pigs</a:t>
            </a:r>
            <a:r>
              <a:rPr lang="en-US" dirty="0"/>
              <a:t> (</a:t>
            </a:r>
            <a:r>
              <a:rPr lang="en-US" b="1" dirty="0"/>
              <a:t>Mark 5:11-13</a:t>
            </a:r>
            <a:r>
              <a:rPr lang="en-US" dirty="0"/>
              <a:t>).</a:t>
            </a:r>
          </a:p>
          <a:p>
            <a:r>
              <a:rPr lang="en-US" i="1" dirty="0"/>
              <a:t>They know they must bow before Jesus</a:t>
            </a:r>
            <a:r>
              <a:rPr lang="en-US" dirty="0"/>
              <a:t>. </a:t>
            </a:r>
            <a:r>
              <a:rPr lang="en-US" b="1" dirty="0"/>
              <a:t>When the demon-infested man saw Jesus, he voluntarily bows down before him</a:t>
            </a:r>
            <a:r>
              <a:rPr lang="en-US" dirty="0"/>
              <a:t> (</a:t>
            </a:r>
            <a:r>
              <a:rPr lang="en-US" b="1" dirty="0"/>
              <a:t>Mark 5:6</a:t>
            </a:r>
            <a:r>
              <a:rPr lang="en-US" dirty="0"/>
              <a:t>).</a:t>
            </a:r>
          </a:p>
          <a:p>
            <a:r>
              <a:rPr lang="en-US" i="1" dirty="0"/>
              <a:t>They submit to the power of Jesus’ word</a:t>
            </a:r>
            <a:r>
              <a:rPr lang="en-US" dirty="0"/>
              <a:t>. </a:t>
            </a:r>
            <a:r>
              <a:rPr lang="en-US" b="1" dirty="0"/>
              <a:t>When he casts them out of a person, they must come out </a:t>
            </a:r>
            <a:r>
              <a:rPr lang="en-US" dirty="0"/>
              <a:t>(</a:t>
            </a:r>
            <a:r>
              <a:rPr lang="en-US" b="1" dirty="0"/>
              <a:t>Matthew 17:18</a:t>
            </a:r>
            <a:r>
              <a:rPr lang="en-US" dirty="0"/>
              <a:t>).</a:t>
            </a:r>
          </a:p>
          <a:p>
            <a:r>
              <a:rPr lang="en-US" dirty="0"/>
              <a:t> </a:t>
            </a:r>
          </a:p>
          <a:p>
            <a:endParaRPr lang="en-US" dirty="0"/>
          </a:p>
        </p:txBody>
      </p:sp>
    </p:spTree>
    <p:extLst>
      <p:ext uri="{BB962C8B-B14F-4D97-AF65-F5344CB8AC3E}">
        <p14:creationId xmlns:p14="http://schemas.microsoft.com/office/powerpoint/2010/main" val="4123975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b="1" dirty="0"/>
              <a:t>Taken together, that’s an impressive array of theological insight. No wonder R. C. Sproul said this:</a:t>
            </a:r>
            <a:endParaRPr lang="en-US" sz="3200" dirty="0"/>
          </a:p>
          <a:p>
            <a:r>
              <a:rPr lang="en-US" sz="3200" b="1" dirty="0"/>
              <a:t>Satan could make an "A" in my systematic theology course. He knows the information and knows that the information is true.</a:t>
            </a:r>
            <a:endParaRPr lang="en-US" sz="3200" dirty="0"/>
          </a:p>
          <a:p>
            <a:r>
              <a:rPr lang="en-US" sz="3200" b="1" dirty="0"/>
              <a:t>Don’t play Bible Trivia with a demon. He’ll win every time.</a:t>
            </a:r>
            <a:endParaRPr lang="en-US" sz="3200" dirty="0"/>
          </a:p>
          <a:p>
            <a:endParaRPr lang="en-US" dirty="0"/>
          </a:p>
        </p:txBody>
      </p:sp>
    </p:spTree>
    <p:extLst>
      <p:ext uri="{BB962C8B-B14F-4D97-AF65-F5344CB8AC3E}">
        <p14:creationId xmlns:p14="http://schemas.microsoft.com/office/powerpoint/2010/main" val="2733239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884545"/>
          </a:xfrm>
        </p:spPr>
        <p:txBody>
          <a:bodyPr/>
          <a:lstStyle/>
          <a:p>
            <a:pPr algn="l"/>
            <a:r>
              <a:rPr lang="en-US" b="1" dirty="0"/>
              <a:t># 2: Why Do They Shudder?</a:t>
            </a:r>
            <a:endParaRPr lang="en-US" dirty="0"/>
          </a:p>
        </p:txBody>
      </p:sp>
      <p:sp>
        <p:nvSpPr>
          <p:cNvPr id="3" name="Content Placeholder 2"/>
          <p:cNvSpPr>
            <a:spLocks noGrp="1"/>
          </p:cNvSpPr>
          <p:nvPr>
            <p:ph idx="1"/>
          </p:nvPr>
        </p:nvSpPr>
        <p:spPr/>
        <p:txBody>
          <a:bodyPr/>
          <a:lstStyle/>
          <a:p>
            <a:r>
              <a:rPr lang="en-US" sz="2800" dirty="0"/>
              <a:t>The word “</a:t>
            </a:r>
            <a:r>
              <a:rPr lang="en-US" sz="2800" b="1" dirty="0"/>
              <a:t>shudder</a:t>
            </a:r>
            <a:r>
              <a:rPr lang="en-US" sz="2800" dirty="0"/>
              <a:t>” translates an unusual Greek word, used only here in the New Testament. It means </a:t>
            </a:r>
            <a:r>
              <a:rPr lang="en-US" sz="2800" b="1" dirty="0"/>
              <a:t>to have your hair stand on end</a:t>
            </a:r>
            <a:r>
              <a:rPr lang="en-US" sz="2800" dirty="0"/>
              <a:t>. </a:t>
            </a:r>
          </a:p>
          <a:p>
            <a:pPr marL="0" indent="0">
              <a:buNone/>
            </a:pPr>
            <a:endParaRPr lang="en-US" sz="2800" dirty="0"/>
          </a:p>
          <a:p>
            <a:r>
              <a:rPr lang="en-US" sz="2800" dirty="0"/>
              <a:t>The English word “frizzy” comes from this Greek word. I call it a Halloween word because it describes how you would react in a haunted house at midnight when you hear a creak and then the sound of a door slowly opening. </a:t>
            </a:r>
          </a:p>
          <a:p>
            <a:endParaRPr lang="en-US" dirty="0"/>
          </a:p>
        </p:txBody>
      </p:sp>
    </p:spTree>
    <p:extLst>
      <p:ext uri="{BB962C8B-B14F-4D97-AF65-F5344CB8AC3E}">
        <p14:creationId xmlns:p14="http://schemas.microsoft.com/office/powerpoint/2010/main" val="3149187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2078" y="764373"/>
            <a:ext cx="7054121" cy="854565"/>
          </a:xfrm>
        </p:spPr>
        <p:txBody>
          <a:bodyPr>
            <a:normAutofit fontScale="90000"/>
          </a:bodyPr>
          <a:lstStyle/>
          <a:p>
            <a:r>
              <a:rPr lang="en-US" b="1" dirty="0"/>
              <a:t># 2: Why Do They Shudder?</a:t>
            </a:r>
            <a:r>
              <a:rPr lang="en-US" dirty="0"/>
              <a:t/>
            </a:r>
            <a:br>
              <a:rPr lang="en-US" dirty="0"/>
            </a:br>
            <a:endParaRPr lang="en-US" dirty="0"/>
          </a:p>
        </p:txBody>
      </p:sp>
      <p:sp>
        <p:nvSpPr>
          <p:cNvPr id="3" name="Content Placeholder 2"/>
          <p:cNvSpPr>
            <a:spLocks noGrp="1"/>
          </p:cNvSpPr>
          <p:nvPr>
            <p:ph idx="1"/>
          </p:nvPr>
        </p:nvSpPr>
        <p:spPr>
          <a:xfrm>
            <a:off x="685800" y="1618938"/>
            <a:ext cx="10820400" cy="4152275"/>
          </a:xfrm>
        </p:spPr>
        <p:txBody>
          <a:bodyPr/>
          <a:lstStyle/>
          <a:p>
            <a:r>
              <a:rPr lang="en-US" sz="2800" dirty="0"/>
              <a:t>Someone or something is coming, but in the darkness you can’t see a thing. You hear the sound of steps moving slowly in your direction, but who is it? What do they want? What will happen when they reach you? You hold your breath, hoping whoever it is will pass you by. Your muscles tense, your breathing slows. You strain to hear a sound. But the steps come closer and closer. They stop just behind you. You try to run, but your feet won’t move. Suddenly an ice-cold hand grips your shoulder. That terror you feel is what James means when he says the demons shudder.</a:t>
            </a:r>
          </a:p>
          <a:p>
            <a:endParaRPr lang="en-US" dirty="0"/>
          </a:p>
        </p:txBody>
      </p:sp>
    </p:spTree>
    <p:extLst>
      <p:ext uri="{BB962C8B-B14F-4D97-AF65-F5344CB8AC3E}">
        <p14:creationId xmlns:p14="http://schemas.microsoft.com/office/powerpoint/2010/main" val="672698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7462" y="764373"/>
            <a:ext cx="7638738" cy="1004466"/>
          </a:xfrm>
        </p:spPr>
        <p:txBody>
          <a:bodyPr>
            <a:normAutofit fontScale="90000"/>
          </a:bodyPr>
          <a:lstStyle/>
          <a:p>
            <a:pPr algn="l"/>
            <a:r>
              <a:rPr lang="en-US" b="1" dirty="0"/>
              <a:t>The thought of God freaks the demons out</a:t>
            </a:r>
            <a:r>
              <a:rPr lang="en-US" dirty="0"/>
              <a:t/>
            </a:r>
            <a:br>
              <a:rPr lang="en-US" dirty="0"/>
            </a:br>
            <a:endParaRPr lang="en-US" dirty="0"/>
          </a:p>
        </p:txBody>
      </p:sp>
      <p:sp>
        <p:nvSpPr>
          <p:cNvPr id="3" name="Content Placeholder 2"/>
          <p:cNvSpPr>
            <a:spLocks noGrp="1"/>
          </p:cNvSpPr>
          <p:nvPr>
            <p:ph idx="1"/>
          </p:nvPr>
        </p:nvSpPr>
        <p:spPr>
          <a:xfrm>
            <a:off x="685800" y="1768840"/>
            <a:ext cx="10820400" cy="4449846"/>
          </a:xfrm>
        </p:spPr>
        <p:txBody>
          <a:bodyPr/>
          <a:lstStyle/>
          <a:p>
            <a:r>
              <a:rPr lang="en-US" sz="3200" b="1" dirty="0"/>
              <a:t>Stephen Davey points out that if you take the Greek word translated “shudder” and turn it into a noun, it gives us the English word “freaky.” </a:t>
            </a:r>
            <a:endParaRPr lang="en-US" sz="3200" dirty="0"/>
          </a:p>
          <a:p>
            <a:r>
              <a:rPr lang="en-US" sz="3200" dirty="0" smtClean="0"/>
              <a:t>Now </a:t>
            </a:r>
            <a:r>
              <a:rPr lang="en-US" sz="3200" dirty="0"/>
              <a:t>take that and apply it to the demons</a:t>
            </a:r>
            <a:r>
              <a:rPr lang="en-US" sz="3200" dirty="0" smtClean="0"/>
              <a:t>.</a:t>
            </a:r>
          </a:p>
          <a:p>
            <a:r>
              <a:rPr lang="en-US" sz="3200" dirty="0" smtClean="0"/>
              <a:t> </a:t>
            </a:r>
            <a:r>
              <a:rPr lang="en-US" sz="3200" dirty="0"/>
              <a:t>Remember, they are not heretics. They know who Jesus is, and they know he will sentence them to eternal doom someday. </a:t>
            </a:r>
            <a:endParaRPr lang="en-US" sz="3200" dirty="0" smtClean="0"/>
          </a:p>
          <a:p>
            <a:r>
              <a:rPr lang="en-US" sz="3200" dirty="0" smtClean="0"/>
              <a:t>Everything </a:t>
            </a:r>
            <a:r>
              <a:rPr lang="en-US" sz="3200" dirty="0"/>
              <a:t>about him terrifies them.</a:t>
            </a:r>
          </a:p>
          <a:p>
            <a:endParaRPr lang="en-US" dirty="0"/>
          </a:p>
        </p:txBody>
      </p:sp>
    </p:spTree>
    <p:extLst>
      <p:ext uri="{BB962C8B-B14F-4D97-AF65-F5344CB8AC3E}">
        <p14:creationId xmlns:p14="http://schemas.microsoft.com/office/powerpoint/2010/main" val="2842059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31566" y="764373"/>
            <a:ext cx="6274633" cy="1293028"/>
          </a:xfrm>
        </p:spPr>
        <p:txBody>
          <a:bodyPr/>
          <a:lstStyle/>
          <a:p>
            <a:pPr algn="l"/>
            <a:r>
              <a:rPr lang="en-US" dirty="0" smtClean="0"/>
              <a:t>Demons:</a:t>
            </a:r>
            <a:endParaRPr lang="en-US" dirty="0"/>
          </a:p>
        </p:txBody>
      </p:sp>
      <p:sp>
        <p:nvSpPr>
          <p:cNvPr id="3" name="Content Placeholder 2"/>
          <p:cNvSpPr>
            <a:spLocks noGrp="1"/>
          </p:cNvSpPr>
          <p:nvPr>
            <p:ph idx="1"/>
          </p:nvPr>
        </p:nvSpPr>
        <p:spPr/>
        <p:txBody>
          <a:bodyPr/>
          <a:lstStyle/>
          <a:p>
            <a:r>
              <a:rPr lang="en-US" sz="3200" b="1" dirty="0"/>
              <a:t>They hate Jesus.</a:t>
            </a:r>
            <a:endParaRPr lang="en-US" sz="3200" dirty="0"/>
          </a:p>
          <a:p>
            <a:r>
              <a:rPr lang="en-US" sz="3200" b="1" dirty="0"/>
              <a:t>They fear him.</a:t>
            </a:r>
            <a:endParaRPr lang="en-US" sz="3200" dirty="0"/>
          </a:p>
          <a:p>
            <a:r>
              <a:rPr lang="en-US" sz="3200" b="1" dirty="0"/>
              <a:t>They cannot deny his true identity.</a:t>
            </a:r>
            <a:endParaRPr lang="en-US" sz="3200" dirty="0"/>
          </a:p>
          <a:p>
            <a:r>
              <a:rPr lang="en-US" sz="3200" b="1" dirty="0"/>
              <a:t>They cannot escape the coming judgment.</a:t>
            </a:r>
            <a:endParaRPr lang="en-US" sz="3200" dirty="0"/>
          </a:p>
          <a:p>
            <a:endParaRPr lang="en-US" dirty="0"/>
          </a:p>
        </p:txBody>
      </p:sp>
    </p:spTree>
    <p:extLst>
      <p:ext uri="{BB962C8B-B14F-4D97-AF65-F5344CB8AC3E}">
        <p14:creationId xmlns:p14="http://schemas.microsoft.com/office/powerpoint/2010/main" val="3395026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Our Text: </a:t>
            </a:r>
            <a:r>
              <a:rPr lang="en-US" dirty="0"/>
              <a:t>(</a:t>
            </a:r>
            <a:r>
              <a:rPr lang="en-US" b="1" dirty="0"/>
              <a:t>James 2:19</a:t>
            </a:r>
            <a:r>
              <a:rPr lang="en-US" dirty="0"/>
              <a:t>).</a:t>
            </a:r>
            <a:br>
              <a:rPr lang="en-US" dirty="0"/>
            </a:br>
            <a:endParaRPr lang="en-US" dirty="0"/>
          </a:p>
        </p:txBody>
      </p:sp>
      <p:sp>
        <p:nvSpPr>
          <p:cNvPr id="3" name="Content Placeholder 2"/>
          <p:cNvSpPr>
            <a:spLocks noGrp="1"/>
          </p:cNvSpPr>
          <p:nvPr>
            <p:ph idx="1"/>
          </p:nvPr>
        </p:nvSpPr>
        <p:spPr/>
        <p:txBody>
          <a:bodyPr>
            <a:normAutofit/>
          </a:bodyPr>
          <a:lstStyle/>
          <a:p>
            <a:r>
              <a:rPr lang="en-US" sz="3600" b="1" dirty="0"/>
              <a:t>“You believe that God is one; you do well. The demons also believe—and they shudder</a:t>
            </a:r>
            <a:r>
              <a:rPr lang="en-US" sz="3600" b="1" dirty="0" smtClean="0"/>
              <a:t>”.</a:t>
            </a:r>
            <a:endParaRPr lang="en-US" sz="3600" dirty="0"/>
          </a:p>
        </p:txBody>
      </p:sp>
    </p:spTree>
    <p:extLst>
      <p:ext uri="{BB962C8B-B14F-4D97-AF65-F5344CB8AC3E}">
        <p14:creationId xmlns:p14="http://schemas.microsoft.com/office/powerpoint/2010/main" val="1028103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7364" y="764373"/>
            <a:ext cx="7488836" cy="1004466"/>
          </a:xfrm>
        </p:spPr>
        <p:txBody>
          <a:bodyPr/>
          <a:lstStyle/>
          <a:p>
            <a:pPr algn="l"/>
            <a:r>
              <a:rPr lang="en-US" dirty="0"/>
              <a:t>Think about this.</a:t>
            </a:r>
          </a:p>
        </p:txBody>
      </p:sp>
      <p:sp>
        <p:nvSpPr>
          <p:cNvPr id="3" name="Content Placeholder 2"/>
          <p:cNvSpPr>
            <a:spLocks noGrp="1"/>
          </p:cNvSpPr>
          <p:nvPr>
            <p:ph idx="1"/>
          </p:nvPr>
        </p:nvSpPr>
        <p:spPr>
          <a:xfrm>
            <a:off x="685800" y="2194561"/>
            <a:ext cx="10820400" cy="3651604"/>
          </a:xfrm>
        </p:spPr>
        <p:txBody>
          <a:bodyPr>
            <a:normAutofit lnSpcReduction="10000"/>
          </a:bodyPr>
          <a:lstStyle/>
          <a:p>
            <a:pPr lvl="0"/>
            <a:r>
              <a:rPr lang="en-US" sz="3200" b="1" i="1" dirty="0" smtClean="0"/>
              <a:t>The </a:t>
            </a:r>
            <a:r>
              <a:rPr lang="en-US" sz="3200" b="1" i="1" dirty="0"/>
              <a:t>demons know the truth about Jesus</a:t>
            </a:r>
            <a:r>
              <a:rPr lang="en-US" sz="3200" dirty="0"/>
              <a:t>. </a:t>
            </a:r>
          </a:p>
          <a:p>
            <a:pPr lvl="0"/>
            <a:r>
              <a:rPr lang="en-US" sz="3200" dirty="0"/>
              <a:t>They shudder continually. </a:t>
            </a:r>
          </a:p>
          <a:p>
            <a:pPr lvl="0"/>
            <a:r>
              <a:rPr lang="en-US" sz="3200" dirty="0"/>
              <a:t>They live in constant fear of their impending eternal doom. </a:t>
            </a:r>
          </a:p>
          <a:p>
            <a:pPr lvl="0"/>
            <a:r>
              <a:rPr lang="en-US" sz="3200" dirty="0"/>
              <a:t>They know the ugly future that awaits them. </a:t>
            </a:r>
          </a:p>
          <a:p>
            <a:pPr lvl="0"/>
            <a:r>
              <a:rPr lang="en-US" sz="3200" dirty="0"/>
              <a:t>But knowing all that and living in fear of it cannot deliver them.</a:t>
            </a:r>
          </a:p>
          <a:p>
            <a:endParaRPr lang="en-US" dirty="0"/>
          </a:p>
        </p:txBody>
      </p:sp>
    </p:spTree>
    <p:extLst>
      <p:ext uri="{BB962C8B-B14F-4D97-AF65-F5344CB8AC3E}">
        <p14:creationId xmlns:p14="http://schemas.microsoft.com/office/powerpoint/2010/main" val="3510682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2294" y="764373"/>
            <a:ext cx="7383905" cy="929516"/>
          </a:xfrm>
        </p:spPr>
        <p:txBody>
          <a:bodyPr/>
          <a:lstStyle/>
          <a:p>
            <a:pPr algn="l"/>
            <a:r>
              <a:rPr lang="en-US" b="1" dirty="0"/>
              <a:t>Dr. Criswell</a:t>
            </a:r>
            <a:endParaRPr lang="en-US" dirty="0"/>
          </a:p>
        </p:txBody>
      </p:sp>
      <p:sp>
        <p:nvSpPr>
          <p:cNvPr id="3" name="Content Placeholder 2"/>
          <p:cNvSpPr>
            <a:spLocks noGrp="1"/>
          </p:cNvSpPr>
          <p:nvPr>
            <p:ph idx="1"/>
          </p:nvPr>
        </p:nvSpPr>
        <p:spPr>
          <a:xfrm>
            <a:off x="685800" y="1693890"/>
            <a:ext cx="10820400" cy="4524796"/>
          </a:xfrm>
        </p:spPr>
        <p:txBody>
          <a:bodyPr/>
          <a:lstStyle/>
          <a:p>
            <a:r>
              <a:rPr lang="en-US" sz="3200" b="1" dirty="0"/>
              <a:t>When Dr. Criswell preached on this text, he imagined a scene where the devil himself walked the aisle and asked to join the church. The pastor was shocked by this turn of events, but began to ask a series of questions:</a:t>
            </a:r>
            <a:endParaRPr lang="en-US" sz="3200" dirty="0"/>
          </a:p>
          <a:p>
            <a:endParaRPr lang="en-US" dirty="0"/>
          </a:p>
        </p:txBody>
      </p:sp>
    </p:spTree>
    <p:extLst>
      <p:ext uri="{BB962C8B-B14F-4D97-AF65-F5344CB8AC3E}">
        <p14:creationId xmlns:p14="http://schemas.microsoft.com/office/powerpoint/2010/main" val="2668780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1724" y="764373"/>
            <a:ext cx="6514475" cy="599732"/>
          </a:xfrm>
        </p:spPr>
        <p:txBody>
          <a:bodyPr>
            <a:normAutofit fontScale="90000"/>
          </a:bodyPr>
          <a:lstStyle/>
          <a:p>
            <a:pPr algn="l"/>
            <a:r>
              <a:rPr lang="en-US" dirty="0" smtClean="0"/>
              <a:t>The Questions</a:t>
            </a:r>
            <a:endParaRPr lang="en-US" dirty="0"/>
          </a:p>
        </p:txBody>
      </p:sp>
      <p:sp>
        <p:nvSpPr>
          <p:cNvPr id="3" name="Content Placeholder 2"/>
          <p:cNvSpPr>
            <a:spLocks noGrp="1"/>
          </p:cNvSpPr>
          <p:nvPr>
            <p:ph idx="1"/>
          </p:nvPr>
        </p:nvSpPr>
        <p:spPr>
          <a:xfrm>
            <a:off x="685800" y="1558976"/>
            <a:ext cx="10820400" cy="4659709"/>
          </a:xfrm>
        </p:spPr>
        <p:txBody>
          <a:bodyPr>
            <a:normAutofit/>
          </a:bodyPr>
          <a:lstStyle/>
          <a:p>
            <a:pPr lvl="0"/>
            <a:r>
              <a:rPr lang="en-US" sz="2400" b="1" dirty="0"/>
              <a:t>Do you believe the Bible?” “Yes, I do. It’s all true.”</a:t>
            </a:r>
          </a:p>
          <a:p>
            <a:pPr lvl="0"/>
            <a:r>
              <a:rPr lang="en-US" sz="2400" b="1" dirty="0"/>
              <a:t>“Do you believe Jesus is the Son of God?” “Without a doubt.”</a:t>
            </a:r>
          </a:p>
          <a:p>
            <a:pPr lvl="0"/>
            <a:r>
              <a:rPr lang="en-US" sz="2400" b="1" dirty="0"/>
              <a:t>“Do you believe the Virgin Birth?” “Yes, I was there watching it all in Bethlehem.”</a:t>
            </a:r>
          </a:p>
          <a:p>
            <a:pPr lvl="0"/>
            <a:r>
              <a:rPr lang="en-US" sz="2400" b="1" dirty="0"/>
              <a:t>“Do you believe Jesus died on the cross?” “Yes, I saw it happen.”</a:t>
            </a:r>
          </a:p>
          <a:p>
            <a:pPr lvl="0"/>
            <a:r>
              <a:rPr lang="en-US" sz="2400" b="1" dirty="0"/>
              <a:t>“Do you believe Jesus rose from the dead?” “Absolutely. No question about it.”</a:t>
            </a:r>
          </a:p>
          <a:p>
            <a:pPr lvl="0"/>
            <a:r>
              <a:rPr lang="en-US" sz="2400" b="1" dirty="0"/>
              <a:t>“Do you believe Jesus is coming again?” “Of course. He said he would.”</a:t>
            </a:r>
          </a:p>
          <a:p>
            <a:pPr lvl="0"/>
            <a:r>
              <a:rPr lang="en-US" sz="2400" b="1" dirty="0"/>
              <a:t>“Will you be faithful in attending church?” “I’ll be here every time the doors are open.”</a:t>
            </a:r>
          </a:p>
          <a:p>
            <a:endParaRPr lang="en-US" dirty="0"/>
          </a:p>
        </p:txBody>
      </p:sp>
    </p:spTree>
    <p:extLst>
      <p:ext uri="{BB962C8B-B14F-4D97-AF65-F5344CB8AC3E}">
        <p14:creationId xmlns:p14="http://schemas.microsoft.com/office/powerpoint/2010/main" val="3184182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9370" y="1184223"/>
            <a:ext cx="10546830" cy="4856813"/>
          </a:xfrm>
        </p:spPr>
        <p:txBody>
          <a:bodyPr>
            <a:normAutofit fontScale="92500"/>
          </a:bodyPr>
          <a:lstStyle/>
          <a:p>
            <a:r>
              <a:rPr lang="en-US" sz="2800" b="1" dirty="0"/>
              <a:t>Finally the pastor says, </a:t>
            </a:r>
            <a:r>
              <a:rPr lang="en-US" sz="2800" dirty="0"/>
              <a:t>“You have been going to and fro throughout the world, wreaking havoc, causing pain, sowing discord, breaking up marriages, stirring up death and destruction, and dragging people down with you into hell. </a:t>
            </a:r>
            <a:endParaRPr lang="en-US" sz="2800" dirty="0" smtClean="0"/>
          </a:p>
          <a:p>
            <a:r>
              <a:rPr lang="en-US" sz="2800" b="1" dirty="0" smtClean="0"/>
              <a:t>Do </a:t>
            </a:r>
            <a:r>
              <a:rPr lang="en-US" sz="2800" b="1" dirty="0"/>
              <a:t>you here and now repent of your sin? </a:t>
            </a:r>
            <a:r>
              <a:rPr lang="en-US" sz="2800" dirty="0"/>
              <a:t>Will you turn from your sin, bow your knee, and trust Christ as Savior?” To which the devil replies, “Oh, Oh, I don’t know about that. That is something else!” (From “The doctrines of the Devil.”)</a:t>
            </a:r>
          </a:p>
          <a:p>
            <a:r>
              <a:rPr lang="en-US" sz="2800" b="1" dirty="0"/>
              <a:t>Knowledge of the truth</a:t>
            </a:r>
            <a:r>
              <a:rPr lang="en-US" sz="2800" dirty="0"/>
              <a:t>, even believing the truth, even living in fear of what the truth must mean, that alone is never enough. </a:t>
            </a:r>
            <a:endParaRPr lang="en-US" sz="2800" dirty="0" smtClean="0"/>
          </a:p>
          <a:p>
            <a:r>
              <a:rPr lang="en-US" sz="2800" dirty="0" smtClean="0"/>
              <a:t>Consider </a:t>
            </a:r>
            <a:r>
              <a:rPr lang="en-US" sz="2800" dirty="0"/>
              <a:t>the demons who believe and shudder and are doomed forever. </a:t>
            </a:r>
          </a:p>
          <a:p>
            <a:endParaRPr lang="en-US" dirty="0"/>
          </a:p>
        </p:txBody>
      </p:sp>
    </p:spTree>
    <p:extLst>
      <p:ext uri="{BB962C8B-B14F-4D97-AF65-F5344CB8AC3E}">
        <p14:creationId xmlns:p14="http://schemas.microsoft.com/office/powerpoint/2010/main" val="1119922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2550" y="764373"/>
            <a:ext cx="7773649" cy="1293028"/>
          </a:xfrm>
        </p:spPr>
        <p:txBody>
          <a:bodyPr>
            <a:normAutofit fontScale="90000"/>
          </a:bodyPr>
          <a:lstStyle/>
          <a:p>
            <a:pPr algn="l"/>
            <a:r>
              <a:rPr lang="en-US" b="1" dirty="0"/>
              <a:t>Hell will be filled with good theologians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b="1" dirty="0"/>
              <a:t>This is what James wants us to </a:t>
            </a:r>
            <a:r>
              <a:rPr lang="en-US" b="1" dirty="0" smtClean="0"/>
              <a:t>ponder.</a:t>
            </a:r>
          </a:p>
          <a:p>
            <a:endParaRPr lang="en-US" b="1" dirty="0"/>
          </a:p>
          <a:p>
            <a:r>
              <a:rPr lang="en-US" sz="3200" b="1" dirty="0"/>
              <a:t># 3: What Should We Learn From This</a:t>
            </a:r>
            <a:r>
              <a:rPr lang="en-US" sz="3200" b="1" dirty="0" smtClean="0"/>
              <a:t>?</a:t>
            </a:r>
          </a:p>
          <a:p>
            <a:endParaRPr lang="en-US" sz="3200" b="1" dirty="0"/>
          </a:p>
          <a:p>
            <a:r>
              <a:rPr lang="en-US" sz="3200" b="1" dirty="0"/>
              <a:t>This solemn verse stands as a warning to every religious person. </a:t>
            </a:r>
            <a:r>
              <a:rPr lang="en-US" sz="3200" b="1" i="1" dirty="0"/>
              <a:t>The more religious you are, the more you stand in danger of having demonic faith</a:t>
            </a:r>
            <a:r>
              <a:rPr lang="en-US" sz="3200" dirty="0"/>
              <a:t>.</a:t>
            </a:r>
          </a:p>
          <a:p>
            <a:endParaRPr lang="en-US" sz="3200" dirty="0"/>
          </a:p>
          <a:p>
            <a:endParaRPr lang="en-US" sz="3200" dirty="0"/>
          </a:p>
          <a:p>
            <a:endParaRPr lang="en-US" dirty="0"/>
          </a:p>
        </p:txBody>
      </p:sp>
    </p:spTree>
    <p:extLst>
      <p:ext uri="{BB962C8B-B14F-4D97-AF65-F5344CB8AC3E}">
        <p14:creationId xmlns:p14="http://schemas.microsoft.com/office/powerpoint/2010/main" val="2233290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2550" y="764373"/>
            <a:ext cx="7773649" cy="1293028"/>
          </a:xfrm>
        </p:spPr>
        <p:txBody>
          <a:bodyPr/>
          <a:lstStyle/>
          <a:p>
            <a:pPr algn="l"/>
            <a:r>
              <a:rPr lang="en-US" dirty="0"/>
              <a:t>To make it more personal,</a:t>
            </a:r>
          </a:p>
        </p:txBody>
      </p:sp>
      <p:sp>
        <p:nvSpPr>
          <p:cNvPr id="3" name="Content Placeholder 2"/>
          <p:cNvSpPr>
            <a:spLocks noGrp="1"/>
          </p:cNvSpPr>
          <p:nvPr>
            <p:ph idx="1"/>
          </p:nvPr>
        </p:nvSpPr>
        <p:spPr/>
        <p:txBody>
          <a:bodyPr/>
          <a:lstStyle/>
          <a:p>
            <a:r>
              <a:rPr lang="en-US" sz="2400" dirty="0" smtClean="0"/>
              <a:t>The </a:t>
            </a:r>
            <a:r>
              <a:rPr lang="en-US" sz="2400" dirty="0"/>
              <a:t>thought occurs to me that I stand in grave danger myself</a:t>
            </a:r>
            <a:r>
              <a:rPr lang="en-US" sz="2400" dirty="0" smtClean="0"/>
              <a:t>.</a:t>
            </a:r>
          </a:p>
          <a:p>
            <a:r>
              <a:rPr lang="en-US" sz="2400" dirty="0" smtClean="0"/>
              <a:t> </a:t>
            </a:r>
            <a:r>
              <a:rPr lang="en-US" sz="2400" dirty="0"/>
              <a:t>I have been a Jesus-follower for 60 years. But before that I was a church member. </a:t>
            </a:r>
            <a:endParaRPr lang="en-US" sz="2400" dirty="0" smtClean="0"/>
          </a:p>
          <a:p>
            <a:r>
              <a:rPr lang="en-US" sz="2400" dirty="0"/>
              <a:t>I’ve been “in church” all my life. I feel comfortable there. I know the routine, understand the language, know the songs, and know how to pray the prayers. I know what’s going to happen on Sunday morning. I know how to take the little cup and then take the little wafer when we observe the Lord’s Supper. </a:t>
            </a:r>
          </a:p>
          <a:p>
            <a:endParaRPr lang="en-US" sz="2400" dirty="0"/>
          </a:p>
          <a:p>
            <a:endParaRPr lang="en-US" dirty="0"/>
          </a:p>
        </p:txBody>
      </p:sp>
    </p:spTree>
    <p:extLst>
      <p:ext uri="{BB962C8B-B14F-4D97-AF65-F5344CB8AC3E}">
        <p14:creationId xmlns:p14="http://schemas.microsoft.com/office/powerpoint/2010/main" val="2293694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7678" y="764373"/>
            <a:ext cx="7968521" cy="854565"/>
          </a:xfrm>
        </p:spPr>
        <p:txBody>
          <a:bodyPr/>
          <a:lstStyle/>
          <a:p>
            <a:pPr algn="l"/>
            <a:r>
              <a:rPr lang="en-US" dirty="0"/>
              <a:t>I have memorized Scripture.</a:t>
            </a:r>
          </a:p>
        </p:txBody>
      </p:sp>
      <p:sp>
        <p:nvSpPr>
          <p:cNvPr id="3" name="Content Placeholder 2"/>
          <p:cNvSpPr>
            <a:spLocks noGrp="1"/>
          </p:cNvSpPr>
          <p:nvPr>
            <p:ph idx="1"/>
          </p:nvPr>
        </p:nvSpPr>
        <p:spPr/>
        <p:txBody>
          <a:bodyPr/>
          <a:lstStyle/>
          <a:p>
            <a:r>
              <a:rPr lang="en-US" sz="3200" dirty="0"/>
              <a:t>I have memorized Scripture. I started out in the Cradle Roll, graduated to the Beginners, then on to the Juniors, then to the Intermediates, then to the Junior High, and finally to the High School department. </a:t>
            </a:r>
          </a:p>
          <a:p>
            <a:endParaRPr lang="en-US" dirty="0"/>
          </a:p>
        </p:txBody>
      </p:sp>
    </p:spTree>
    <p:extLst>
      <p:ext uri="{BB962C8B-B14F-4D97-AF65-F5344CB8AC3E}">
        <p14:creationId xmlns:p14="http://schemas.microsoft.com/office/powerpoint/2010/main" val="1853597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39056"/>
            <a:ext cx="10820400" cy="4779629"/>
          </a:xfrm>
        </p:spPr>
        <p:txBody>
          <a:bodyPr>
            <a:normAutofit/>
          </a:bodyPr>
          <a:lstStyle/>
          <a:p>
            <a:pPr lvl="0"/>
            <a:r>
              <a:rPr lang="en-US" sz="2800" dirty="0"/>
              <a:t>I knew all the verses to “</a:t>
            </a:r>
            <a:r>
              <a:rPr lang="en-US" sz="2800" b="1" dirty="0"/>
              <a:t>Just as I Am</a:t>
            </a:r>
            <a:r>
              <a:rPr lang="en-US" sz="2800" dirty="0"/>
              <a:t>” by the time I was 12 years old. </a:t>
            </a:r>
          </a:p>
          <a:p>
            <a:pPr lvl="0"/>
            <a:r>
              <a:rPr lang="en-US" sz="2800" dirty="0"/>
              <a:t>I went on youth retreats and knew all about “rededication” services.</a:t>
            </a:r>
          </a:p>
          <a:p>
            <a:pPr lvl="0"/>
            <a:r>
              <a:rPr lang="en-US" sz="2800" dirty="0"/>
              <a:t>I walked the aisle, joined the church, and was baptized by Brother Butterworth, my childhood pastor. </a:t>
            </a:r>
          </a:p>
          <a:p>
            <a:pPr lvl="0"/>
            <a:r>
              <a:rPr lang="en-US" sz="2800" dirty="0"/>
              <a:t>Later I attended a Christian college, then went to seminary, </a:t>
            </a:r>
          </a:p>
          <a:p>
            <a:pPr lvl="0"/>
            <a:r>
              <a:rPr lang="en-US" sz="2800" dirty="0"/>
              <a:t>Then pastored three churches, wrote a few books, started a ministry, preached around the world, and now here I am. </a:t>
            </a:r>
          </a:p>
          <a:p>
            <a:endParaRPr lang="en-US" dirty="0"/>
          </a:p>
        </p:txBody>
      </p:sp>
    </p:spTree>
    <p:extLst>
      <p:ext uri="{BB962C8B-B14F-4D97-AF65-F5344CB8AC3E}">
        <p14:creationId xmlns:p14="http://schemas.microsoft.com/office/powerpoint/2010/main" val="3019663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b="1" dirty="0"/>
              <a:t>That’s my life (part of it, at least) in one paragraph</a:t>
            </a:r>
            <a:r>
              <a:rPr lang="en-US" sz="3200" b="1" dirty="0" smtClean="0"/>
              <a:t>.</a:t>
            </a:r>
          </a:p>
          <a:p>
            <a:r>
              <a:rPr lang="en-US" sz="3200" b="1" dirty="0" smtClean="0"/>
              <a:t> </a:t>
            </a:r>
            <a:r>
              <a:rPr lang="en-US" sz="3200" b="1" dirty="0"/>
              <a:t>It’s very easy when you know all of </a:t>
            </a:r>
            <a:r>
              <a:rPr lang="en-US" sz="3200" b="1" dirty="0" smtClean="0"/>
              <a:t>that, </a:t>
            </a:r>
            <a:r>
              <a:rPr lang="en-US" sz="3200" b="1" dirty="0"/>
              <a:t>to subtly begin to rely on your religious pedigree in place of having a living faith in the Lord Jesus Christ.</a:t>
            </a:r>
          </a:p>
        </p:txBody>
      </p:sp>
    </p:spTree>
    <p:extLst>
      <p:ext uri="{BB962C8B-B14F-4D97-AF65-F5344CB8AC3E}">
        <p14:creationId xmlns:p14="http://schemas.microsoft.com/office/powerpoint/2010/main" val="32153623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944506"/>
          </a:xfrm>
        </p:spPr>
        <p:txBody>
          <a:bodyPr/>
          <a:lstStyle/>
          <a:p>
            <a:r>
              <a:rPr lang="en-US" b="1" dirty="0"/>
              <a:t>Let me say it this way.</a:t>
            </a:r>
            <a:endParaRPr lang="en-US" dirty="0"/>
          </a:p>
        </p:txBody>
      </p:sp>
      <p:sp>
        <p:nvSpPr>
          <p:cNvPr id="3" name="Content Placeholder 2"/>
          <p:cNvSpPr>
            <a:spLocks noGrp="1"/>
          </p:cNvSpPr>
          <p:nvPr>
            <p:ph idx="1"/>
          </p:nvPr>
        </p:nvSpPr>
        <p:spPr>
          <a:xfrm>
            <a:off x="685800" y="1708879"/>
            <a:ext cx="10820400" cy="4509807"/>
          </a:xfrm>
        </p:spPr>
        <p:txBody>
          <a:bodyPr>
            <a:normAutofit lnSpcReduction="10000"/>
          </a:bodyPr>
          <a:lstStyle/>
          <a:p>
            <a:r>
              <a:rPr lang="en-US" sz="2800" dirty="0"/>
              <a:t>I subscribe to the great creeds of the church, I believe wholeheartedly in what evangelical Christians believe, I can sign the statement of faith of every church I ever pastored, and I can happily sign my seminary’s statement of faith. </a:t>
            </a:r>
          </a:p>
          <a:p>
            <a:r>
              <a:rPr lang="en-US" sz="2800" dirty="0"/>
              <a:t>I read the </a:t>
            </a:r>
            <a:r>
              <a:rPr lang="en-US" sz="2800" dirty="0" smtClean="0"/>
              <a:t>Puritans, </a:t>
            </a:r>
            <a:r>
              <a:rPr lang="en-US" sz="2800" dirty="0"/>
              <a:t>I quote Spurgeon, I am a happy member of a </a:t>
            </a:r>
            <a:r>
              <a:rPr lang="en-US" sz="2800" dirty="0" smtClean="0"/>
              <a:t>New Testament Bible Believing Church, </a:t>
            </a:r>
            <a:r>
              <a:rPr lang="en-US" sz="2800" dirty="0"/>
              <a:t>and I love watching videos of Billy Graham preaching. </a:t>
            </a:r>
            <a:endParaRPr lang="en-US" sz="2800" dirty="0" smtClean="0"/>
          </a:p>
          <a:p>
            <a:r>
              <a:rPr lang="en-US" sz="2800" dirty="0" smtClean="0"/>
              <a:t>I </a:t>
            </a:r>
            <a:r>
              <a:rPr lang="en-US" sz="2800" dirty="0"/>
              <a:t>learned the gospel when </a:t>
            </a:r>
            <a:r>
              <a:rPr lang="en-US" sz="2800" dirty="0" smtClean="0"/>
              <a:t>Roger Wood explained </a:t>
            </a:r>
            <a:r>
              <a:rPr lang="en-US" sz="2800" dirty="0"/>
              <a:t>it to me, </a:t>
            </a:r>
            <a:r>
              <a:rPr lang="en-US" sz="2800" dirty="0" smtClean="0"/>
              <a:t>and </a:t>
            </a:r>
            <a:r>
              <a:rPr lang="en-US" sz="2800" dirty="0"/>
              <a:t>when I read it on the pages of the </a:t>
            </a:r>
            <a:r>
              <a:rPr lang="en-US" sz="2800" i="1" dirty="0"/>
              <a:t>Sword of the Lord</a:t>
            </a:r>
            <a:r>
              <a:rPr lang="en-US" sz="2800" dirty="0"/>
              <a:t> 48 years ago. I call myself an evangelical Christian. That’s my ecclesiastical home.</a:t>
            </a:r>
          </a:p>
          <a:p>
            <a:endParaRPr lang="en-US" dirty="0"/>
          </a:p>
        </p:txBody>
      </p:sp>
    </p:spTree>
    <p:extLst>
      <p:ext uri="{BB962C8B-B14F-4D97-AF65-F5344CB8AC3E}">
        <p14:creationId xmlns:p14="http://schemas.microsoft.com/office/powerpoint/2010/main" val="3882178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400" y="869305"/>
            <a:ext cx="8610600" cy="899535"/>
          </a:xfrm>
        </p:spPr>
        <p:txBody>
          <a:bodyPr/>
          <a:lstStyle/>
          <a:p>
            <a:pPr algn="l"/>
            <a:r>
              <a:rPr lang="en-US" dirty="0" smtClean="0"/>
              <a:t>Introduction</a:t>
            </a:r>
            <a:endParaRPr lang="en-US" dirty="0"/>
          </a:p>
        </p:txBody>
      </p:sp>
      <p:sp>
        <p:nvSpPr>
          <p:cNvPr id="3" name="Content Placeholder 2"/>
          <p:cNvSpPr>
            <a:spLocks noGrp="1"/>
          </p:cNvSpPr>
          <p:nvPr>
            <p:ph idx="1"/>
          </p:nvPr>
        </p:nvSpPr>
        <p:spPr>
          <a:xfrm>
            <a:off x="619593" y="1768840"/>
            <a:ext cx="10820400" cy="4494816"/>
          </a:xfrm>
        </p:spPr>
        <p:txBody>
          <a:bodyPr>
            <a:normAutofit/>
          </a:bodyPr>
          <a:lstStyle/>
          <a:p>
            <a:pPr marL="0" marR="0">
              <a:lnSpc>
                <a:spcPct val="107000"/>
              </a:lnSpc>
              <a:spcBef>
                <a:spcPts val="0"/>
              </a:spcBef>
              <a:spcAft>
                <a:spcPts val="0"/>
              </a:spcAft>
            </a:pPr>
            <a:r>
              <a:rPr lang="en-US" sz="4000" b="1" dirty="0">
                <a:ea typeface="Times New Roman" panose="02020603050405020304" pitchFamily="18" charset="0"/>
                <a:cs typeface="Times New Roman" panose="02020603050405020304" pitchFamily="18" charset="0"/>
              </a:rPr>
              <a:t>Some verses ought to scare us.</a:t>
            </a:r>
            <a:endParaRPr lang="en-US" sz="4000" dirty="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200" dirty="0">
                <a:ea typeface="Times New Roman" panose="02020603050405020304" pitchFamily="18" charset="0"/>
                <a:cs typeface="Times New Roman" panose="02020603050405020304" pitchFamily="18" charset="0"/>
              </a:rPr>
              <a:t>How can the demons “believe” and still be demons?</a:t>
            </a:r>
            <a:endParaRPr lang="en-US" sz="3200" dirty="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200" dirty="0">
                <a:ea typeface="Times New Roman" panose="02020603050405020304" pitchFamily="18" charset="0"/>
                <a:cs typeface="Times New Roman" panose="02020603050405020304" pitchFamily="18" charset="0"/>
              </a:rPr>
              <a:t>If they could “believe” and end up in hell, what about us?</a:t>
            </a:r>
            <a:endParaRPr lang="en-US" sz="3200" dirty="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200" i="1" dirty="0">
                <a:ea typeface="Times New Roman" panose="02020603050405020304" pitchFamily="18" charset="0"/>
                <a:cs typeface="Times New Roman" panose="02020603050405020304" pitchFamily="18" charset="0"/>
              </a:rPr>
              <a:t>We can say right up front this verse means exactly what it says</a:t>
            </a:r>
            <a:r>
              <a:rPr lang="en-US" sz="3200" dirty="0">
                <a:ea typeface="Times New Roman" panose="02020603050405020304" pitchFamily="18" charset="0"/>
                <a:cs typeface="Times New Roman" panose="02020603050405020304" pitchFamily="18" charset="0"/>
              </a:rPr>
              <a:t>. </a:t>
            </a:r>
            <a:endParaRPr lang="en-US" sz="32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867566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7364" y="764373"/>
            <a:ext cx="7488836" cy="974486"/>
          </a:xfrm>
        </p:spPr>
        <p:txBody>
          <a:bodyPr>
            <a:normAutofit fontScale="90000"/>
          </a:bodyPr>
          <a:lstStyle/>
          <a:p>
            <a:pPr algn="l"/>
            <a:r>
              <a:rPr lang="en-US" b="1" dirty="0"/>
              <a:t>Even good religion can be a snare</a:t>
            </a:r>
            <a:r>
              <a:rPr lang="en-US" dirty="0"/>
              <a:t/>
            </a:r>
            <a:br>
              <a:rPr lang="en-US" dirty="0"/>
            </a:br>
            <a:endParaRPr lang="en-US" dirty="0"/>
          </a:p>
        </p:txBody>
      </p:sp>
      <p:sp>
        <p:nvSpPr>
          <p:cNvPr id="3" name="Content Placeholder 2"/>
          <p:cNvSpPr>
            <a:spLocks noGrp="1"/>
          </p:cNvSpPr>
          <p:nvPr>
            <p:ph idx="1"/>
          </p:nvPr>
        </p:nvSpPr>
        <p:spPr>
          <a:xfrm>
            <a:off x="685800" y="1858780"/>
            <a:ext cx="10820400" cy="4359905"/>
          </a:xfrm>
        </p:spPr>
        <p:txBody>
          <a:bodyPr/>
          <a:lstStyle/>
          <a:p>
            <a:r>
              <a:rPr lang="en-US" sz="2800" dirty="0"/>
              <a:t>So what’s the point? </a:t>
            </a:r>
            <a:endParaRPr lang="en-US" sz="2800" dirty="0" smtClean="0"/>
          </a:p>
          <a:p>
            <a:r>
              <a:rPr lang="en-US" sz="2800" dirty="0" smtClean="0"/>
              <a:t>Well</a:t>
            </a:r>
            <a:r>
              <a:rPr lang="en-US" sz="2800" dirty="0"/>
              <a:t>, we all have a story, don’t we? </a:t>
            </a:r>
            <a:endParaRPr lang="en-US" sz="2800" dirty="0" smtClean="0"/>
          </a:p>
          <a:p>
            <a:r>
              <a:rPr lang="en-US" sz="2800" dirty="0" smtClean="0"/>
              <a:t>some </a:t>
            </a:r>
            <a:r>
              <a:rPr lang="en-US" sz="2800" dirty="0"/>
              <a:t>were raised Catholic or Lutheran or Methodist or Church of Christ or Presbyterian or Charismatic or Brethren or Anglican, or maybe you were raised without any religion. But you’ve got your own religious history. We all do. </a:t>
            </a:r>
          </a:p>
          <a:p>
            <a:r>
              <a:rPr lang="en-US" sz="2800" dirty="0"/>
              <a:t>It’s fine to have a history, </a:t>
            </a:r>
            <a:r>
              <a:rPr lang="en-US" sz="2800" dirty="0"/>
              <a:t>It’s </a:t>
            </a:r>
            <a:r>
              <a:rPr lang="en-US" sz="2800" dirty="0" smtClean="0"/>
              <a:t>good </a:t>
            </a:r>
            <a:r>
              <a:rPr lang="en-US" sz="2800" dirty="0"/>
              <a:t>to know theology, </a:t>
            </a:r>
            <a:r>
              <a:rPr lang="en-US" sz="2800" dirty="0"/>
              <a:t>It’s </a:t>
            </a:r>
            <a:r>
              <a:rPr lang="en-US" sz="2800" dirty="0" smtClean="0"/>
              <a:t>great </a:t>
            </a:r>
            <a:r>
              <a:rPr lang="en-US" sz="2800" dirty="0"/>
              <a:t>to read esteemed Bible commentators, wonderful to be part of a good church, and it’s very good if you can pass those theology quizzes that pop up on Facebook.</a:t>
            </a:r>
          </a:p>
          <a:p>
            <a:endParaRPr lang="en-US" dirty="0"/>
          </a:p>
        </p:txBody>
      </p:sp>
    </p:spTree>
    <p:extLst>
      <p:ext uri="{BB962C8B-B14F-4D97-AF65-F5344CB8AC3E}">
        <p14:creationId xmlns:p14="http://schemas.microsoft.com/office/powerpoint/2010/main" val="228715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63908"/>
            <a:ext cx="10820400" cy="4554777"/>
          </a:xfrm>
        </p:spPr>
        <p:txBody>
          <a:bodyPr/>
          <a:lstStyle/>
          <a:p>
            <a:r>
              <a:rPr lang="en-US" sz="3200" dirty="0"/>
              <a:t>But it’s a huge mistake to think you are going to heaven because of your knowledge or your religious background or even because you went to such-and-such seminary and made straight A's under </a:t>
            </a:r>
            <a:r>
              <a:rPr lang="en-US" sz="3200" dirty="0" smtClean="0"/>
              <a:t>Dr. So &amp; So &amp; Wrote-Many-Books</a:t>
            </a:r>
            <a:r>
              <a:rPr lang="en-US" sz="3200" dirty="0"/>
              <a:t>.</a:t>
            </a:r>
          </a:p>
          <a:p>
            <a:endParaRPr lang="en-US" sz="2400" dirty="0"/>
          </a:p>
        </p:txBody>
      </p:sp>
    </p:spTree>
    <p:extLst>
      <p:ext uri="{BB962C8B-B14F-4D97-AF65-F5344CB8AC3E}">
        <p14:creationId xmlns:p14="http://schemas.microsoft.com/office/powerpoint/2010/main" val="35675753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99214"/>
            <a:ext cx="10820400" cy="5019472"/>
          </a:xfrm>
        </p:spPr>
        <p:txBody>
          <a:bodyPr>
            <a:normAutofit fontScale="92500" lnSpcReduction="20000"/>
          </a:bodyPr>
          <a:lstStyle/>
          <a:p>
            <a:r>
              <a:rPr lang="en-US" sz="3200" b="1" i="1" dirty="0"/>
              <a:t>The demons know good theology, and they are </a:t>
            </a:r>
            <a:r>
              <a:rPr lang="en-US" sz="3200" b="1" i="1" dirty="0" smtClean="0"/>
              <a:t>all going to </a:t>
            </a:r>
            <a:r>
              <a:rPr lang="en-US" sz="3200" b="1" i="1" dirty="0"/>
              <a:t>hell </a:t>
            </a:r>
            <a:r>
              <a:rPr lang="en-US" sz="3200" b="1" i="1" dirty="0" smtClean="0"/>
              <a:t>anyway.</a:t>
            </a:r>
          </a:p>
          <a:p>
            <a:endParaRPr lang="en-US" sz="3200" dirty="0" smtClean="0"/>
          </a:p>
          <a:p>
            <a:r>
              <a:rPr lang="en-US" sz="3200" b="1" i="1" dirty="0"/>
              <a:t>The demons made straight A's too</a:t>
            </a:r>
            <a:r>
              <a:rPr lang="en-US" sz="3200" b="1" dirty="0"/>
              <a:t>.</a:t>
            </a:r>
            <a:r>
              <a:rPr lang="en-US" sz="3200" dirty="0"/>
              <a:t> They know theology better than you do. </a:t>
            </a:r>
            <a:endParaRPr lang="en-US" sz="3200" dirty="0" smtClean="0"/>
          </a:p>
          <a:p>
            <a:r>
              <a:rPr lang="en-US" sz="3200" dirty="0" smtClean="0"/>
              <a:t>They </a:t>
            </a:r>
            <a:r>
              <a:rPr lang="en-US" sz="3200" dirty="0"/>
              <a:t>know the Bible backward and forward. And they even “believe” in the sense that they acknowledge the truth about who Jesus is. </a:t>
            </a:r>
          </a:p>
          <a:p>
            <a:pPr marL="0" indent="0">
              <a:buNone/>
            </a:pPr>
            <a:endParaRPr lang="en-US" sz="3200" dirty="0"/>
          </a:p>
          <a:p>
            <a:r>
              <a:rPr lang="en-US" sz="3200" dirty="0"/>
              <a:t>They know good gospel preaching when they hear it. And they know the fake stuff because they are the ones inspiring those </a:t>
            </a:r>
            <a:r>
              <a:rPr lang="en-US" sz="3200" b="1" i="1" u="sng" dirty="0"/>
              <a:t>Candyland TV preachers</a:t>
            </a:r>
            <a:r>
              <a:rPr lang="en-US" sz="3200" dirty="0"/>
              <a:t>.</a:t>
            </a:r>
          </a:p>
          <a:p>
            <a:endParaRPr lang="en-US" sz="3200" dirty="0"/>
          </a:p>
          <a:p>
            <a:endParaRPr lang="en-US" dirty="0"/>
          </a:p>
        </p:txBody>
      </p:sp>
    </p:spTree>
    <p:extLst>
      <p:ext uri="{BB962C8B-B14F-4D97-AF65-F5344CB8AC3E}">
        <p14:creationId xmlns:p14="http://schemas.microsoft.com/office/powerpoint/2010/main" val="22647826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4262" y="1244184"/>
            <a:ext cx="10381938" cy="4974502"/>
          </a:xfrm>
        </p:spPr>
        <p:txBody>
          <a:bodyPr>
            <a:normAutofit lnSpcReduction="10000"/>
          </a:bodyPr>
          <a:lstStyle/>
          <a:p>
            <a:r>
              <a:rPr lang="en-US" sz="2800" b="1" u="sng" dirty="0"/>
              <a:t>In one sense, the demons are wiser than some of us</a:t>
            </a:r>
            <a:r>
              <a:rPr lang="en-US" sz="2800" dirty="0"/>
              <a:t>. Because of what they know about their future, they shudder in fear of their coming judgment. </a:t>
            </a:r>
            <a:endParaRPr lang="en-US" sz="2800" dirty="0" smtClean="0"/>
          </a:p>
          <a:p>
            <a:r>
              <a:rPr lang="en-US" sz="2800" b="1" i="1" u="sng" dirty="0" smtClean="0"/>
              <a:t>Gordon </a:t>
            </a:r>
            <a:r>
              <a:rPr lang="en-US" sz="2800" b="1" i="1" u="sng" dirty="0"/>
              <a:t>Keddie poses this question:</a:t>
            </a:r>
          </a:p>
          <a:p>
            <a:r>
              <a:rPr lang="en-US" sz="2800" dirty="0"/>
              <a:t>“</a:t>
            </a:r>
            <a:r>
              <a:rPr lang="en-US" sz="2800" b="1" dirty="0"/>
              <a:t>Why is it that demons tremble, while sinners can sail on in blissful unconcern</a:t>
            </a:r>
            <a:r>
              <a:rPr lang="en-US" sz="2800" dirty="0"/>
              <a:t>? </a:t>
            </a:r>
            <a:endParaRPr lang="en-US" sz="2800" dirty="0" smtClean="0"/>
          </a:p>
          <a:p>
            <a:r>
              <a:rPr lang="en-US" sz="2800" b="1" u="sng" dirty="0" smtClean="0"/>
              <a:t>The </a:t>
            </a:r>
            <a:r>
              <a:rPr lang="en-US" sz="2800" b="1" u="sng" dirty="0"/>
              <a:t>answer is that the demons are not so blind as people. </a:t>
            </a:r>
            <a:r>
              <a:rPr lang="en-US" sz="2800" dirty="0"/>
              <a:t>They know their latter end … They really fear the wrath to come. But careless sinners say they believe in God positively, go on in daily life to live as if he did not exist and yet can dream that they are safe in the everlasting arms!”</a:t>
            </a:r>
          </a:p>
          <a:p>
            <a:endParaRPr lang="en-US" dirty="0"/>
          </a:p>
        </p:txBody>
      </p:sp>
    </p:spTree>
    <p:extLst>
      <p:ext uri="{BB962C8B-B14F-4D97-AF65-F5344CB8AC3E}">
        <p14:creationId xmlns:p14="http://schemas.microsoft.com/office/powerpoint/2010/main" val="1850439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9350" y="1094282"/>
            <a:ext cx="10516849" cy="4826833"/>
          </a:xfrm>
        </p:spPr>
        <p:txBody>
          <a:bodyPr>
            <a:normAutofit/>
          </a:bodyPr>
          <a:lstStyle/>
          <a:p>
            <a:r>
              <a:rPr lang="en-US" sz="3200" b="1" i="1" u="sng" dirty="0"/>
              <a:t>There is another way of looking at this</a:t>
            </a:r>
            <a:r>
              <a:rPr lang="en-US" sz="3200" dirty="0"/>
              <a:t>. </a:t>
            </a:r>
            <a:r>
              <a:rPr lang="en-US" sz="3200" i="1" dirty="0"/>
              <a:t>Many of us take ourselves and our religion too seriously</a:t>
            </a:r>
            <a:r>
              <a:rPr lang="en-US" sz="3200" dirty="0"/>
              <a:t>. We look at our own record, we judge our own sincerity, and we compare ourselves with others. </a:t>
            </a:r>
            <a:endParaRPr lang="en-US" sz="3200" dirty="0" smtClean="0"/>
          </a:p>
          <a:p>
            <a:r>
              <a:rPr lang="en-US" sz="3200" dirty="0" smtClean="0"/>
              <a:t>We </a:t>
            </a:r>
            <a:r>
              <a:rPr lang="en-US" sz="3200" dirty="0"/>
              <a:t>are very impressed with ourselves and consequently not so impressed with Jesus. It’s very easy for us to become “careless sinners” even while pursuing a life of outward piety. We may even think our faith is real because we have a seminary degree.</a:t>
            </a:r>
          </a:p>
          <a:p>
            <a:endParaRPr lang="en-US" dirty="0"/>
          </a:p>
        </p:txBody>
      </p:sp>
    </p:spTree>
    <p:extLst>
      <p:ext uri="{BB962C8B-B14F-4D97-AF65-F5344CB8AC3E}">
        <p14:creationId xmlns:p14="http://schemas.microsoft.com/office/powerpoint/2010/main" val="25059119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340" y="1184224"/>
            <a:ext cx="10501859" cy="5034462"/>
          </a:xfrm>
        </p:spPr>
        <p:txBody>
          <a:bodyPr>
            <a:normAutofit fontScale="92500" lnSpcReduction="10000"/>
          </a:bodyPr>
          <a:lstStyle/>
          <a:p>
            <a:r>
              <a:rPr lang="en-US" sz="3200" i="1" dirty="0"/>
              <a:t>There will be many good theologians in hell</a:t>
            </a:r>
            <a:r>
              <a:rPr lang="en-US" sz="3200" dirty="0"/>
              <a:t>. In fact, hell is populated with good theologians already. They are called demons. Make sure you don’t join them</a:t>
            </a:r>
            <a:r>
              <a:rPr lang="en-US" sz="3200" dirty="0" smtClean="0"/>
              <a:t>.</a:t>
            </a:r>
          </a:p>
          <a:p>
            <a:pPr marL="0" indent="0">
              <a:buNone/>
            </a:pPr>
            <a:endParaRPr lang="en-US" sz="3200" dirty="0"/>
          </a:p>
          <a:p>
            <a:r>
              <a:rPr lang="en-US" sz="3200" dirty="0"/>
              <a:t>Knowledge alone will never save you.</a:t>
            </a:r>
          </a:p>
          <a:p>
            <a:r>
              <a:rPr lang="en-US" sz="3200" dirty="0"/>
              <a:t>Checking the right boxes will never save you.</a:t>
            </a:r>
          </a:p>
          <a:p>
            <a:r>
              <a:rPr lang="en-US" sz="3200" dirty="0"/>
              <a:t>Living in fear of hell will never save you.</a:t>
            </a:r>
          </a:p>
          <a:p>
            <a:r>
              <a:rPr lang="en-US" sz="3200" dirty="0"/>
              <a:t>Let this be a somber warning to you and me. </a:t>
            </a:r>
            <a:endParaRPr lang="en-US" sz="3200" dirty="0" smtClean="0"/>
          </a:p>
          <a:p>
            <a:r>
              <a:rPr lang="en-US" sz="3200" dirty="0" smtClean="0"/>
              <a:t>Don’t </a:t>
            </a:r>
            <a:r>
              <a:rPr lang="en-US" sz="3200" dirty="0"/>
              <a:t>make the mistake of knowing a lot and yet doing nothing with what you know. That brings me to me my second application.</a:t>
            </a:r>
          </a:p>
          <a:p>
            <a:endParaRPr lang="en-US" dirty="0"/>
          </a:p>
        </p:txBody>
      </p:sp>
    </p:spTree>
    <p:extLst>
      <p:ext uri="{BB962C8B-B14F-4D97-AF65-F5344CB8AC3E}">
        <p14:creationId xmlns:p14="http://schemas.microsoft.com/office/powerpoint/2010/main" val="14850714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94086"/>
            <a:ext cx="10820400" cy="4137284"/>
          </a:xfrm>
        </p:spPr>
        <p:txBody>
          <a:bodyPr/>
          <a:lstStyle/>
          <a:p>
            <a:r>
              <a:rPr lang="en-US" sz="2800" i="1" dirty="0"/>
              <a:t>We need </a:t>
            </a:r>
            <a:r>
              <a:rPr lang="en-US" sz="2800" i="1" dirty="0" smtClean="0"/>
              <a:t>true biblical faith in the Lord Jesus Christ</a:t>
            </a:r>
            <a:r>
              <a:rPr lang="en-US" sz="2800" dirty="0" smtClean="0"/>
              <a:t>. </a:t>
            </a:r>
          </a:p>
          <a:p>
            <a:r>
              <a:rPr lang="en-US" sz="2800" dirty="0" smtClean="0"/>
              <a:t>True saving faith involves the intellect, the emotions, and the will. </a:t>
            </a:r>
          </a:p>
          <a:p>
            <a:r>
              <a:rPr lang="en-US" sz="2800" dirty="0" smtClean="0"/>
              <a:t>The </a:t>
            </a:r>
            <a:r>
              <a:rPr lang="en-US" sz="2800" dirty="0"/>
              <a:t>faith that saves us involves all we are in coming to Christ. </a:t>
            </a:r>
            <a:endParaRPr lang="en-US" sz="2800" dirty="0" smtClean="0"/>
          </a:p>
          <a:p>
            <a:r>
              <a:rPr lang="en-US" sz="2800" dirty="0" smtClean="0"/>
              <a:t>Faith </a:t>
            </a:r>
            <a:r>
              <a:rPr lang="en-US" sz="2800" dirty="0"/>
              <a:t>starts with knowledge, moves to conviction, and ends with commitment.</a:t>
            </a:r>
          </a:p>
          <a:p>
            <a:r>
              <a:rPr lang="en-US" sz="2800" dirty="0"/>
              <a:t>Faith = knowledge + conviction + commitment</a:t>
            </a:r>
          </a:p>
          <a:p>
            <a:endParaRPr lang="en-US" dirty="0"/>
          </a:p>
        </p:txBody>
      </p:sp>
    </p:spTree>
    <p:extLst>
      <p:ext uri="{BB962C8B-B14F-4D97-AF65-F5344CB8AC3E}">
        <p14:creationId xmlns:p14="http://schemas.microsoft.com/office/powerpoint/2010/main" val="19848552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7010" y="764373"/>
            <a:ext cx="6949190" cy="569752"/>
          </a:xfrm>
        </p:spPr>
        <p:txBody>
          <a:bodyPr>
            <a:normAutofit fontScale="90000"/>
          </a:bodyPr>
          <a:lstStyle/>
          <a:p>
            <a:r>
              <a:rPr lang="en-US" b="1" dirty="0"/>
              <a:t>The Great </a:t>
            </a:r>
            <a:r>
              <a:rPr lang="en-US" b="1" dirty="0" err="1"/>
              <a:t>Blondin</a:t>
            </a:r>
            <a:endParaRPr lang="en-US" dirty="0"/>
          </a:p>
        </p:txBody>
      </p:sp>
      <p:sp>
        <p:nvSpPr>
          <p:cNvPr id="3" name="Content Placeholder 2"/>
          <p:cNvSpPr>
            <a:spLocks noGrp="1"/>
          </p:cNvSpPr>
          <p:nvPr>
            <p:ph idx="1"/>
          </p:nvPr>
        </p:nvSpPr>
        <p:spPr>
          <a:xfrm>
            <a:off x="449705" y="1334125"/>
            <a:ext cx="11242623" cy="4586990"/>
          </a:xfrm>
        </p:spPr>
        <p:txBody>
          <a:bodyPr>
            <a:normAutofit fontScale="92500" lnSpcReduction="10000"/>
          </a:bodyPr>
          <a:lstStyle/>
          <a:p>
            <a:r>
              <a:rPr lang="en-US" dirty="0"/>
              <a:t>In the nineteenth century, the greatest tightrope walker in the world was a man named Charles </a:t>
            </a:r>
            <a:r>
              <a:rPr lang="en-US" dirty="0" err="1"/>
              <a:t>Blondin</a:t>
            </a:r>
            <a:r>
              <a:rPr lang="en-US" dirty="0"/>
              <a:t>. </a:t>
            </a:r>
            <a:r>
              <a:rPr lang="en-US" b="1" dirty="0"/>
              <a:t>On June 30, 1859, he became the first man in history to walk on a tightrope across Niagara Falls</a:t>
            </a:r>
            <a:r>
              <a:rPr lang="en-US" dirty="0"/>
              <a:t>. </a:t>
            </a:r>
            <a:endParaRPr lang="en-US" dirty="0" smtClean="0"/>
          </a:p>
          <a:p>
            <a:r>
              <a:rPr lang="en-US" dirty="0" smtClean="0"/>
              <a:t>Over </a:t>
            </a:r>
            <a:r>
              <a:rPr lang="en-US" dirty="0"/>
              <a:t>twenty-five thousand people gathered to watch him walk </a:t>
            </a:r>
            <a:r>
              <a:rPr lang="en-US" b="1" dirty="0"/>
              <a:t>1,100 feet suspended on a tiny rope 160 feet above the raging waters</a:t>
            </a:r>
            <a:r>
              <a:rPr lang="en-US" dirty="0"/>
              <a:t>. He worked without a net or safety harness of any kind. The slightest slip would prove fatal. When he safely reached the Canadian side, the crowd burst into a mighty roar.</a:t>
            </a:r>
          </a:p>
          <a:p>
            <a:r>
              <a:rPr lang="en-US" dirty="0"/>
              <a:t>In the days that followed, he would walk across the Falls many times. </a:t>
            </a:r>
            <a:r>
              <a:rPr lang="en-US" b="1" dirty="0"/>
              <a:t>Once he walked across on stilts; another time he took a chair and a stove with him and sat down midway across, cooked an omelet, and ate it. </a:t>
            </a:r>
            <a:r>
              <a:rPr lang="en-US" dirty="0"/>
              <a:t>Once he carried his manager across riding piggyback. And once he pushed a wheelbarrow across loaded with 350 pounds of cement. </a:t>
            </a:r>
            <a:r>
              <a:rPr lang="en-US" b="1" dirty="0"/>
              <a:t>On one occasion he asked the cheering spectators if they thought he could push a man across sitting in a wheelbarrow</a:t>
            </a:r>
            <a:endParaRPr lang="en-US" dirty="0" smtClean="0"/>
          </a:p>
          <a:p>
            <a:r>
              <a:rPr lang="en-US" dirty="0" smtClean="0"/>
              <a:t>. </a:t>
            </a:r>
            <a:r>
              <a:rPr lang="en-US" dirty="0"/>
              <a:t>A mighty roar of approval rose from the crowd. Spying a man cheering loudly, he asked, “Sir, do you think I could safely carry you across in this wheelbarrow?” “Yes, of course.” “Get in,” the Great </a:t>
            </a:r>
            <a:r>
              <a:rPr lang="en-US" dirty="0" err="1"/>
              <a:t>Blondin</a:t>
            </a:r>
            <a:r>
              <a:rPr lang="en-US" dirty="0"/>
              <a:t> replied with a smile. The man refused.</a:t>
            </a:r>
          </a:p>
          <a:p>
            <a:endParaRPr lang="en-US" dirty="0"/>
          </a:p>
        </p:txBody>
      </p:sp>
    </p:spTree>
    <p:extLst>
      <p:ext uri="{BB962C8B-B14F-4D97-AF65-F5344CB8AC3E}">
        <p14:creationId xmlns:p14="http://schemas.microsoft.com/office/powerpoint/2010/main" val="7453167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2590" y="764373"/>
            <a:ext cx="7833610" cy="989476"/>
          </a:xfrm>
        </p:spPr>
        <p:txBody>
          <a:bodyPr>
            <a:normAutofit fontScale="90000"/>
          </a:bodyPr>
          <a:lstStyle/>
          <a:p>
            <a:r>
              <a:rPr lang="en-US" b="1" dirty="0"/>
              <a:t>That makes it clear, doesn’t it? </a:t>
            </a:r>
            <a:r>
              <a:rPr lang="en-US" dirty="0"/>
              <a:t/>
            </a:r>
            <a:br>
              <a:rPr lang="en-US" dirty="0"/>
            </a:br>
            <a:endParaRPr lang="en-US" dirty="0"/>
          </a:p>
        </p:txBody>
      </p:sp>
      <p:sp>
        <p:nvSpPr>
          <p:cNvPr id="3" name="Content Placeholder 2"/>
          <p:cNvSpPr>
            <a:spLocks noGrp="1"/>
          </p:cNvSpPr>
          <p:nvPr>
            <p:ph idx="1"/>
          </p:nvPr>
        </p:nvSpPr>
        <p:spPr>
          <a:xfrm>
            <a:off x="685800" y="1753850"/>
            <a:ext cx="10820400" cy="3657599"/>
          </a:xfrm>
        </p:spPr>
        <p:txBody>
          <a:bodyPr/>
          <a:lstStyle/>
          <a:p>
            <a:r>
              <a:rPr lang="en-US" sz="2800" b="1" dirty="0" smtClean="0"/>
              <a:t>It’s </a:t>
            </a:r>
            <a:r>
              <a:rPr lang="en-US" sz="2800" b="1" dirty="0"/>
              <a:t>one thing to believe a man can walk across by himself. </a:t>
            </a:r>
          </a:p>
          <a:p>
            <a:r>
              <a:rPr lang="en-US" sz="2800" b="1" dirty="0"/>
              <a:t>It’s another thing to believe he could safely carry you across. </a:t>
            </a:r>
          </a:p>
          <a:p>
            <a:r>
              <a:rPr lang="en-US" sz="2800" b="1" dirty="0"/>
              <a:t>But it’s something else entirely to get into the wheelbarrow yourself. </a:t>
            </a:r>
          </a:p>
          <a:p>
            <a:r>
              <a:rPr lang="en-US" sz="2800" b="1" dirty="0"/>
              <a:t>That’s the difference between knowledge, conviction, and commitment.</a:t>
            </a:r>
          </a:p>
          <a:p>
            <a:endParaRPr lang="en-US" dirty="0"/>
          </a:p>
        </p:txBody>
      </p:sp>
    </p:spTree>
    <p:extLst>
      <p:ext uri="{BB962C8B-B14F-4D97-AF65-F5344CB8AC3E}">
        <p14:creationId xmlns:p14="http://schemas.microsoft.com/office/powerpoint/2010/main" val="4676774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2334" y="764373"/>
            <a:ext cx="7443866" cy="929516"/>
          </a:xfrm>
        </p:spPr>
        <p:txBody>
          <a:bodyPr>
            <a:normAutofit fontScale="90000"/>
          </a:bodyPr>
          <a:lstStyle/>
          <a:p>
            <a:pPr algn="l"/>
            <a:r>
              <a:rPr lang="en-US" b="1" dirty="0"/>
              <a:t>Don't trust in your religious pedigree</a:t>
            </a:r>
            <a:r>
              <a:rPr lang="en-US" dirty="0"/>
              <a:t/>
            </a:r>
            <a:br>
              <a:rPr lang="en-US" dirty="0"/>
            </a:br>
            <a:endParaRPr lang="en-US" dirty="0"/>
          </a:p>
        </p:txBody>
      </p:sp>
      <p:sp>
        <p:nvSpPr>
          <p:cNvPr id="3" name="Content Placeholder 2"/>
          <p:cNvSpPr>
            <a:spLocks noGrp="1"/>
          </p:cNvSpPr>
          <p:nvPr>
            <p:ph idx="1"/>
          </p:nvPr>
        </p:nvSpPr>
        <p:spPr>
          <a:xfrm>
            <a:off x="685800" y="1588957"/>
            <a:ext cx="10820400" cy="4629729"/>
          </a:xfrm>
        </p:spPr>
        <p:txBody>
          <a:bodyPr>
            <a:normAutofit fontScale="92500"/>
          </a:bodyPr>
          <a:lstStyle/>
          <a:p>
            <a:r>
              <a:rPr lang="en-US" sz="3200" dirty="0"/>
              <a:t>If you know what it means to believe a doctor when he says, “You need surgery,” you know what it means to have faith. </a:t>
            </a:r>
            <a:endParaRPr lang="en-US" sz="3200" dirty="0" smtClean="0"/>
          </a:p>
          <a:p>
            <a:r>
              <a:rPr lang="en-US" sz="3200" dirty="0" smtClean="0"/>
              <a:t>If </a:t>
            </a:r>
            <a:r>
              <a:rPr lang="en-US" sz="3200" dirty="0"/>
              <a:t>you know what it means to step into an airplane entrusting your safety to the captain in the cockpit, you know what it means to have faith. </a:t>
            </a:r>
            <a:endParaRPr lang="en-US" sz="3200" dirty="0" smtClean="0"/>
          </a:p>
          <a:p>
            <a:r>
              <a:rPr lang="en-US" sz="3200" dirty="0" smtClean="0"/>
              <a:t>If </a:t>
            </a:r>
            <a:r>
              <a:rPr lang="en-US" sz="3200" dirty="0"/>
              <a:t>you know what it means to ask a lawyer to plead your case in court, you know what it means to have faith. </a:t>
            </a:r>
            <a:endParaRPr lang="en-US" sz="3200" dirty="0" smtClean="0"/>
          </a:p>
          <a:p>
            <a:r>
              <a:rPr lang="en-US" sz="3200" dirty="0" smtClean="0"/>
              <a:t>Faith </a:t>
            </a:r>
            <a:r>
              <a:rPr lang="en-US" sz="3200" dirty="0"/>
              <a:t>is total reliance upon another person to do that which you could never do for yourself.</a:t>
            </a:r>
          </a:p>
          <a:p>
            <a:endParaRPr lang="en-US" dirty="0"/>
          </a:p>
        </p:txBody>
      </p:sp>
    </p:spTree>
    <p:extLst>
      <p:ext uri="{BB962C8B-B14F-4D97-AF65-F5344CB8AC3E}">
        <p14:creationId xmlns:p14="http://schemas.microsoft.com/office/powerpoint/2010/main" val="933489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2452" y="764373"/>
            <a:ext cx="7623748" cy="1293028"/>
          </a:xfrm>
        </p:spPr>
        <p:txBody>
          <a:bodyPr/>
          <a:lstStyle/>
          <a:p>
            <a:pPr algn="l"/>
            <a:r>
              <a:rPr lang="en-US" dirty="0"/>
              <a:t>Introduction</a:t>
            </a:r>
          </a:p>
        </p:txBody>
      </p:sp>
      <p:sp>
        <p:nvSpPr>
          <p:cNvPr id="3" name="Content Placeholder 2"/>
          <p:cNvSpPr>
            <a:spLocks noGrp="1"/>
          </p:cNvSpPr>
          <p:nvPr>
            <p:ph idx="1"/>
          </p:nvPr>
        </p:nvSpPr>
        <p:spPr>
          <a:xfrm>
            <a:off x="685800" y="2057402"/>
            <a:ext cx="10820400" cy="4161284"/>
          </a:xfrm>
        </p:spPr>
        <p:txBody>
          <a:bodyPr>
            <a:normAutofit lnSpcReduction="10000"/>
          </a:bodyPr>
          <a:lstStyle/>
          <a:p>
            <a:r>
              <a:rPr lang="en-US" sz="3200" dirty="0">
                <a:ea typeface="Times New Roman" panose="02020603050405020304" pitchFamily="18" charset="0"/>
                <a:cs typeface="Times New Roman" panose="02020603050405020304" pitchFamily="18" charset="0"/>
              </a:rPr>
              <a:t> </a:t>
            </a:r>
            <a:r>
              <a:rPr lang="en-US" sz="3200" b="1" dirty="0">
                <a:ea typeface="Times New Roman" panose="02020603050405020304" pitchFamily="18" charset="0"/>
                <a:cs typeface="Times New Roman" panose="02020603050405020304" pitchFamily="18" charset="0"/>
              </a:rPr>
              <a:t>The demons believe in God and even believe in the oneness of God, yet that belief will not save them</a:t>
            </a:r>
            <a:r>
              <a:rPr lang="en-US" sz="3200" dirty="0">
                <a:ea typeface="Times New Roman" panose="02020603050405020304" pitchFamily="18" charset="0"/>
                <a:cs typeface="Times New Roman" panose="02020603050405020304" pitchFamily="18" charset="0"/>
              </a:rPr>
              <a:t>. </a:t>
            </a:r>
            <a:endParaRPr lang="en-US" sz="3200" dirty="0" smtClean="0">
              <a:ea typeface="Times New Roman" panose="02020603050405020304" pitchFamily="18" charset="0"/>
              <a:cs typeface="Times New Roman" panose="02020603050405020304" pitchFamily="18" charset="0"/>
            </a:endParaRPr>
          </a:p>
          <a:p>
            <a:r>
              <a:rPr lang="en-US" sz="3200" dirty="0" smtClean="0">
                <a:ea typeface="Times New Roman" panose="02020603050405020304" pitchFamily="18" charset="0"/>
                <a:cs typeface="Times New Roman" panose="02020603050405020304" pitchFamily="18" charset="0"/>
              </a:rPr>
              <a:t>Strange </a:t>
            </a:r>
            <a:r>
              <a:rPr lang="en-US" sz="3200" dirty="0">
                <a:ea typeface="Times New Roman" panose="02020603050405020304" pitchFamily="18" charset="0"/>
                <a:cs typeface="Times New Roman" panose="02020603050405020304" pitchFamily="18" charset="0"/>
              </a:rPr>
              <a:t>as it may sound, this is a verse about the orthodoxy of hell and doctrines of demons. </a:t>
            </a:r>
            <a:endParaRPr lang="en-US" sz="3200" dirty="0" smtClean="0">
              <a:ea typeface="Times New Roman" panose="02020603050405020304" pitchFamily="18" charset="0"/>
              <a:cs typeface="Times New Roman" panose="02020603050405020304" pitchFamily="18" charset="0"/>
            </a:endParaRPr>
          </a:p>
          <a:p>
            <a:r>
              <a:rPr lang="en-US" sz="3200" b="1" dirty="0" smtClean="0"/>
              <a:t>There </a:t>
            </a:r>
            <a:r>
              <a:rPr lang="en-US" sz="3200" b="1" dirty="0"/>
              <a:t>is a kind of belief that does not lead to heaven</a:t>
            </a:r>
            <a:r>
              <a:rPr lang="en-US" sz="3200" dirty="0"/>
              <a:t>. </a:t>
            </a:r>
            <a:endParaRPr lang="en-US" sz="3200" dirty="0" smtClean="0"/>
          </a:p>
          <a:p>
            <a:r>
              <a:rPr lang="en-US" sz="3200" dirty="0" smtClean="0"/>
              <a:t>There </a:t>
            </a:r>
            <a:r>
              <a:rPr lang="en-US" sz="3200" dirty="0"/>
              <a:t>is such a thing as “</a:t>
            </a:r>
            <a:r>
              <a:rPr lang="en-US" sz="3200" b="1" u="sng" dirty="0"/>
              <a:t>demonic faith</a:t>
            </a:r>
            <a:r>
              <a:rPr lang="en-US" sz="3200" dirty="0"/>
              <a:t>,” which is not believing </a:t>
            </a:r>
            <a:r>
              <a:rPr lang="en-US" sz="3200" i="1" dirty="0"/>
              <a:t>in</a:t>
            </a:r>
            <a:r>
              <a:rPr lang="en-US" sz="3200" dirty="0"/>
              <a:t> the demons but believing </a:t>
            </a:r>
            <a:r>
              <a:rPr lang="en-US" sz="3200" i="1" dirty="0"/>
              <a:t>like </a:t>
            </a:r>
            <a:r>
              <a:rPr lang="en-US" sz="3200" dirty="0"/>
              <a:t>the demons.</a:t>
            </a:r>
          </a:p>
          <a:p>
            <a:endParaRPr lang="en-US" sz="3200" dirty="0"/>
          </a:p>
        </p:txBody>
      </p:sp>
    </p:spTree>
    <p:extLst>
      <p:ext uri="{BB962C8B-B14F-4D97-AF65-F5344CB8AC3E}">
        <p14:creationId xmlns:p14="http://schemas.microsoft.com/office/powerpoint/2010/main" val="23912819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1448" y="419725"/>
            <a:ext cx="6094751" cy="1124262"/>
          </a:xfrm>
        </p:spPr>
        <p:txBody>
          <a:bodyPr>
            <a:normAutofit fontScale="90000"/>
          </a:bodyPr>
          <a:lstStyle/>
          <a:p>
            <a:pPr algn="l"/>
            <a:r>
              <a:rPr lang="en-US" b="1" dirty="0"/>
              <a:t>Knowledge alone will never save you</a:t>
            </a:r>
            <a:r>
              <a:rPr lang="en-US" dirty="0"/>
              <a:t/>
            </a:r>
            <a:br>
              <a:rPr lang="en-US" dirty="0"/>
            </a:br>
            <a:endParaRPr lang="en-US" dirty="0"/>
          </a:p>
        </p:txBody>
      </p:sp>
      <p:sp>
        <p:nvSpPr>
          <p:cNvPr id="3" name="Content Placeholder 2"/>
          <p:cNvSpPr>
            <a:spLocks noGrp="1"/>
          </p:cNvSpPr>
          <p:nvPr>
            <p:ph idx="1"/>
          </p:nvPr>
        </p:nvSpPr>
        <p:spPr>
          <a:xfrm>
            <a:off x="685800" y="1663910"/>
            <a:ext cx="10820400" cy="4554776"/>
          </a:xfrm>
        </p:spPr>
        <p:txBody>
          <a:bodyPr/>
          <a:lstStyle/>
          <a:p>
            <a:r>
              <a:rPr lang="en-US" sz="3200" dirty="0"/>
              <a:t>How much faith does it take to go to heaven? </a:t>
            </a:r>
            <a:endParaRPr lang="en-US" sz="3200" dirty="0" smtClean="0"/>
          </a:p>
          <a:p>
            <a:r>
              <a:rPr lang="en-US" sz="3200" dirty="0" smtClean="0"/>
              <a:t>It </a:t>
            </a:r>
            <a:r>
              <a:rPr lang="en-US" sz="3200" dirty="0"/>
              <a:t>depends. </a:t>
            </a:r>
            <a:r>
              <a:rPr lang="en-US" sz="3200" i="1" dirty="0"/>
              <a:t>The answer is not </a:t>
            </a:r>
            <a:r>
              <a:rPr lang="en-US" sz="3200" i="1" dirty="0" smtClean="0"/>
              <a:t>how much</a:t>
            </a:r>
            <a:r>
              <a:rPr lang="en-US" sz="3200" i="1" dirty="0"/>
              <a:t>, but all you’ve got.</a:t>
            </a:r>
            <a:r>
              <a:rPr lang="en-US" sz="3200" dirty="0"/>
              <a:t> </a:t>
            </a:r>
            <a:endParaRPr lang="en-US" sz="3200" dirty="0" smtClean="0"/>
          </a:p>
          <a:p>
            <a:r>
              <a:rPr lang="en-US" sz="3200" dirty="0" smtClean="0"/>
              <a:t>If </a:t>
            </a:r>
            <a:r>
              <a:rPr lang="en-US" sz="3200" dirty="0"/>
              <a:t>you are willing to trust Jesus Christ with as much faith as you happen to have, you can be saved. </a:t>
            </a:r>
            <a:endParaRPr lang="en-US" sz="3200" dirty="0" smtClean="0"/>
          </a:p>
          <a:p>
            <a:r>
              <a:rPr lang="en-US" sz="3200" dirty="0" smtClean="0"/>
              <a:t>But </a:t>
            </a:r>
            <a:r>
              <a:rPr lang="en-US" sz="3200" dirty="0"/>
              <a:t>if you’re holding anything back, thinking that maybe you need to do something to help save yourself, forget it!</a:t>
            </a:r>
          </a:p>
          <a:p>
            <a:endParaRPr lang="en-US" dirty="0"/>
          </a:p>
        </p:txBody>
      </p:sp>
    </p:spTree>
    <p:extLst>
      <p:ext uri="{BB962C8B-B14F-4D97-AF65-F5344CB8AC3E}">
        <p14:creationId xmlns:p14="http://schemas.microsoft.com/office/powerpoint/2010/main" val="12083189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2196" y="359765"/>
            <a:ext cx="7234003" cy="1304144"/>
          </a:xfrm>
        </p:spPr>
        <p:txBody>
          <a:bodyPr/>
          <a:lstStyle/>
          <a:p>
            <a:pPr algn="l"/>
            <a:r>
              <a:rPr lang="en-US" b="1" i="1" dirty="0"/>
              <a:t>Don’t fall into the trap of demonic faith</a:t>
            </a:r>
            <a:r>
              <a:rPr lang="en-US" b="1" dirty="0"/>
              <a:t>.</a:t>
            </a:r>
            <a:endParaRPr lang="en-US" dirty="0"/>
          </a:p>
        </p:txBody>
      </p:sp>
      <p:sp>
        <p:nvSpPr>
          <p:cNvPr id="3" name="Content Placeholder 2"/>
          <p:cNvSpPr>
            <a:spLocks noGrp="1"/>
          </p:cNvSpPr>
          <p:nvPr>
            <p:ph idx="1"/>
          </p:nvPr>
        </p:nvSpPr>
        <p:spPr/>
        <p:txBody>
          <a:bodyPr/>
          <a:lstStyle/>
          <a:p>
            <a:r>
              <a:rPr lang="en-US" sz="2800" dirty="0"/>
              <a:t>That’s the trap of thinking you can recognize Christ without having a relationship with him. </a:t>
            </a:r>
            <a:endParaRPr lang="en-US" sz="2800" dirty="0" smtClean="0"/>
          </a:p>
          <a:p>
            <a:r>
              <a:rPr lang="en-US" sz="2800" dirty="0" smtClean="0"/>
              <a:t>It’s </a:t>
            </a:r>
            <a:r>
              <a:rPr lang="en-US" sz="2800" dirty="0"/>
              <a:t>the trap of acknowledging him without accepting him</a:t>
            </a:r>
            <a:r>
              <a:rPr lang="en-US" sz="2800" dirty="0" smtClean="0"/>
              <a:t>.</a:t>
            </a:r>
          </a:p>
          <a:p>
            <a:r>
              <a:rPr lang="en-US" sz="2800" dirty="0" smtClean="0"/>
              <a:t>t’s </a:t>
            </a:r>
            <a:r>
              <a:rPr lang="en-US" sz="2800" dirty="0"/>
              <a:t>the trap of fearing him, but never trusting him.</a:t>
            </a:r>
          </a:p>
          <a:p>
            <a:endParaRPr lang="en-US" dirty="0"/>
          </a:p>
        </p:txBody>
      </p:sp>
    </p:spTree>
    <p:extLst>
      <p:ext uri="{BB962C8B-B14F-4D97-AF65-F5344CB8AC3E}">
        <p14:creationId xmlns:p14="http://schemas.microsoft.com/office/powerpoint/2010/main" val="4278957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7422" y="764373"/>
            <a:ext cx="7578777" cy="794604"/>
          </a:xfrm>
        </p:spPr>
        <p:txBody>
          <a:bodyPr>
            <a:normAutofit fontScale="90000"/>
          </a:bodyPr>
          <a:lstStyle/>
          <a:p>
            <a:r>
              <a:rPr lang="en-US" b="1" dirty="0"/>
              <a:t>Only Jesus and Jesus only!</a:t>
            </a:r>
            <a:r>
              <a:rPr lang="en-US" dirty="0"/>
              <a:t/>
            </a:r>
            <a:br>
              <a:rPr lang="en-US" dirty="0"/>
            </a:br>
            <a:endParaRPr lang="en-US" dirty="0"/>
          </a:p>
        </p:txBody>
      </p:sp>
      <p:sp>
        <p:nvSpPr>
          <p:cNvPr id="3" name="Content Placeholder 2"/>
          <p:cNvSpPr>
            <a:spLocks noGrp="1"/>
          </p:cNvSpPr>
          <p:nvPr>
            <p:ph idx="1"/>
          </p:nvPr>
        </p:nvSpPr>
        <p:spPr/>
        <p:txBody>
          <a:bodyPr/>
          <a:lstStyle/>
          <a:p>
            <a:r>
              <a:rPr lang="en-US" sz="3200" dirty="0"/>
              <a:t>No demon will ever trust Christ. But you can!</a:t>
            </a:r>
          </a:p>
          <a:p>
            <a:r>
              <a:rPr lang="en-US" sz="3200" dirty="0"/>
              <a:t>No demon will ever repent. But you can!</a:t>
            </a:r>
          </a:p>
          <a:p>
            <a:r>
              <a:rPr lang="en-US" sz="3200" dirty="0"/>
              <a:t>No demon will ever believe and be saved. But you can!</a:t>
            </a:r>
          </a:p>
          <a:p>
            <a:endParaRPr lang="en-US" dirty="0"/>
          </a:p>
        </p:txBody>
      </p:sp>
    </p:spTree>
    <p:extLst>
      <p:ext uri="{BB962C8B-B14F-4D97-AF65-F5344CB8AC3E}">
        <p14:creationId xmlns:p14="http://schemas.microsoft.com/office/powerpoint/2010/main" val="40125039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a:t>
            </a:r>
            <a:endParaRPr lang="en-US" dirty="0"/>
          </a:p>
        </p:txBody>
      </p:sp>
      <p:sp>
        <p:nvSpPr>
          <p:cNvPr id="3" name="Content Placeholder 2"/>
          <p:cNvSpPr>
            <a:spLocks noGrp="1"/>
          </p:cNvSpPr>
          <p:nvPr>
            <p:ph idx="1"/>
          </p:nvPr>
        </p:nvSpPr>
        <p:spPr>
          <a:xfrm>
            <a:off x="685800" y="1813810"/>
            <a:ext cx="10820400" cy="4404875"/>
          </a:xfrm>
        </p:spPr>
        <p:txBody>
          <a:bodyPr/>
          <a:lstStyle/>
          <a:p>
            <a:r>
              <a:rPr lang="en-US" sz="3200" dirty="0"/>
              <a:t>God help you and me, each of us individually and all of us together, to trust in Jesus Christ. </a:t>
            </a:r>
            <a:endParaRPr lang="en-US" sz="3200" dirty="0" smtClean="0"/>
          </a:p>
          <a:p>
            <a:r>
              <a:rPr lang="en-US" sz="3200" dirty="0" smtClean="0"/>
              <a:t>Let </a:t>
            </a:r>
            <a:r>
              <a:rPr lang="en-US" sz="3200" dirty="0"/>
              <a:t>us say, “I am trusting Jesus so much that if he can’t take me to heaven, I’m not going there.” </a:t>
            </a:r>
            <a:endParaRPr lang="en-US" sz="3200" dirty="0" smtClean="0"/>
          </a:p>
          <a:p>
            <a:r>
              <a:rPr lang="en-US" sz="3200" dirty="0" smtClean="0"/>
              <a:t>Let </a:t>
            </a:r>
            <a:r>
              <a:rPr lang="en-US" sz="3200" dirty="0"/>
              <a:t>us wholly lean on Jesus’ name. </a:t>
            </a:r>
            <a:endParaRPr lang="en-US" sz="3200" dirty="0" smtClean="0"/>
          </a:p>
          <a:p>
            <a:r>
              <a:rPr lang="en-US" sz="3200" dirty="0" smtClean="0"/>
              <a:t>He </a:t>
            </a:r>
            <a:r>
              <a:rPr lang="en-US" sz="3200" dirty="0"/>
              <a:t>is a great Savior. Jesus never turns away anyone who comes to him in true faith.</a:t>
            </a:r>
          </a:p>
          <a:p>
            <a:endParaRPr lang="en-US" dirty="0"/>
          </a:p>
        </p:txBody>
      </p:sp>
    </p:spTree>
    <p:extLst>
      <p:ext uri="{BB962C8B-B14F-4D97-AF65-F5344CB8AC3E}">
        <p14:creationId xmlns:p14="http://schemas.microsoft.com/office/powerpoint/2010/main" val="282252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Demons are spirit beings created by God to serve </a:t>
            </a:r>
            <a:r>
              <a:rPr lang="en-US" b="1" dirty="0" smtClean="0"/>
              <a:t>him!</a:t>
            </a:r>
            <a:endParaRPr lang="en-US" dirty="0"/>
          </a:p>
        </p:txBody>
      </p:sp>
      <p:sp>
        <p:nvSpPr>
          <p:cNvPr id="3" name="Content Placeholder 2"/>
          <p:cNvSpPr>
            <a:spLocks noGrp="1"/>
          </p:cNvSpPr>
          <p:nvPr>
            <p:ph idx="1"/>
          </p:nvPr>
        </p:nvSpPr>
        <p:spPr/>
        <p:txBody>
          <a:bodyPr>
            <a:normAutofit/>
          </a:bodyPr>
          <a:lstStyle/>
          <a:p>
            <a:r>
              <a:rPr lang="en-US" sz="3200" i="1" dirty="0"/>
              <a:t>They were originally good angels who followed Lucifer in his rebellion against God.</a:t>
            </a:r>
            <a:r>
              <a:rPr lang="en-US" sz="3200" dirty="0"/>
              <a:t> </a:t>
            </a:r>
            <a:endParaRPr lang="en-US" sz="3200" dirty="0" smtClean="0"/>
          </a:p>
          <a:p>
            <a:r>
              <a:rPr lang="en-US" sz="3200" dirty="0" smtClean="0"/>
              <a:t>They </a:t>
            </a:r>
            <a:r>
              <a:rPr lang="en-US" sz="3200" dirty="0"/>
              <a:t>are powerful spirit beings who now serve Satan and his evil purposes on the earth. </a:t>
            </a:r>
            <a:endParaRPr lang="en-US" sz="3200" dirty="0" smtClean="0"/>
          </a:p>
          <a:p>
            <a:r>
              <a:rPr lang="en-US" sz="3200" dirty="0" smtClean="0"/>
              <a:t>Their </a:t>
            </a:r>
            <a:r>
              <a:rPr lang="en-US" sz="3200" dirty="0"/>
              <a:t>purpose is entirely negative.</a:t>
            </a:r>
          </a:p>
        </p:txBody>
      </p:sp>
    </p:spTree>
    <p:extLst>
      <p:ext uri="{BB962C8B-B14F-4D97-AF65-F5344CB8AC3E}">
        <p14:creationId xmlns:p14="http://schemas.microsoft.com/office/powerpoint/2010/main" val="2927639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b="1" dirty="0"/>
              <a:t>According to James, we can learn something important from their bad example</a:t>
            </a:r>
            <a:r>
              <a:rPr lang="en-US" sz="3200" dirty="0"/>
              <a:t>. </a:t>
            </a:r>
            <a:endParaRPr lang="en-US" sz="3200" dirty="0" smtClean="0"/>
          </a:p>
          <a:p>
            <a:r>
              <a:rPr lang="en-US" sz="3200" dirty="0" smtClean="0"/>
              <a:t>In </a:t>
            </a:r>
            <a:r>
              <a:rPr lang="en-US" sz="3200" dirty="0"/>
              <a:t>this message, we’re going to answer three questions to help us learn from the strange case of the demons who believe and yet are still </a:t>
            </a:r>
            <a:r>
              <a:rPr lang="en-US" sz="3200" dirty="0" smtClean="0"/>
              <a:t>going </a:t>
            </a:r>
            <a:r>
              <a:rPr lang="en-US" sz="3200" dirty="0"/>
              <a:t>hell.</a:t>
            </a:r>
          </a:p>
          <a:p>
            <a:endParaRPr lang="en-US" dirty="0"/>
          </a:p>
        </p:txBody>
      </p:sp>
    </p:spTree>
    <p:extLst>
      <p:ext uri="{BB962C8B-B14F-4D97-AF65-F5344CB8AC3E}">
        <p14:creationId xmlns:p14="http://schemas.microsoft.com/office/powerpoint/2010/main" val="3416264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 1: What Do Demons believe?</a:t>
            </a:r>
            <a:r>
              <a:rPr lang="en-US" dirty="0"/>
              <a:t/>
            </a:r>
            <a:br>
              <a:rPr lang="en-US" dirty="0"/>
            </a:br>
            <a:endParaRPr lang="en-US" dirty="0"/>
          </a:p>
        </p:txBody>
      </p:sp>
      <p:sp>
        <p:nvSpPr>
          <p:cNvPr id="3" name="Content Placeholder 2"/>
          <p:cNvSpPr>
            <a:spLocks noGrp="1"/>
          </p:cNvSpPr>
          <p:nvPr>
            <p:ph idx="1"/>
          </p:nvPr>
        </p:nvSpPr>
        <p:spPr/>
        <p:txBody>
          <a:bodyPr/>
          <a:lstStyle/>
          <a:p>
            <a:r>
              <a:rPr lang="en-US" sz="3200" b="1" i="1" dirty="0"/>
              <a:t>James answers by saying the demons believe God is one</a:t>
            </a:r>
            <a:r>
              <a:rPr lang="en-US" sz="3200" b="1" dirty="0"/>
              <a:t>.</a:t>
            </a:r>
            <a:r>
              <a:rPr lang="en-US" sz="3200" dirty="0"/>
              <a:t> </a:t>
            </a:r>
          </a:p>
          <a:p>
            <a:r>
              <a:rPr lang="en-US" sz="3200" dirty="0"/>
              <a:t>That’s a good thing to believe. That was the starting point of Old Testament religion. The first readers would instinctively recall the famous </a:t>
            </a:r>
            <a:r>
              <a:rPr lang="en-US" sz="3200" b="1" dirty="0"/>
              <a:t>“Shema” of Deuteronomy 6:4</a:t>
            </a:r>
            <a:r>
              <a:rPr lang="en-US" sz="3200" dirty="0"/>
              <a:t>, </a:t>
            </a:r>
            <a:r>
              <a:rPr lang="en-US" sz="3200" b="1" dirty="0"/>
              <a:t>“Hear, O Israel: The Lord our God, the Lord is one.”</a:t>
            </a:r>
            <a:r>
              <a:rPr lang="en-US" sz="3200" dirty="0"/>
              <a:t> </a:t>
            </a:r>
          </a:p>
          <a:p>
            <a:pPr marL="0" indent="0">
              <a:buNone/>
            </a:pPr>
            <a:endParaRPr lang="en-US" dirty="0"/>
          </a:p>
        </p:txBody>
      </p:sp>
    </p:spTree>
    <p:extLst>
      <p:ext uri="{BB962C8B-B14F-4D97-AF65-F5344CB8AC3E}">
        <p14:creationId xmlns:p14="http://schemas.microsoft.com/office/powerpoint/2010/main" val="1881423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39252"/>
            <a:ext cx="10820400" cy="4661941"/>
          </a:xfrm>
        </p:spPr>
        <p:txBody>
          <a:bodyPr/>
          <a:lstStyle/>
          <a:p>
            <a:pPr marL="0" indent="0">
              <a:buNone/>
            </a:pPr>
            <a:r>
              <a:rPr lang="en-US" dirty="0"/>
              <a:t> </a:t>
            </a:r>
          </a:p>
          <a:p>
            <a:r>
              <a:rPr lang="en-US" sz="3200" dirty="0"/>
              <a:t>To the Jews, this was the most important verse in the Torah. </a:t>
            </a:r>
            <a:endParaRPr lang="en-US" sz="3200" dirty="0" smtClean="0"/>
          </a:p>
          <a:p>
            <a:r>
              <a:rPr lang="en-US" sz="3200" dirty="0" smtClean="0"/>
              <a:t>It </a:t>
            </a:r>
            <a:r>
              <a:rPr lang="en-US" sz="3200" dirty="0"/>
              <a:t>was the foundation of their religion. </a:t>
            </a:r>
            <a:endParaRPr lang="en-US" sz="3200" dirty="0" smtClean="0"/>
          </a:p>
          <a:p>
            <a:r>
              <a:rPr lang="en-US" sz="3200" dirty="0" smtClean="0"/>
              <a:t>Parents </a:t>
            </a:r>
            <a:r>
              <a:rPr lang="en-US" sz="3200" dirty="0"/>
              <a:t>taught this verse to their children, they would write it down, recite it, memorize it, and build their lives around it. </a:t>
            </a:r>
            <a:endParaRPr lang="en-US" sz="3200" dirty="0" smtClean="0"/>
          </a:p>
          <a:p>
            <a:r>
              <a:rPr lang="en-US" sz="3200" dirty="0" smtClean="0"/>
              <a:t>This </a:t>
            </a:r>
            <a:r>
              <a:rPr lang="en-US" sz="3200" dirty="0"/>
              <a:t>verse meant there is only one God and the people were to love him supremely.</a:t>
            </a:r>
          </a:p>
          <a:p>
            <a:endParaRPr lang="en-US" dirty="0"/>
          </a:p>
        </p:txBody>
      </p:sp>
    </p:spTree>
    <p:extLst>
      <p:ext uri="{BB962C8B-B14F-4D97-AF65-F5344CB8AC3E}">
        <p14:creationId xmlns:p14="http://schemas.microsoft.com/office/powerpoint/2010/main" val="1602291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839575"/>
          </a:xfrm>
        </p:spPr>
        <p:txBody>
          <a:bodyPr/>
          <a:lstStyle/>
          <a:p>
            <a:pPr algn="l"/>
            <a:r>
              <a:rPr lang="en-US" b="1" dirty="0"/>
              <a:t>But consider this.</a:t>
            </a:r>
            <a:endParaRPr lang="en-US" dirty="0"/>
          </a:p>
        </p:txBody>
      </p:sp>
      <p:sp>
        <p:nvSpPr>
          <p:cNvPr id="3" name="Content Placeholder 2"/>
          <p:cNvSpPr>
            <a:spLocks noGrp="1"/>
          </p:cNvSpPr>
          <p:nvPr>
            <p:ph idx="1"/>
          </p:nvPr>
        </p:nvSpPr>
        <p:spPr>
          <a:xfrm>
            <a:off x="685800" y="1753850"/>
            <a:ext cx="10820400" cy="4464836"/>
          </a:xfrm>
        </p:spPr>
        <p:txBody>
          <a:bodyPr>
            <a:normAutofit lnSpcReduction="10000"/>
          </a:bodyPr>
          <a:lstStyle/>
          <a:p>
            <a:r>
              <a:rPr lang="en-US" sz="2800" b="1" i="1" dirty="0"/>
              <a:t>What the demons believe about God is true</a:t>
            </a:r>
            <a:r>
              <a:rPr lang="en-US" sz="2800" b="1" dirty="0"/>
              <a:t>. It’s 100% biblical.</a:t>
            </a:r>
            <a:r>
              <a:rPr lang="en-US" sz="2800" dirty="0"/>
              <a:t> </a:t>
            </a:r>
            <a:endParaRPr lang="en-US" sz="2800" dirty="0" smtClean="0"/>
          </a:p>
          <a:p>
            <a:r>
              <a:rPr lang="en-US" sz="2800" dirty="0" smtClean="0"/>
              <a:t>The </a:t>
            </a:r>
            <a:r>
              <a:rPr lang="en-US" sz="2800" dirty="0"/>
              <a:t>demons know the truth about God. They know there is a God, and there is only one God. But we can go further than that</a:t>
            </a:r>
            <a:r>
              <a:rPr lang="en-US" sz="2800" dirty="0" smtClean="0"/>
              <a:t>.</a:t>
            </a:r>
          </a:p>
          <a:p>
            <a:pPr marL="0" indent="0">
              <a:buNone/>
            </a:pPr>
            <a:endParaRPr lang="en-US" sz="2800" dirty="0"/>
          </a:p>
          <a:p>
            <a:r>
              <a:rPr lang="en-US" sz="2800" dirty="0"/>
              <a:t>The demons are not atheists.</a:t>
            </a:r>
          </a:p>
          <a:p>
            <a:r>
              <a:rPr lang="en-US" sz="2800" dirty="0"/>
              <a:t>They are not skeptics.</a:t>
            </a:r>
          </a:p>
          <a:p>
            <a:r>
              <a:rPr lang="en-US" sz="2800" dirty="0"/>
              <a:t>There are no agnostics among their ranks.</a:t>
            </a:r>
          </a:p>
          <a:p>
            <a:r>
              <a:rPr lang="en-US" sz="2800" dirty="0"/>
              <a:t>There are no “liberal” demons who doubt the truth.</a:t>
            </a:r>
          </a:p>
          <a:p>
            <a:endParaRPr lang="en-US" dirty="0"/>
          </a:p>
        </p:txBody>
      </p:sp>
    </p:spTree>
    <p:extLst>
      <p:ext uri="{BB962C8B-B14F-4D97-AF65-F5344CB8AC3E}">
        <p14:creationId xmlns:p14="http://schemas.microsoft.com/office/powerpoint/2010/main" val="11208900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316</TotalTime>
  <Words>3147</Words>
  <Application>Microsoft Office PowerPoint</Application>
  <PresentationFormat>Widescreen</PresentationFormat>
  <Paragraphs>185</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Century Gothic</vt:lpstr>
      <vt:lpstr>Times New Roman</vt:lpstr>
      <vt:lpstr>Vapor Trail</vt:lpstr>
      <vt:lpstr>Doctrines / Demons &amp; the Modern Church </vt:lpstr>
      <vt:lpstr>Our Text: (James 2:19). </vt:lpstr>
      <vt:lpstr>Introduction</vt:lpstr>
      <vt:lpstr>Introduction</vt:lpstr>
      <vt:lpstr>Demons are spirit beings created by God to serve him!</vt:lpstr>
      <vt:lpstr>PowerPoint Presentation</vt:lpstr>
      <vt:lpstr># 1: What Do Demons believe? </vt:lpstr>
      <vt:lpstr>PowerPoint Presentation</vt:lpstr>
      <vt:lpstr>But consider this.</vt:lpstr>
      <vt:lpstr>There are no atheist demons! </vt:lpstr>
      <vt:lpstr>What else do the demons believe?</vt:lpstr>
      <vt:lpstr>They believe in the deity of Christ.  </vt:lpstr>
      <vt:lpstr>Demons believe in hell </vt:lpstr>
      <vt:lpstr>Demons believe in hell </vt:lpstr>
      <vt:lpstr>PowerPoint Presentation</vt:lpstr>
      <vt:lpstr># 2: Why Do They Shudder?</vt:lpstr>
      <vt:lpstr># 2: Why Do They Shudder? </vt:lpstr>
      <vt:lpstr>The thought of God freaks the demons out </vt:lpstr>
      <vt:lpstr>Demons:</vt:lpstr>
      <vt:lpstr>Think about this.</vt:lpstr>
      <vt:lpstr>Dr. Criswell</vt:lpstr>
      <vt:lpstr>The Questions</vt:lpstr>
      <vt:lpstr>PowerPoint Presentation</vt:lpstr>
      <vt:lpstr>Hell will be filled with good theologians </vt:lpstr>
      <vt:lpstr>To make it more personal,</vt:lpstr>
      <vt:lpstr>I have memorized Scripture.</vt:lpstr>
      <vt:lpstr>PowerPoint Presentation</vt:lpstr>
      <vt:lpstr>PowerPoint Presentation</vt:lpstr>
      <vt:lpstr>Let me say it this way.</vt:lpstr>
      <vt:lpstr>Even good religion can be a snare </vt:lpstr>
      <vt:lpstr>PowerPoint Presentation</vt:lpstr>
      <vt:lpstr>PowerPoint Presentation</vt:lpstr>
      <vt:lpstr>PowerPoint Presentation</vt:lpstr>
      <vt:lpstr>PowerPoint Presentation</vt:lpstr>
      <vt:lpstr>PowerPoint Presentation</vt:lpstr>
      <vt:lpstr>PowerPoint Presentation</vt:lpstr>
      <vt:lpstr>The Great Blondin</vt:lpstr>
      <vt:lpstr>That makes it clear, doesn’t it?  </vt:lpstr>
      <vt:lpstr>Don't trust in your religious pedigree </vt:lpstr>
      <vt:lpstr>Knowledge alone will never save you </vt:lpstr>
      <vt:lpstr>Don’t fall into the trap of demonic faith.</vt:lpstr>
      <vt:lpstr>Only Jesus and Jesus only! </vt:lpstr>
      <vt:lpstr>Closing</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Doctrines / Demons and the Modern Church</dc:title>
  <dc:creator>Ronald Powell</dc:creator>
  <cp:lastModifiedBy>Ronald Powell</cp:lastModifiedBy>
  <cp:revision>11</cp:revision>
  <dcterms:created xsi:type="dcterms:W3CDTF">2018-06-30T13:39:57Z</dcterms:created>
  <dcterms:modified xsi:type="dcterms:W3CDTF">2018-06-30T18:55:59Z</dcterms:modified>
</cp:coreProperties>
</file>