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snapToGrid="0">
      <p:cViewPr varScale="1">
        <p:scale>
          <a:sx n="64" d="100"/>
          <a:sy n="64" d="100"/>
        </p:scale>
        <p:origin x="8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6/9/2018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19134"/>
            <a:ext cx="12192000" cy="4437089"/>
          </a:xfrm>
          <a:prstGeom prst="rect">
            <a:avLst/>
          </a:prstGeom>
        </p:spPr>
      </p:pic>
      <p:sp>
        <p:nvSpPr>
          <p:cNvPr id="2" name="Title 1"/>
          <p:cNvSpPr>
            <a:spLocks noGrp="1"/>
          </p:cNvSpPr>
          <p:nvPr>
            <p:ph type="ctrTitle"/>
          </p:nvPr>
        </p:nvSpPr>
        <p:spPr>
          <a:xfrm>
            <a:off x="719528" y="149902"/>
            <a:ext cx="5606321" cy="1169232"/>
          </a:xfrm>
        </p:spPr>
        <p:txBody>
          <a:bodyPr/>
          <a:lstStyle/>
          <a:p>
            <a:pPr algn="l"/>
            <a:r>
              <a:rPr lang="en-US" dirty="0" smtClean="0">
                <a:effectLst>
                  <a:outerShdw blurRad="38100" dist="38100" dir="2700000" algn="tl">
                    <a:srgbClr val="000000">
                      <a:alpha val="43137"/>
                    </a:srgbClr>
                  </a:outerShdw>
                </a:effectLst>
              </a:rPr>
              <a:t>Surround Sound</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606321" y="4661941"/>
            <a:ext cx="5786204" cy="1094282"/>
          </a:xfrm>
        </p:spPr>
        <p:txBody>
          <a:bodyPr>
            <a:normAutofit/>
          </a:bodyPr>
          <a:lstStyle/>
          <a:p>
            <a:r>
              <a:rPr lang="en-US" sz="2000" b="1" dirty="0" smtClean="0">
                <a:effectLst>
                  <a:outerShdw blurRad="38100" dist="38100" dir="2700000" algn="tl">
                    <a:srgbClr val="000000">
                      <a:alpha val="43137"/>
                    </a:srgbClr>
                  </a:outerShdw>
                </a:effectLst>
              </a:rPr>
              <a:t>Bishop Ronald K. Powell</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359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outerShdw blurRad="38100" dist="38100" dir="2700000" algn="tl">
                    <a:srgbClr val="000000">
                      <a:alpha val="43137"/>
                    </a:srgbClr>
                  </a:outerShdw>
                </a:effectLst>
              </a:rPr>
              <a:t>Proverbs 4:23</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tx1"/>
                </a:solidFill>
              </a:rPr>
              <a:t>23Above </a:t>
            </a:r>
            <a:r>
              <a:rPr lang="en-US" sz="3600" b="1" u="sng" dirty="0">
                <a:solidFill>
                  <a:schemeClr val="tx1"/>
                </a:solidFill>
              </a:rPr>
              <a:t>all else</a:t>
            </a:r>
            <a:r>
              <a:rPr lang="en-US" sz="3600" b="1" dirty="0">
                <a:solidFill>
                  <a:schemeClr val="tx1"/>
                </a:solidFill>
              </a:rPr>
              <a:t>, guard your heart, </a:t>
            </a:r>
          </a:p>
          <a:p>
            <a:pPr marL="0" indent="0">
              <a:buNone/>
            </a:pPr>
            <a:r>
              <a:rPr lang="en-US" sz="3600" b="1" dirty="0">
                <a:solidFill>
                  <a:schemeClr val="tx1"/>
                </a:solidFill>
              </a:rPr>
              <a:t>for it is the wellspring of life. </a:t>
            </a:r>
            <a:endParaRPr lang="en-US" sz="3600" b="1" dirty="0">
              <a:solidFill>
                <a:schemeClr val="tx1"/>
              </a:solidFill>
            </a:endParaRPr>
          </a:p>
        </p:txBody>
      </p:sp>
    </p:spTree>
    <p:extLst>
      <p:ext uri="{BB962C8B-B14F-4D97-AF65-F5344CB8AC3E}">
        <p14:creationId xmlns:p14="http://schemas.microsoft.com/office/powerpoint/2010/main" val="3370602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49705"/>
            <a:ext cx="9096253" cy="989351"/>
          </a:xfrm>
        </p:spPr>
        <p:txBody>
          <a:bodyPr>
            <a:normAutofit fontScale="90000"/>
          </a:bodyPr>
          <a:lstStyle/>
          <a:p>
            <a:r>
              <a:rPr lang="en-US" sz="4400" b="1" dirty="0">
                <a:effectLst>
                  <a:outerShdw blurRad="38100" dist="38100" dir="2700000" algn="tl">
                    <a:srgbClr val="000000">
                      <a:alpha val="43137"/>
                    </a:srgbClr>
                  </a:outerShdw>
                </a:effectLst>
              </a:rPr>
              <a:t>What </a:t>
            </a:r>
            <a:r>
              <a:rPr lang="en-US" sz="4400" b="1" dirty="0" smtClean="0">
                <a:effectLst>
                  <a:outerShdw blurRad="38100" dist="38100" dir="2700000" algn="tl">
                    <a:srgbClr val="000000">
                      <a:alpha val="43137"/>
                    </a:srgbClr>
                  </a:outerShdw>
                </a:effectLst>
              </a:rPr>
              <a:t>influences your </a:t>
            </a:r>
            <a:r>
              <a:rPr lang="en-US" sz="4400" b="1" dirty="0">
                <a:effectLst>
                  <a:outerShdw blurRad="38100" dist="38100" dir="2700000" algn="tl">
                    <a:srgbClr val="000000">
                      <a:alpha val="43137"/>
                    </a:srgbClr>
                  </a:outerShdw>
                </a:effectLst>
              </a:rPr>
              <a:t>heart</a:t>
            </a:r>
            <a:r>
              <a:rPr lang="en-US" dirty="0"/>
              <a:t/>
            </a:r>
            <a:br>
              <a:rPr lang="en-US" dirty="0"/>
            </a:br>
            <a:endParaRPr lang="en-US" dirty="0"/>
          </a:p>
        </p:txBody>
      </p:sp>
      <p:sp>
        <p:nvSpPr>
          <p:cNvPr id="3" name="Content Placeholder 2"/>
          <p:cNvSpPr>
            <a:spLocks noGrp="1"/>
          </p:cNvSpPr>
          <p:nvPr>
            <p:ph idx="1"/>
          </p:nvPr>
        </p:nvSpPr>
        <p:spPr>
          <a:xfrm>
            <a:off x="677334" y="1738859"/>
            <a:ext cx="8596668" cy="4302503"/>
          </a:xfrm>
        </p:spPr>
        <p:txBody>
          <a:bodyPr>
            <a:normAutofit lnSpcReduction="10000"/>
          </a:bodyPr>
          <a:lstStyle/>
          <a:p>
            <a:r>
              <a:rPr lang="en-US" sz="2800" b="1" dirty="0" smtClean="0">
                <a:solidFill>
                  <a:srgbClr val="000000"/>
                </a:solidFill>
                <a:effectLst>
                  <a:outerShdw blurRad="38100" dist="38100" dir="2700000" algn="tl">
                    <a:srgbClr val="000000">
                      <a:alpha val="43137"/>
                    </a:srgbClr>
                  </a:outerShdw>
                </a:effectLst>
                <a:latin typeface="Arial" panose="020B0604020202020204" pitchFamily="34" charset="0"/>
              </a:rPr>
              <a:t>Your </a:t>
            </a:r>
            <a:r>
              <a:rPr lang="en-US" sz="2800" b="1" dirty="0">
                <a:solidFill>
                  <a:srgbClr val="000000"/>
                </a:solidFill>
                <a:effectLst>
                  <a:outerShdw blurRad="38100" dist="38100" dir="2700000" algn="tl">
                    <a:srgbClr val="000000">
                      <a:alpha val="43137"/>
                    </a:srgbClr>
                  </a:outerShdw>
                </a:effectLst>
                <a:latin typeface="Arial" panose="020B0604020202020204" pitchFamily="34" charset="0"/>
              </a:rPr>
              <a:t>family of origin</a:t>
            </a:r>
          </a:p>
          <a:p>
            <a:r>
              <a:rPr lang="en-US" sz="2800" b="1" dirty="0">
                <a:solidFill>
                  <a:srgbClr val="000000"/>
                </a:solidFill>
                <a:effectLst>
                  <a:outerShdw blurRad="38100" dist="38100" dir="2700000" algn="tl">
                    <a:srgbClr val="000000">
                      <a:alpha val="43137"/>
                    </a:srgbClr>
                  </a:outerShdw>
                </a:effectLst>
                <a:latin typeface="Arial" panose="020B0604020202020204" pitchFamily="34" charset="0"/>
              </a:rPr>
              <a:t>Your friends</a:t>
            </a:r>
          </a:p>
          <a:p>
            <a:r>
              <a:rPr lang="en-US" sz="2800" b="1" dirty="0">
                <a:solidFill>
                  <a:srgbClr val="000000"/>
                </a:solidFill>
                <a:effectLst>
                  <a:outerShdw blurRad="38100" dist="38100" dir="2700000" algn="tl">
                    <a:srgbClr val="000000">
                      <a:alpha val="43137"/>
                    </a:srgbClr>
                  </a:outerShdw>
                </a:effectLst>
                <a:latin typeface="Arial" panose="020B0604020202020204" pitchFamily="34" charset="0"/>
              </a:rPr>
              <a:t>Your co-workers</a:t>
            </a:r>
          </a:p>
          <a:p>
            <a:r>
              <a:rPr lang="en-US" sz="2800" b="1" dirty="0">
                <a:solidFill>
                  <a:srgbClr val="000000"/>
                </a:solidFill>
                <a:effectLst>
                  <a:outerShdw blurRad="38100" dist="38100" dir="2700000" algn="tl">
                    <a:srgbClr val="000000">
                      <a:alpha val="43137"/>
                    </a:srgbClr>
                  </a:outerShdw>
                </a:effectLst>
                <a:latin typeface="Arial" panose="020B0604020202020204" pitchFamily="34" charset="0"/>
              </a:rPr>
              <a:t>Media</a:t>
            </a:r>
          </a:p>
          <a:p>
            <a:r>
              <a:rPr lang="en-US" sz="2800" b="1" dirty="0">
                <a:solidFill>
                  <a:srgbClr val="000000"/>
                </a:solidFill>
                <a:effectLst>
                  <a:outerShdw blurRad="38100" dist="38100" dir="2700000" algn="tl">
                    <a:srgbClr val="000000">
                      <a:alpha val="43137"/>
                    </a:srgbClr>
                  </a:outerShdw>
                </a:effectLst>
                <a:latin typeface="Arial" panose="020B0604020202020204" pitchFamily="34" charset="0"/>
              </a:rPr>
              <a:t>TV</a:t>
            </a:r>
          </a:p>
          <a:p>
            <a:r>
              <a:rPr lang="en-US" sz="2800" b="1" dirty="0">
                <a:solidFill>
                  <a:srgbClr val="000000"/>
                </a:solidFill>
                <a:effectLst>
                  <a:outerShdw blurRad="38100" dist="38100" dir="2700000" algn="tl">
                    <a:srgbClr val="000000">
                      <a:alpha val="43137"/>
                    </a:srgbClr>
                  </a:outerShdw>
                </a:effectLst>
                <a:latin typeface="Arial" panose="020B0604020202020204" pitchFamily="34" charset="0"/>
              </a:rPr>
              <a:t>Movies</a:t>
            </a:r>
          </a:p>
          <a:p>
            <a:r>
              <a:rPr lang="en-US" sz="2800" b="1" dirty="0">
                <a:solidFill>
                  <a:srgbClr val="000000"/>
                </a:solidFill>
                <a:effectLst>
                  <a:outerShdw blurRad="38100" dist="38100" dir="2700000" algn="tl">
                    <a:srgbClr val="000000">
                      <a:alpha val="43137"/>
                    </a:srgbClr>
                  </a:outerShdw>
                </a:effectLst>
                <a:latin typeface="Arial" panose="020B0604020202020204" pitchFamily="34" charset="0"/>
              </a:rPr>
              <a:t>Music</a:t>
            </a:r>
          </a:p>
          <a:p>
            <a:r>
              <a:rPr lang="en-US" sz="2800" b="1" dirty="0">
                <a:solidFill>
                  <a:srgbClr val="000000"/>
                </a:solidFill>
                <a:effectLst>
                  <a:outerShdw blurRad="38100" dist="38100" dir="2700000" algn="tl">
                    <a:srgbClr val="000000">
                      <a:alpha val="43137"/>
                    </a:srgbClr>
                  </a:outerShdw>
                </a:effectLst>
                <a:latin typeface="Arial" panose="020B0604020202020204" pitchFamily="34" charset="0"/>
              </a:rPr>
              <a:t>Social Media</a:t>
            </a:r>
          </a:p>
          <a:p>
            <a:endParaRPr lang="en-US" dirty="0"/>
          </a:p>
        </p:txBody>
      </p:sp>
    </p:spTree>
    <p:extLst>
      <p:ext uri="{BB962C8B-B14F-4D97-AF65-F5344CB8AC3E}">
        <p14:creationId xmlns:p14="http://schemas.microsoft.com/office/powerpoint/2010/main" val="7382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What </a:t>
            </a:r>
            <a:r>
              <a:rPr lang="en-US" sz="4000" b="1" dirty="0" smtClean="0">
                <a:effectLst>
                  <a:outerShdw blurRad="38100" dist="38100" dir="2700000" algn="tl">
                    <a:srgbClr val="000000">
                      <a:alpha val="43137"/>
                    </a:srgbClr>
                  </a:outerShdw>
                </a:effectLst>
              </a:rPr>
              <a:t>influences our </a:t>
            </a:r>
            <a:r>
              <a:rPr lang="en-US" sz="4000" b="1" dirty="0">
                <a:effectLst>
                  <a:outerShdw blurRad="38100" dist="38100" dir="2700000" algn="tl">
                    <a:srgbClr val="000000">
                      <a:alpha val="43137"/>
                    </a:srgbClr>
                  </a:outerShdw>
                </a:effectLst>
              </a:rPr>
              <a:t>hearts</a:t>
            </a:r>
            <a:r>
              <a:rPr lang="en-US" dirty="0"/>
              <a:t/>
            </a:r>
            <a:br>
              <a:rPr lang="en-US" dirty="0"/>
            </a:br>
            <a:endParaRPr lang="en-US" dirty="0"/>
          </a:p>
        </p:txBody>
      </p:sp>
      <p:sp>
        <p:nvSpPr>
          <p:cNvPr id="3" name="Content Placeholder 2"/>
          <p:cNvSpPr>
            <a:spLocks noGrp="1"/>
          </p:cNvSpPr>
          <p:nvPr>
            <p:ph idx="1"/>
          </p:nvPr>
        </p:nvSpPr>
        <p:spPr/>
        <p:txBody>
          <a:bodyPr/>
          <a:lstStyle/>
          <a:p>
            <a:r>
              <a:rPr lang="en-US" sz="3600" b="1" dirty="0" smtClean="0">
                <a:effectLst>
                  <a:outerShdw blurRad="38100" dist="38100" dir="2700000" algn="tl">
                    <a:srgbClr val="000000">
                      <a:alpha val="43137"/>
                    </a:srgbClr>
                  </a:outerShdw>
                </a:effectLst>
              </a:rPr>
              <a:t>Self-talk</a:t>
            </a:r>
            <a:endParaRPr lang="en-US" sz="3600" b="1" dirty="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347629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Consequences</a:t>
            </a:r>
            <a:r>
              <a:rPr lang="en-US" dirty="0"/>
              <a:t/>
            </a:r>
            <a:br>
              <a:rPr lang="en-US" dirty="0"/>
            </a:br>
            <a:endParaRPr lang="en-US" dirty="0"/>
          </a:p>
        </p:txBody>
      </p:sp>
      <p:sp>
        <p:nvSpPr>
          <p:cNvPr id="3" name="Content Placeholder 2"/>
          <p:cNvSpPr>
            <a:spLocks noGrp="1"/>
          </p:cNvSpPr>
          <p:nvPr>
            <p:ph idx="1"/>
          </p:nvPr>
        </p:nvSpPr>
        <p:spPr/>
        <p:txBody>
          <a:bodyPr/>
          <a:lstStyle/>
          <a:p>
            <a:r>
              <a:rPr lang="en-US" sz="3200" b="1" dirty="0" smtClean="0">
                <a:effectLst>
                  <a:outerShdw blurRad="38100" dist="38100" dir="2700000" algn="tl">
                    <a:srgbClr val="000000">
                      <a:alpha val="43137"/>
                    </a:srgbClr>
                  </a:outerShdw>
                </a:effectLst>
              </a:rPr>
              <a:t>Drawn </a:t>
            </a:r>
            <a:r>
              <a:rPr lang="en-US" sz="3200" b="1" dirty="0">
                <a:effectLst>
                  <a:outerShdw blurRad="38100" dist="38100" dir="2700000" algn="tl">
                    <a:srgbClr val="000000">
                      <a:alpha val="43137"/>
                    </a:srgbClr>
                  </a:outerShdw>
                </a:effectLst>
              </a:rPr>
              <a:t>to a secular view of life</a:t>
            </a:r>
          </a:p>
          <a:p>
            <a:r>
              <a:rPr lang="en-US" sz="3200" b="1" dirty="0">
                <a:effectLst>
                  <a:outerShdw blurRad="38100" dist="38100" dir="2700000" algn="tl">
                    <a:srgbClr val="000000">
                      <a:alpha val="43137"/>
                    </a:srgbClr>
                  </a:outerShdw>
                </a:effectLst>
              </a:rPr>
              <a:t>Drawn to a Kingdom view of life</a:t>
            </a:r>
          </a:p>
          <a:p>
            <a:endParaRPr lang="en-US" dirty="0"/>
          </a:p>
        </p:txBody>
      </p:sp>
    </p:spTree>
    <p:extLst>
      <p:ext uri="{BB962C8B-B14F-4D97-AF65-F5344CB8AC3E}">
        <p14:creationId xmlns:p14="http://schemas.microsoft.com/office/powerpoint/2010/main" val="214720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Responses</a:t>
            </a:r>
            <a:r>
              <a:rPr lang="en-US" dirty="0"/>
              <a:t/>
            </a:r>
            <a:br>
              <a:rPr lang="en-US" dirty="0"/>
            </a:br>
            <a:endParaRPr lang="en-US" dirty="0"/>
          </a:p>
        </p:txBody>
      </p:sp>
      <p:sp>
        <p:nvSpPr>
          <p:cNvPr id="3" name="Content Placeholder 2"/>
          <p:cNvSpPr>
            <a:spLocks noGrp="1"/>
          </p:cNvSpPr>
          <p:nvPr>
            <p:ph idx="1"/>
          </p:nvPr>
        </p:nvSpPr>
        <p:spPr/>
        <p:txBody>
          <a:bodyPr>
            <a:noAutofit/>
          </a:bodyPr>
          <a:lstStyle/>
          <a:p>
            <a:r>
              <a:rPr lang="en-US" sz="2800" b="1" dirty="0" smtClean="0">
                <a:effectLst>
                  <a:outerShdw blurRad="38100" dist="38100" dir="2700000" algn="tl">
                    <a:srgbClr val="000000">
                      <a:alpha val="43137"/>
                    </a:srgbClr>
                  </a:outerShdw>
                </a:effectLst>
              </a:rPr>
              <a:t>Generic </a:t>
            </a:r>
            <a:r>
              <a:rPr lang="en-US" sz="2800" b="1" dirty="0">
                <a:effectLst>
                  <a:outerShdw blurRad="38100" dist="38100" dir="2700000" algn="tl">
                    <a:srgbClr val="000000">
                      <a:alpha val="43137"/>
                    </a:srgbClr>
                  </a:outerShdw>
                </a:effectLst>
              </a:rPr>
              <a:t>absorption</a:t>
            </a:r>
          </a:p>
          <a:p>
            <a:r>
              <a:rPr lang="en-US" sz="2800" b="1" dirty="0">
                <a:effectLst>
                  <a:outerShdw blurRad="38100" dist="38100" dir="2700000" algn="tl">
                    <a:srgbClr val="000000">
                      <a:alpha val="43137"/>
                    </a:srgbClr>
                  </a:outerShdw>
                </a:effectLst>
              </a:rPr>
              <a:t>Critical evaluation</a:t>
            </a:r>
          </a:p>
          <a:p>
            <a:endParaRPr lang="en-US" sz="2800" b="1" dirty="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Do </a:t>
            </a:r>
            <a:r>
              <a:rPr lang="en-US" sz="2800" b="1" dirty="0">
                <a:effectLst>
                  <a:outerShdw blurRad="38100" dist="38100" dir="2700000" algn="tl">
                    <a:srgbClr val="000000">
                      <a:alpha val="43137"/>
                    </a:srgbClr>
                  </a:outerShdw>
                </a:effectLst>
              </a:rPr>
              <a:t>not conform any longer to the pattern of this world, but be transformed by the renewing of your mind. Then you will be able to test and approve what God’s will is—his good, pleasing and perfect will. Romans 12:2</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27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Responses</a:t>
            </a:r>
            <a:r>
              <a:rPr lang="en-US" dirty="0"/>
              <a:t/>
            </a:r>
            <a:br>
              <a:rPr lang="en-US" dirty="0"/>
            </a:br>
            <a:endParaRPr lang="en-US" dirty="0"/>
          </a:p>
        </p:txBody>
      </p:sp>
      <p:sp>
        <p:nvSpPr>
          <p:cNvPr id="3" name="Content Placeholder 2"/>
          <p:cNvSpPr>
            <a:spLocks noGrp="1"/>
          </p:cNvSpPr>
          <p:nvPr>
            <p:ph idx="1"/>
          </p:nvPr>
        </p:nvSpPr>
        <p:spPr>
          <a:xfrm>
            <a:off x="677334" y="2160589"/>
            <a:ext cx="9006312" cy="3880773"/>
          </a:xfrm>
        </p:spPr>
        <p:txBody>
          <a:bodyPr>
            <a:normAutofit/>
          </a:bodyPr>
          <a:lstStyle/>
          <a:p>
            <a:r>
              <a:rPr lang="en-US" sz="4000" u="sng" dirty="0" smtClean="0">
                <a:solidFill>
                  <a:srgbClr val="000000"/>
                </a:solidFill>
                <a:effectLst>
                  <a:outerShdw blurRad="38100" dist="38100" dir="2700000" algn="tl">
                    <a:srgbClr val="000000">
                      <a:alpha val="43137"/>
                    </a:srgbClr>
                  </a:outerShdw>
                </a:effectLst>
                <a:latin typeface="Trebuchet MS" panose="020B0603020202020204" pitchFamily="34" charset="0"/>
              </a:rPr>
              <a:t>We</a:t>
            </a:r>
            <a:r>
              <a:rPr lang="en-US" sz="4000" dirty="0" smtClean="0">
                <a:solidFill>
                  <a:srgbClr val="000000"/>
                </a:solidFill>
                <a:effectLst>
                  <a:outerShdw blurRad="38100" dist="38100" dir="2700000" algn="tl">
                    <a:srgbClr val="000000">
                      <a:alpha val="43137"/>
                    </a:srgbClr>
                  </a:outerShdw>
                </a:effectLst>
                <a:latin typeface="Trebuchet MS" panose="020B0603020202020204" pitchFamily="34" charset="0"/>
              </a:rPr>
              <a:t> </a:t>
            </a:r>
            <a:r>
              <a:rPr lang="en-US" sz="4000" dirty="0">
                <a:solidFill>
                  <a:srgbClr val="000000"/>
                </a:solidFill>
                <a:effectLst>
                  <a:outerShdw blurRad="38100" dist="38100" dir="2700000" algn="tl">
                    <a:srgbClr val="000000">
                      <a:alpha val="43137"/>
                    </a:srgbClr>
                  </a:outerShdw>
                </a:effectLst>
                <a:latin typeface="Trebuchet MS" panose="020B0603020202020204" pitchFamily="34" charset="0"/>
              </a:rPr>
              <a:t>demolish arguments and </a:t>
            </a:r>
            <a:r>
              <a:rPr lang="en-US" sz="4000" u="sng" dirty="0">
                <a:solidFill>
                  <a:srgbClr val="000000"/>
                </a:solidFill>
                <a:effectLst>
                  <a:outerShdw blurRad="38100" dist="38100" dir="2700000" algn="tl">
                    <a:srgbClr val="000000">
                      <a:alpha val="43137"/>
                    </a:srgbClr>
                  </a:outerShdw>
                </a:effectLst>
                <a:latin typeface="Trebuchet MS" panose="020B0603020202020204" pitchFamily="34" charset="0"/>
              </a:rPr>
              <a:t>every</a:t>
            </a:r>
            <a:r>
              <a:rPr lang="en-US" sz="4000" dirty="0">
                <a:solidFill>
                  <a:srgbClr val="000000"/>
                </a:solidFill>
                <a:effectLst>
                  <a:outerShdw blurRad="38100" dist="38100" dir="2700000" algn="tl">
                    <a:srgbClr val="000000">
                      <a:alpha val="43137"/>
                    </a:srgbClr>
                  </a:outerShdw>
                </a:effectLst>
                <a:latin typeface="Trebuchet MS" panose="020B0603020202020204" pitchFamily="34" charset="0"/>
              </a:rPr>
              <a:t> pretension that </a:t>
            </a:r>
            <a:r>
              <a:rPr lang="en-US" sz="4000" u="sng" dirty="0">
                <a:solidFill>
                  <a:srgbClr val="000000"/>
                </a:solidFill>
                <a:effectLst>
                  <a:outerShdw blurRad="38100" dist="38100" dir="2700000" algn="tl">
                    <a:srgbClr val="000000">
                      <a:alpha val="43137"/>
                    </a:srgbClr>
                  </a:outerShdw>
                </a:effectLst>
                <a:latin typeface="Trebuchet MS" panose="020B0603020202020204" pitchFamily="34" charset="0"/>
              </a:rPr>
              <a:t>sets itself up</a:t>
            </a:r>
            <a:r>
              <a:rPr lang="en-US" sz="4000" dirty="0">
                <a:solidFill>
                  <a:srgbClr val="000000"/>
                </a:solidFill>
                <a:effectLst>
                  <a:outerShdw blurRad="38100" dist="38100" dir="2700000" algn="tl">
                    <a:srgbClr val="000000">
                      <a:alpha val="43137"/>
                    </a:srgbClr>
                  </a:outerShdw>
                </a:effectLst>
                <a:latin typeface="Trebuchet MS" panose="020B0603020202020204" pitchFamily="34" charset="0"/>
              </a:rPr>
              <a:t> against the knowledge of God, and </a:t>
            </a:r>
            <a:r>
              <a:rPr lang="en-US" sz="4000" u="sng" dirty="0">
                <a:solidFill>
                  <a:srgbClr val="000000"/>
                </a:solidFill>
                <a:effectLst>
                  <a:outerShdw blurRad="38100" dist="38100" dir="2700000" algn="tl">
                    <a:srgbClr val="000000">
                      <a:alpha val="43137"/>
                    </a:srgbClr>
                  </a:outerShdw>
                </a:effectLst>
                <a:latin typeface="Trebuchet MS" panose="020B0603020202020204" pitchFamily="34" charset="0"/>
              </a:rPr>
              <a:t>we</a:t>
            </a:r>
            <a:r>
              <a:rPr lang="en-US" sz="4000" dirty="0">
                <a:solidFill>
                  <a:srgbClr val="000000"/>
                </a:solidFill>
                <a:effectLst>
                  <a:outerShdw blurRad="38100" dist="38100" dir="2700000" algn="tl">
                    <a:srgbClr val="000000">
                      <a:alpha val="43137"/>
                    </a:srgbClr>
                  </a:outerShdw>
                </a:effectLst>
                <a:latin typeface="Trebuchet MS" panose="020B0603020202020204" pitchFamily="34" charset="0"/>
              </a:rPr>
              <a:t> </a:t>
            </a:r>
            <a:r>
              <a:rPr lang="en-US" sz="4000" u="sng" dirty="0">
                <a:solidFill>
                  <a:srgbClr val="000000"/>
                </a:solidFill>
                <a:effectLst>
                  <a:outerShdw blurRad="38100" dist="38100" dir="2700000" algn="tl">
                    <a:srgbClr val="000000">
                      <a:alpha val="43137"/>
                    </a:srgbClr>
                  </a:outerShdw>
                </a:effectLst>
                <a:latin typeface="Trebuchet MS" panose="020B0603020202020204" pitchFamily="34" charset="0"/>
              </a:rPr>
              <a:t>take captive every thought</a:t>
            </a:r>
            <a:r>
              <a:rPr lang="en-US" sz="4000" dirty="0">
                <a:solidFill>
                  <a:srgbClr val="000000"/>
                </a:solidFill>
                <a:effectLst>
                  <a:outerShdw blurRad="38100" dist="38100" dir="2700000" algn="tl">
                    <a:srgbClr val="000000">
                      <a:alpha val="43137"/>
                    </a:srgbClr>
                  </a:outerShdw>
                </a:effectLst>
                <a:latin typeface="Trebuchet MS" panose="020B0603020202020204" pitchFamily="34" charset="0"/>
              </a:rPr>
              <a:t> </a:t>
            </a:r>
            <a:r>
              <a:rPr lang="en-US" sz="4000" u="sng" dirty="0">
                <a:solidFill>
                  <a:srgbClr val="000000"/>
                </a:solidFill>
                <a:effectLst>
                  <a:outerShdw blurRad="38100" dist="38100" dir="2700000" algn="tl">
                    <a:srgbClr val="000000">
                      <a:alpha val="43137"/>
                    </a:srgbClr>
                  </a:outerShdw>
                </a:effectLst>
                <a:latin typeface="Trebuchet MS" panose="020B0603020202020204" pitchFamily="34" charset="0"/>
              </a:rPr>
              <a:t>to make it obedient to Christ</a:t>
            </a:r>
            <a:r>
              <a:rPr lang="en-US" sz="4000" dirty="0">
                <a:solidFill>
                  <a:srgbClr val="000000"/>
                </a:solidFill>
                <a:effectLst>
                  <a:outerShdw blurRad="38100" dist="38100" dir="2700000" algn="tl">
                    <a:srgbClr val="000000">
                      <a:alpha val="43137"/>
                    </a:srgbClr>
                  </a:outerShdw>
                </a:effectLst>
                <a:latin typeface="Trebuchet MS" panose="020B0603020202020204" pitchFamily="34" charset="0"/>
              </a:rPr>
              <a:t>. </a:t>
            </a:r>
            <a:r>
              <a:rPr lang="en-US" sz="3200" dirty="0" smtClean="0">
                <a:solidFill>
                  <a:srgbClr val="000000"/>
                </a:solidFill>
                <a:effectLst>
                  <a:outerShdw blurRad="38100" dist="38100" dir="2700000" algn="tl">
                    <a:srgbClr val="000000">
                      <a:alpha val="43137"/>
                    </a:srgbClr>
                  </a:outerShdw>
                </a:effectLst>
                <a:latin typeface="Trebuchet MS" panose="020B0603020202020204" pitchFamily="34" charset="0"/>
              </a:rPr>
              <a:t>2 </a:t>
            </a:r>
            <a:r>
              <a:rPr lang="en-US" sz="3200" dirty="0">
                <a:solidFill>
                  <a:srgbClr val="000000"/>
                </a:solidFill>
                <a:effectLst>
                  <a:outerShdw blurRad="38100" dist="38100" dir="2700000" algn="tl">
                    <a:srgbClr val="000000">
                      <a:alpha val="43137"/>
                    </a:srgbClr>
                  </a:outerShdw>
                </a:effectLst>
                <a:latin typeface="Trebuchet MS" panose="020B0603020202020204" pitchFamily="34" charset="0"/>
              </a:rPr>
              <a:t>Corinthians 10:5</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844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Action Points</a:t>
            </a:r>
            <a:r>
              <a:rPr lang="en-US" dirty="0"/>
              <a:t/>
            </a:r>
            <a:br>
              <a:rPr lang="en-US" dirty="0"/>
            </a:br>
            <a:endParaRPr lang="en-US" dirty="0"/>
          </a:p>
        </p:txBody>
      </p:sp>
      <p:sp>
        <p:nvSpPr>
          <p:cNvPr id="3" name="Content Placeholder 2"/>
          <p:cNvSpPr>
            <a:spLocks noGrp="1"/>
          </p:cNvSpPr>
          <p:nvPr>
            <p:ph idx="1"/>
          </p:nvPr>
        </p:nvSpPr>
        <p:spPr>
          <a:xfrm>
            <a:off x="677334" y="1930401"/>
            <a:ext cx="8596668" cy="4110962"/>
          </a:xfrm>
        </p:spPr>
        <p:txBody>
          <a:bodyPr/>
          <a:lstStyle/>
          <a:p>
            <a:r>
              <a:rPr lang="en-US" sz="2800" b="1" dirty="0" smtClean="0">
                <a:effectLst>
                  <a:outerShdw blurRad="38100" dist="38100" dir="2700000" algn="tl">
                    <a:srgbClr val="000000">
                      <a:alpha val="43137"/>
                    </a:srgbClr>
                  </a:outerShdw>
                </a:effectLst>
              </a:rPr>
              <a:t>Be </a:t>
            </a:r>
            <a:r>
              <a:rPr lang="en-US" sz="2800" b="1" dirty="0">
                <a:effectLst>
                  <a:outerShdw blurRad="38100" dist="38100" dir="2700000" algn="tl">
                    <a:srgbClr val="000000">
                      <a:alpha val="43137"/>
                    </a:srgbClr>
                  </a:outerShdw>
                </a:effectLst>
              </a:rPr>
              <a:t>aware of who or what is influencing you.</a:t>
            </a:r>
          </a:p>
          <a:p>
            <a:endParaRPr lang="en-US" sz="2800" b="1" dirty="0">
              <a:effectLst>
                <a:outerShdw blurRad="38100" dist="38100" dir="2700000" algn="tl">
                  <a:srgbClr val="000000">
                    <a:alpha val="43137"/>
                  </a:srgbClr>
                </a:outerShdw>
              </a:effectLst>
            </a:endParaRPr>
          </a:p>
          <a:p>
            <a:r>
              <a:rPr lang="en-US" sz="2800" b="1" dirty="0">
                <a:effectLst>
                  <a:outerShdw blurRad="38100" dist="38100" dir="2700000" algn="tl">
                    <a:srgbClr val="000000">
                      <a:alpha val="43137"/>
                    </a:srgbClr>
                  </a:outerShdw>
                </a:effectLst>
              </a:rPr>
              <a:t>Make an audit</a:t>
            </a:r>
          </a:p>
          <a:p>
            <a:r>
              <a:rPr lang="en-US" sz="2800" b="1" dirty="0">
                <a:effectLst>
                  <a:outerShdw blurRad="38100" dist="38100" dir="2700000" algn="tl">
                    <a:srgbClr val="000000">
                      <a:alpha val="43137"/>
                    </a:srgbClr>
                  </a:outerShdw>
                </a:effectLst>
              </a:rPr>
              <a:t>Evaluate the impact </a:t>
            </a:r>
          </a:p>
          <a:p>
            <a:r>
              <a:rPr lang="en-US" sz="2800" b="1" dirty="0">
                <a:effectLst>
                  <a:outerShdw blurRad="38100" dist="38100" dir="2700000" algn="tl">
                    <a:srgbClr val="000000">
                      <a:alpha val="43137"/>
                    </a:srgbClr>
                  </a:outerShdw>
                </a:effectLst>
              </a:rPr>
              <a:t>Eliminate the worst offenders.</a:t>
            </a:r>
          </a:p>
          <a:p>
            <a:r>
              <a:rPr lang="en-US" sz="2800" b="1" dirty="0">
                <a:effectLst>
                  <a:outerShdw blurRad="38100" dist="38100" dir="2700000" algn="tl">
                    <a:srgbClr val="000000">
                      <a:alpha val="43137"/>
                    </a:srgbClr>
                  </a:outerShdw>
                </a:effectLst>
              </a:rPr>
              <a:t>Build your day around the things that honor the one to whom you long to draw near.</a:t>
            </a:r>
          </a:p>
          <a:p>
            <a:endParaRPr lang="en-US" dirty="0"/>
          </a:p>
        </p:txBody>
      </p:sp>
    </p:spTree>
    <p:extLst>
      <p:ext uri="{BB962C8B-B14F-4D97-AF65-F5344CB8AC3E}">
        <p14:creationId xmlns:p14="http://schemas.microsoft.com/office/powerpoint/2010/main" val="7226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2"/>
                </a:solidFill>
                <a:effectLst>
                  <a:outerShdw blurRad="38100" dist="38100" dir="2700000" algn="tl">
                    <a:srgbClr val="000000">
                      <a:alpha val="43137"/>
                    </a:srgbClr>
                  </a:outerShdw>
                </a:effectLst>
                <a:latin typeface="Trebuchet MS" panose="020B0603020202020204" pitchFamily="34" charset="0"/>
              </a:rPr>
              <a:t>To Go. . .</a:t>
            </a:r>
            <a:r>
              <a:rPr lang="en-US" dirty="0">
                <a:solidFill>
                  <a:srgbClr val="000000"/>
                </a:solidFill>
                <a:latin typeface="Trebuchet MS" panose="020B0603020202020204" pitchFamily="34" charset="0"/>
              </a:rPr>
              <a:t/>
            </a:r>
            <a:br>
              <a:rPr lang="en-US" dirty="0">
                <a:solidFill>
                  <a:srgbClr val="000000"/>
                </a:solidFill>
                <a:latin typeface="Trebuchet MS" panose="020B0603020202020204" pitchFamily="34" charset="0"/>
              </a:rPr>
            </a:br>
            <a:endParaRPr lang="en-US" dirty="0"/>
          </a:p>
        </p:txBody>
      </p:sp>
      <p:sp>
        <p:nvSpPr>
          <p:cNvPr id="3" name="Content Placeholder 2"/>
          <p:cNvSpPr>
            <a:spLocks noGrp="1"/>
          </p:cNvSpPr>
          <p:nvPr>
            <p:ph idx="1"/>
          </p:nvPr>
        </p:nvSpPr>
        <p:spPr/>
        <p:txBody>
          <a:bodyPr/>
          <a:lstStyle/>
          <a:p>
            <a:r>
              <a:rPr lang="en-US" sz="2800" b="1" dirty="0" smtClean="0">
                <a:solidFill>
                  <a:srgbClr val="000000"/>
                </a:solidFill>
                <a:effectLst>
                  <a:outerShdw blurRad="38100" dist="38100" dir="2700000" algn="tl">
                    <a:srgbClr val="000000">
                      <a:alpha val="43137"/>
                    </a:srgbClr>
                  </a:outerShdw>
                </a:effectLst>
                <a:latin typeface="Arial" panose="020B0604020202020204" pitchFamily="34" charset="0"/>
              </a:rPr>
              <a:t>Are you aware of what you are unaware of?</a:t>
            </a:r>
          </a:p>
          <a:p>
            <a:r>
              <a:rPr lang="en-US" sz="2800" b="1" dirty="0" smtClean="0">
                <a:solidFill>
                  <a:srgbClr val="000000"/>
                </a:solidFill>
                <a:effectLst>
                  <a:outerShdw blurRad="38100" dist="38100" dir="2700000" algn="tl">
                    <a:srgbClr val="000000">
                      <a:alpha val="43137"/>
                    </a:srgbClr>
                  </a:outerShdw>
                </a:effectLst>
                <a:latin typeface="Arial" panose="020B0604020202020204" pitchFamily="34" charset="0"/>
              </a:rPr>
              <a:t>What sources exert the greatest influence(s) in your life</a:t>
            </a:r>
          </a:p>
          <a:p>
            <a:r>
              <a:rPr lang="en-US" sz="2800" b="1" dirty="0" smtClean="0">
                <a:solidFill>
                  <a:srgbClr val="000000"/>
                </a:solidFill>
                <a:effectLst>
                  <a:outerShdw blurRad="38100" dist="38100" dir="2700000" algn="tl">
                    <a:srgbClr val="000000">
                      <a:alpha val="43137"/>
                    </a:srgbClr>
                  </a:outerShdw>
                </a:effectLst>
                <a:latin typeface="Arial" panose="020B0604020202020204" pitchFamily="34" charset="0"/>
              </a:rPr>
              <a:t>Are you willing to “take off” so that you can “put on?”</a:t>
            </a:r>
          </a:p>
          <a:p>
            <a:endParaRPr lang="en-US" dirty="0"/>
          </a:p>
        </p:txBody>
      </p:sp>
    </p:spTree>
    <p:extLst>
      <p:ext uri="{BB962C8B-B14F-4D97-AF65-F5344CB8AC3E}">
        <p14:creationId xmlns:p14="http://schemas.microsoft.com/office/powerpoint/2010/main" val="1354424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TotalTime>
  <Words>227</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Surround Sound</vt:lpstr>
      <vt:lpstr>Proverbs 4:23 </vt:lpstr>
      <vt:lpstr>What influences your heart </vt:lpstr>
      <vt:lpstr>What influences our hearts </vt:lpstr>
      <vt:lpstr>Consequences </vt:lpstr>
      <vt:lpstr>Responses </vt:lpstr>
      <vt:lpstr>Responses </vt:lpstr>
      <vt:lpstr>Action Points </vt:lpstr>
      <vt:lpstr>To Go. . .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Surround Sound</dc:title>
  <dc:creator>Ronald Powell</dc:creator>
  <cp:lastModifiedBy>Ronald Powell</cp:lastModifiedBy>
  <cp:revision>3</cp:revision>
  <dcterms:created xsi:type="dcterms:W3CDTF">2018-06-09T12:53:29Z</dcterms:created>
  <dcterms:modified xsi:type="dcterms:W3CDTF">2018-06-09T13:22:13Z</dcterms:modified>
</cp:coreProperties>
</file>