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88" r:id="rId8"/>
    <p:sldId id="287" r:id="rId9"/>
    <p:sldId id="286" r:id="rId10"/>
    <p:sldId id="282" r:id="rId11"/>
    <p:sldId id="283" r:id="rId12"/>
    <p:sldId id="284" r:id="rId13"/>
    <p:sldId id="293" r:id="rId14"/>
    <p:sldId id="285" r:id="rId15"/>
    <p:sldId id="289" r:id="rId16"/>
    <p:sldId id="290" r:id="rId17"/>
    <p:sldId id="291" r:id="rId18"/>
    <p:sldId id="292" r:id="rId19"/>
    <p:sldId id="294" r:id="rId20"/>
    <p:sldId id="263" r:id="rId21"/>
    <p:sldId id="264" r:id="rId22"/>
    <p:sldId id="26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3" autoAdjust="0"/>
    <p:restoredTop sz="94660"/>
  </p:normalViewPr>
  <p:slideViewPr>
    <p:cSldViewPr snapToGrid="0">
      <p:cViewPr varScale="1">
        <p:scale>
          <a:sx n="46" d="100"/>
          <a:sy n="46" d="100"/>
        </p:scale>
        <p:origin x="78" y="1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50ADF8-6773-4F5D-BF75-3E03D94C31E9}" type="datetimeFigureOut">
              <a:rPr lang="en-US" smtClean="0"/>
              <a:t>7/14/2018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D5FC-A7C8-4485-AE54-8F65E67DEADA}" type="slidenum">
              <a:rPr lang="en-US" smtClean="0"/>
              <a:t>‹#›</a:t>
            </a:fld>
            <a:endParaRPr lang="en-US"/>
          </a:p>
        </p:txBody>
      </p:sp>
    </p:spTree>
    <p:extLst>
      <p:ext uri="{BB962C8B-B14F-4D97-AF65-F5344CB8AC3E}">
        <p14:creationId xmlns:p14="http://schemas.microsoft.com/office/powerpoint/2010/main" val="3761698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50ADF8-6773-4F5D-BF75-3E03D94C31E9}" type="datetimeFigureOut">
              <a:rPr lang="en-US" smtClean="0"/>
              <a:t>7/14/2018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D5FC-A7C8-4485-AE54-8F65E67DEADA}" type="slidenum">
              <a:rPr lang="en-US" smtClean="0"/>
              <a:t>‹#›</a:t>
            </a:fld>
            <a:endParaRPr lang="en-US"/>
          </a:p>
        </p:txBody>
      </p:sp>
    </p:spTree>
    <p:extLst>
      <p:ext uri="{BB962C8B-B14F-4D97-AF65-F5344CB8AC3E}">
        <p14:creationId xmlns:p14="http://schemas.microsoft.com/office/powerpoint/2010/main" val="3020670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50ADF8-6773-4F5D-BF75-3E03D94C31E9}" type="datetimeFigureOut">
              <a:rPr lang="en-US" smtClean="0"/>
              <a:t>7/14/2018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D5FC-A7C8-4485-AE54-8F65E67DEADA}" type="slidenum">
              <a:rPr lang="en-US" smtClean="0"/>
              <a:t>‹#›</a:t>
            </a:fld>
            <a:endParaRPr lang="en-US"/>
          </a:p>
        </p:txBody>
      </p:sp>
    </p:spTree>
    <p:extLst>
      <p:ext uri="{BB962C8B-B14F-4D97-AF65-F5344CB8AC3E}">
        <p14:creationId xmlns:p14="http://schemas.microsoft.com/office/powerpoint/2010/main" val="2695658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50ADF8-6773-4F5D-BF75-3E03D94C31E9}" type="datetimeFigureOut">
              <a:rPr lang="en-US" smtClean="0"/>
              <a:t>7/14/2018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D5FC-A7C8-4485-AE54-8F65E67DEADA}" type="slidenum">
              <a:rPr lang="en-US" smtClean="0"/>
              <a:t>‹#›</a:t>
            </a:fld>
            <a:endParaRPr lang="en-US"/>
          </a:p>
        </p:txBody>
      </p:sp>
    </p:spTree>
    <p:extLst>
      <p:ext uri="{BB962C8B-B14F-4D97-AF65-F5344CB8AC3E}">
        <p14:creationId xmlns:p14="http://schemas.microsoft.com/office/powerpoint/2010/main" val="4047274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50ADF8-6773-4F5D-BF75-3E03D94C31E9}" type="datetimeFigureOut">
              <a:rPr lang="en-US" smtClean="0"/>
              <a:t>7/14/2018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D5FC-A7C8-4485-AE54-8F65E67DEADA}" type="slidenum">
              <a:rPr lang="en-US" smtClean="0"/>
              <a:t>‹#›</a:t>
            </a:fld>
            <a:endParaRPr lang="en-US"/>
          </a:p>
        </p:txBody>
      </p:sp>
    </p:spTree>
    <p:extLst>
      <p:ext uri="{BB962C8B-B14F-4D97-AF65-F5344CB8AC3E}">
        <p14:creationId xmlns:p14="http://schemas.microsoft.com/office/powerpoint/2010/main" val="600434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50ADF8-6773-4F5D-BF75-3E03D94C31E9}" type="datetimeFigureOut">
              <a:rPr lang="en-US" smtClean="0"/>
              <a:t>7/14/2018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0D5FC-A7C8-4485-AE54-8F65E67DEADA}" type="slidenum">
              <a:rPr lang="en-US" smtClean="0"/>
              <a:t>‹#›</a:t>
            </a:fld>
            <a:endParaRPr lang="en-US"/>
          </a:p>
        </p:txBody>
      </p:sp>
    </p:spTree>
    <p:extLst>
      <p:ext uri="{BB962C8B-B14F-4D97-AF65-F5344CB8AC3E}">
        <p14:creationId xmlns:p14="http://schemas.microsoft.com/office/powerpoint/2010/main" val="2954038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50ADF8-6773-4F5D-BF75-3E03D94C31E9}" type="datetimeFigureOut">
              <a:rPr lang="en-US" smtClean="0"/>
              <a:t>7/14/2018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40D5FC-A7C8-4485-AE54-8F65E67DEADA}" type="slidenum">
              <a:rPr lang="en-US" smtClean="0"/>
              <a:t>‹#›</a:t>
            </a:fld>
            <a:endParaRPr lang="en-US"/>
          </a:p>
        </p:txBody>
      </p:sp>
    </p:spTree>
    <p:extLst>
      <p:ext uri="{BB962C8B-B14F-4D97-AF65-F5344CB8AC3E}">
        <p14:creationId xmlns:p14="http://schemas.microsoft.com/office/powerpoint/2010/main" val="2363340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50ADF8-6773-4F5D-BF75-3E03D94C31E9}" type="datetimeFigureOut">
              <a:rPr lang="en-US" smtClean="0"/>
              <a:t>7/14/2018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40D5FC-A7C8-4485-AE54-8F65E67DEADA}" type="slidenum">
              <a:rPr lang="en-US" smtClean="0"/>
              <a:t>‹#›</a:t>
            </a:fld>
            <a:endParaRPr lang="en-US"/>
          </a:p>
        </p:txBody>
      </p:sp>
    </p:spTree>
    <p:extLst>
      <p:ext uri="{BB962C8B-B14F-4D97-AF65-F5344CB8AC3E}">
        <p14:creationId xmlns:p14="http://schemas.microsoft.com/office/powerpoint/2010/main" val="2298127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50ADF8-6773-4F5D-BF75-3E03D94C31E9}" type="datetimeFigureOut">
              <a:rPr lang="en-US" smtClean="0"/>
              <a:t>7/14/2018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40D5FC-A7C8-4485-AE54-8F65E67DEADA}" type="slidenum">
              <a:rPr lang="en-US" smtClean="0"/>
              <a:t>‹#›</a:t>
            </a:fld>
            <a:endParaRPr lang="en-US"/>
          </a:p>
        </p:txBody>
      </p:sp>
    </p:spTree>
    <p:extLst>
      <p:ext uri="{BB962C8B-B14F-4D97-AF65-F5344CB8AC3E}">
        <p14:creationId xmlns:p14="http://schemas.microsoft.com/office/powerpoint/2010/main" val="4157237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50ADF8-6773-4F5D-BF75-3E03D94C31E9}" type="datetimeFigureOut">
              <a:rPr lang="en-US" smtClean="0"/>
              <a:t>7/14/2018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0D5FC-A7C8-4485-AE54-8F65E67DEADA}" type="slidenum">
              <a:rPr lang="en-US" smtClean="0"/>
              <a:t>‹#›</a:t>
            </a:fld>
            <a:endParaRPr lang="en-US"/>
          </a:p>
        </p:txBody>
      </p:sp>
    </p:spTree>
    <p:extLst>
      <p:ext uri="{BB962C8B-B14F-4D97-AF65-F5344CB8AC3E}">
        <p14:creationId xmlns:p14="http://schemas.microsoft.com/office/powerpoint/2010/main" val="488830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50ADF8-6773-4F5D-BF75-3E03D94C31E9}" type="datetimeFigureOut">
              <a:rPr lang="en-US" smtClean="0"/>
              <a:t>7/14/2018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0D5FC-A7C8-4485-AE54-8F65E67DEADA}" type="slidenum">
              <a:rPr lang="en-US" smtClean="0"/>
              <a:t>‹#›</a:t>
            </a:fld>
            <a:endParaRPr lang="en-US"/>
          </a:p>
        </p:txBody>
      </p:sp>
    </p:spTree>
    <p:extLst>
      <p:ext uri="{BB962C8B-B14F-4D97-AF65-F5344CB8AC3E}">
        <p14:creationId xmlns:p14="http://schemas.microsoft.com/office/powerpoint/2010/main" val="1190025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50ADF8-6773-4F5D-BF75-3E03D94C31E9}" type="datetimeFigureOut">
              <a:rPr lang="en-US" smtClean="0"/>
              <a:t>7/14/2018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40D5FC-A7C8-4485-AE54-8F65E67DEADA}" type="slidenum">
              <a:rPr lang="en-US" smtClean="0"/>
              <a:t>‹#›</a:t>
            </a:fld>
            <a:endParaRPr lang="en-US"/>
          </a:p>
        </p:txBody>
      </p:sp>
    </p:spTree>
    <p:extLst>
      <p:ext uri="{BB962C8B-B14F-4D97-AF65-F5344CB8AC3E}">
        <p14:creationId xmlns:p14="http://schemas.microsoft.com/office/powerpoint/2010/main" val="2275357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74073"/>
            <a:ext cx="9144000" cy="1517072"/>
          </a:xfrm>
        </p:spPr>
        <p:txBody>
          <a:bodyPr>
            <a:normAutofit fontScale="90000"/>
          </a:bodyPr>
          <a:lstStyle/>
          <a:p>
            <a:pPr algn="l"/>
            <a:r>
              <a:rPr lang="en-US" dirty="0" smtClean="0"/>
              <a:t/>
            </a:r>
            <a:br>
              <a:rPr lang="en-US" dirty="0" smtClean="0"/>
            </a:br>
            <a:r>
              <a:rPr lang="en-US" dirty="0"/>
              <a:t/>
            </a:r>
            <a:br>
              <a:rPr lang="en-US" dirty="0"/>
            </a:br>
            <a:r>
              <a:rPr lang="en-US" dirty="0" smtClean="0"/>
              <a:t>“Fear Not”</a:t>
            </a:r>
            <a:br>
              <a:rPr lang="en-US" dirty="0" smtClean="0"/>
            </a:br>
            <a:endParaRPr lang="en-US" dirty="0"/>
          </a:p>
        </p:txBody>
      </p:sp>
      <p:sp>
        <p:nvSpPr>
          <p:cNvPr id="3" name="Subtitle 2"/>
          <p:cNvSpPr>
            <a:spLocks noGrp="1"/>
          </p:cNvSpPr>
          <p:nvPr>
            <p:ph type="subTitle" idx="1"/>
          </p:nvPr>
        </p:nvSpPr>
        <p:spPr>
          <a:xfrm>
            <a:off x="1524000" y="5195455"/>
            <a:ext cx="9144000" cy="1309254"/>
          </a:xfrm>
        </p:spPr>
        <p:txBody>
          <a:bodyPr/>
          <a:lstStyle/>
          <a:p>
            <a:pPr algn="r"/>
            <a:r>
              <a:rPr lang="en-US" sz="4400" dirty="0">
                <a:solidFill>
                  <a:prstClr val="black"/>
                </a:solidFill>
                <a:latin typeface="Calibri Light" panose="020F0302020204030204"/>
                <a:ea typeface="+mj-ea"/>
                <a:cs typeface="+mj-cs"/>
              </a:rPr>
              <a:t>Bishop Ronald Powell</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1" y="1371601"/>
            <a:ext cx="9144000" cy="3678382"/>
          </a:xfrm>
          <a:prstGeom prst="rect">
            <a:avLst/>
          </a:prstGeom>
        </p:spPr>
      </p:pic>
    </p:spTree>
    <p:extLst>
      <p:ext uri="{BB962C8B-B14F-4D97-AF65-F5344CB8AC3E}">
        <p14:creationId xmlns:p14="http://schemas.microsoft.com/office/powerpoint/2010/main" val="2044222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228600" lvl="0" indent="-228600" algn="ctr">
              <a:spcBef>
                <a:spcPts val="1000"/>
              </a:spcBef>
            </a:pPr>
            <a:r>
              <a:rPr lang="en-US" sz="4000" b="1" u="sng" dirty="0">
                <a:solidFill>
                  <a:prstClr val="black"/>
                </a:solidFill>
                <a:latin typeface="Calibri" panose="020F0502020204030204"/>
                <a:ea typeface="+mn-ea"/>
                <a:cs typeface="+mn-cs"/>
              </a:rPr>
              <a:t>When we're being tormented by our fears we can be sure it isn't God who's behind it.</a:t>
            </a:r>
            <a:r>
              <a:rPr lang="en-US" sz="3200" dirty="0">
                <a:solidFill>
                  <a:prstClr val="black"/>
                </a:solidFill>
                <a:latin typeface="Calibri" panose="020F0502020204030204"/>
                <a:ea typeface="+mn-ea"/>
                <a:cs typeface="+mn-cs"/>
              </a:rPr>
              <a:t/>
            </a:r>
            <a:br>
              <a:rPr lang="en-US" sz="3200" dirty="0">
                <a:solidFill>
                  <a:prstClr val="black"/>
                </a:solidFill>
                <a:latin typeface="Calibri" panose="020F0502020204030204"/>
                <a:ea typeface="+mn-ea"/>
                <a:cs typeface="+mn-cs"/>
              </a:rPr>
            </a:br>
            <a:endParaRPr lang="en-US" dirty="0"/>
          </a:p>
        </p:txBody>
      </p:sp>
      <p:sp>
        <p:nvSpPr>
          <p:cNvPr id="3" name="Content Placeholder 2"/>
          <p:cNvSpPr>
            <a:spLocks noGrp="1"/>
          </p:cNvSpPr>
          <p:nvPr>
            <p:ph idx="1"/>
          </p:nvPr>
        </p:nvSpPr>
        <p:spPr>
          <a:solidFill>
            <a:schemeClr val="bg1"/>
          </a:solidFill>
        </p:spPr>
        <p:txBody>
          <a:bodyPr>
            <a:normAutofit/>
          </a:bodyPr>
          <a:lstStyle/>
          <a:p>
            <a:r>
              <a:rPr lang="en-US" sz="3200" b="1" dirty="0" smtClean="0"/>
              <a:t>Romans 8:15</a:t>
            </a:r>
            <a:r>
              <a:rPr lang="en-US" sz="3200" dirty="0" smtClean="0"/>
              <a:t/>
            </a:r>
            <a:br>
              <a:rPr lang="en-US" sz="3200" dirty="0" smtClean="0"/>
            </a:br>
            <a:r>
              <a:rPr lang="en-US" sz="3200" dirty="0" smtClean="0"/>
              <a:t>15 For </a:t>
            </a:r>
            <a:r>
              <a:rPr lang="en-US" sz="3200" b="1" u="sng" dirty="0" smtClean="0"/>
              <a:t>you did not receive the spirit of bondage again to fear</a:t>
            </a:r>
            <a:r>
              <a:rPr lang="en-US" sz="3200" dirty="0" smtClean="0"/>
              <a:t>, but you received the Spirit of adoption by whom we cry out, ''Abba, Father.''</a:t>
            </a:r>
            <a:endParaRPr lang="en-US" sz="3200" dirty="0"/>
          </a:p>
        </p:txBody>
      </p:sp>
    </p:spTree>
    <p:extLst>
      <p:ext uri="{BB962C8B-B14F-4D97-AF65-F5344CB8AC3E}">
        <p14:creationId xmlns:p14="http://schemas.microsoft.com/office/powerpoint/2010/main" val="12706512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How do we know God doesn't torment us with fear?</a:t>
            </a:r>
            <a:endParaRPr lang="en-US" dirty="0"/>
          </a:p>
        </p:txBody>
      </p:sp>
      <p:sp>
        <p:nvSpPr>
          <p:cNvPr id="3" name="Content Placeholder 2"/>
          <p:cNvSpPr>
            <a:spLocks noGrp="1"/>
          </p:cNvSpPr>
          <p:nvPr>
            <p:ph idx="1"/>
          </p:nvPr>
        </p:nvSpPr>
        <p:spPr>
          <a:solidFill>
            <a:schemeClr val="bg1"/>
          </a:solidFill>
        </p:spPr>
        <p:txBody>
          <a:bodyPr/>
          <a:lstStyle/>
          <a:p>
            <a:r>
              <a:rPr lang="en-US" sz="3200" dirty="0" smtClean="0"/>
              <a:t>We know this because He loves us with an indescribable, agape love.</a:t>
            </a:r>
          </a:p>
          <a:p>
            <a:endParaRPr lang="en-US" sz="3200" dirty="0" smtClean="0"/>
          </a:p>
          <a:p>
            <a:r>
              <a:rPr lang="en-US" sz="3200" b="1" u="sng" dirty="0" smtClean="0"/>
              <a:t>Who do you love? Your spouse? Your children or grandchildren? </a:t>
            </a:r>
            <a:endParaRPr lang="en-US" sz="3200" dirty="0" smtClean="0"/>
          </a:p>
          <a:p>
            <a:r>
              <a:rPr lang="en-US" sz="3200" dirty="0" smtClean="0"/>
              <a:t>Can you ever conceive of a situation when you would torment them in the same manner you've been tormented by fear in the past?</a:t>
            </a:r>
          </a:p>
          <a:p>
            <a:endParaRPr lang="en-US" dirty="0"/>
          </a:p>
        </p:txBody>
      </p:sp>
    </p:spTree>
    <p:extLst>
      <p:ext uri="{BB962C8B-B14F-4D97-AF65-F5344CB8AC3E}">
        <p14:creationId xmlns:p14="http://schemas.microsoft.com/office/powerpoint/2010/main" val="2101712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Why did God stress the importance of avoiding fear?</a:t>
            </a:r>
            <a:endParaRPr lang="en-US" dirty="0"/>
          </a:p>
        </p:txBody>
      </p:sp>
      <p:sp>
        <p:nvSpPr>
          <p:cNvPr id="3" name="Content Placeholder 2"/>
          <p:cNvSpPr>
            <a:spLocks noGrp="1"/>
          </p:cNvSpPr>
          <p:nvPr>
            <p:ph idx="1"/>
          </p:nvPr>
        </p:nvSpPr>
        <p:spPr>
          <a:solidFill>
            <a:schemeClr val="bg1"/>
          </a:solidFill>
        </p:spPr>
        <p:txBody>
          <a:bodyPr>
            <a:normAutofit/>
          </a:bodyPr>
          <a:lstStyle/>
          <a:p>
            <a:r>
              <a:rPr lang="en-US" sz="3600" dirty="0" smtClean="0"/>
              <a:t>"Because our hurts and hang-ups can often cause us to think that God is out to get us, that all He wants to do is condemn us and punish us. But that simply isn't true. Jesus is the proof of that."</a:t>
            </a:r>
            <a:endParaRPr lang="en-US" sz="3600" dirty="0"/>
          </a:p>
        </p:txBody>
      </p:sp>
    </p:spTree>
    <p:extLst>
      <p:ext uri="{BB962C8B-B14F-4D97-AF65-F5344CB8AC3E}">
        <p14:creationId xmlns:p14="http://schemas.microsoft.com/office/powerpoint/2010/main" val="38871708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Men &amp; Women (actions, understanding, and overcoming fears.</a:t>
            </a:r>
            <a:endParaRPr lang="en-US" dirty="0"/>
          </a:p>
        </p:txBody>
      </p:sp>
      <p:sp>
        <p:nvSpPr>
          <p:cNvPr id="3" name="Content Placeholder 2"/>
          <p:cNvSpPr>
            <a:spLocks noGrp="1"/>
          </p:cNvSpPr>
          <p:nvPr>
            <p:ph idx="1"/>
          </p:nvPr>
        </p:nvSpPr>
        <p:spPr>
          <a:solidFill>
            <a:schemeClr val="bg1"/>
          </a:solidFill>
        </p:spPr>
        <p:txBody>
          <a:bodyPr>
            <a:normAutofit fontScale="92500" lnSpcReduction="10000"/>
          </a:bodyPr>
          <a:lstStyle/>
          <a:p>
            <a:r>
              <a:rPr lang="en-US" sz="3600" b="1" dirty="0" smtClean="0"/>
              <a:t>Men were created with a need to be honored &amp; respected</a:t>
            </a:r>
            <a:r>
              <a:rPr lang="en-US" sz="3600" dirty="0" smtClean="0"/>
              <a:t>. (Give Examples)</a:t>
            </a:r>
          </a:p>
          <a:p>
            <a:r>
              <a:rPr lang="en-US" sz="3600" dirty="0" smtClean="0"/>
              <a:t>When they do not feel that they are honored and respected it is easy for Satan to cause an ego sense of loss of control, then their fears of loss lead them to angry impulses in the flesh.</a:t>
            </a:r>
          </a:p>
          <a:p>
            <a:r>
              <a:rPr lang="en-US" sz="3600" b="1" dirty="0" smtClean="0"/>
              <a:t>James 1:20 New International Version (NIV)</a:t>
            </a:r>
            <a:endParaRPr lang="en-US" sz="3600" dirty="0" smtClean="0"/>
          </a:p>
          <a:p>
            <a:r>
              <a:rPr lang="en-US" sz="3600" baseline="30000" dirty="0" smtClean="0"/>
              <a:t>20 </a:t>
            </a:r>
            <a:r>
              <a:rPr lang="en-US" sz="3600" dirty="0" smtClean="0"/>
              <a:t>because human anger does not produce the righteousness that God desires.</a:t>
            </a:r>
          </a:p>
          <a:p>
            <a:endParaRPr lang="en-US" dirty="0"/>
          </a:p>
        </p:txBody>
      </p:sp>
    </p:spTree>
    <p:extLst>
      <p:ext uri="{BB962C8B-B14F-4D97-AF65-F5344CB8AC3E}">
        <p14:creationId xmlns:p14="http://schemas.microsoft.com/office/powerpoint/2010/main" val="4008071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Men &amp; Women (actions, understanding, and overcoming fears.</a:t>
            </a:r>
            <a:endParaRPr lang="en-US" dirty="0"/>
          </a:p>
        </p:txBody>
      </p:sp>
      <p:sp>
        <p:nvSpPr>
          <p:cNvPr id="3" name="Content Placeholder 2"/>
          <p:cNvSpPr>
            <a:spLocks noGrp="1"/>
          </p:cNvSpPr>
          <p:nvPr>
            <p:ph idx="1"/>
          </p:nvPr>
        </p:nvSpPr>
        <p:spPr>
          <a:solidFill>
            <a:schemeClr val="bg1"/>
          </a:solidFill>
        </p:spPr>
        <p:txBody>
          <a:bodyPr>
            <a:normAutofit lnSpcReduction="10000"/>
          </a:bodyPr>
          <a:lstStyle/>
          <a:p>
            <a:r>
              <a:rPr lang="en-US" sz="3600" b="1" u="sng" dirty="0" smtClean="0"/>
              <a:t>Women were created with a need for Security</a:t>
            </a:r>
            <a:r>
              <a:rPr lang="en-US" sz="3600" u="sng" dirty="0" smtClean="0"/>
              <a:t>!</a:t>
            </a:r>
            <a:r>
              <a:rPr lang="en-US" sz="3600" dirty="0" smtClean="0"/>
              <a:t> </a:t>
            </a:r>
            <a:r>
              <a:rPr lang="en-US" sz="3600" u="sng" dirty="0" smtClean="0"/>
              <a:t>(External locus of Identity)</a:t>
            </a:r>
            <a:endParaRPr lang="en-US" sz="3600" dirty="0" smtClean="0"/>
          </a:p>
          <a:p>
            <a:r>
              <a:rPr lang="en-US" sz="3600" dirty="0" smtClean="0"/>
              <a:t>When situations and thoughts lead a women to believe is not loved or appreciated, she is lead off to seek for love and appreciation through twisted thoughts that Satan impresses upon her mind. (Give examples)</a:t>
            </a:r>
          </a:p>
          <a:p>
            <a:r>
              <a:rPr lang="en-US" sz="3600" b="1" dirty="0" smtClean="0"/>
              <a:t>Result:</a:t>
            </a:r>
            <a:r>
              <a:rPr lang="en-US" sz="3600" dirty="0" smtClean="0"/>
              <a:t> loss of connection and a search for security outside the bounds of Christ Word.</a:t>
            </a:r>
          </a:p>
          <a:p>
            <a:endParaRPr lang="en-US" dirty="0"/>
          </a:p>
        </p:txBody>
      </p:sp>
    </p:spTree>
    <p:extLst>
      <p:ext uri="{BB962C8B-B14F-4D97-AF65-F5344CB8AC3E}">
        <p14:creationId xmlns:p14="http://schemas.microsoft.com/office/powerpoint/2010/main" val="385665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 Not Be </a:t>
            </a:r>
            <a:r>
              <a:rPr lang="en-US" b="1" u="sng" dirty="0" smtClean="0"/>
              <a:t>Anxious</a:t>
            </a:r>
            <a:r>
              <a:rPr lang="en-US" b="1" dirty="0" smtClean="0"/>
              <a:t> (another word for fear)</a:t>
            </a:r>
            <a:endParaRPr lang="en-US" dirty="0"/>
          </a:p>
        </p:txBody>
      </p:sp>
      <p:sp>
        <p:nvSpPr>
          <p:cNvPr id="3" name="Content Placeholder 2"/>
          <p:cNvSpPr>
            <a:spLocks noGrp="1"/>
          </p:cNvSpPr>
          <p:nvPr>
            <p:ph idx="1"/>
          </p:nvPr>
        </p:nvSpPr>
        <p:spPr>
          <a:solidFill>
            <a:schemeClr val="bg1"/>
          </a:solidFill>
        </p:spPr>
        <p:txBody>
          <a:bodyPr/>
          <a:lstStyle/>
          <a:p>
            <a:r>
              <a:rPr lang="en-US" sz="3600" u="sng" dirty="0" smtClean="0"/>
              <a:t>Luke 12:22</a:t>
            </a:r>
            <a:endParaRPr lang="en-US" sz="3600" dirty="0" smtClean="0"/>
          </a:p>
          <a:p>
            <a:r>
              <a:rPr lang="en-US" sz="3600" baseline="30000" dirty="0" smtClean="0"/>
              <a:t>22</a:t>
            </a:r>
            <a:r>
              <a:rPr lang="en-US" sz="3600" dirty="0" smtClean="0"/>
              <a:t>And he said to his disciples, “Therefore I tell you, </a:t>
            </a:r>
            <a:r>
              <a:rPr lang="en-US" sz="3600" b="1" u="sng" dirty="0" smtClean="0"/>
              <a:t>do not be anxious</a:t>
            </a:r>
            <a:r>
              <a:rPr lang="en-US" sz="3600" dirty="0" smtClean="0"/>
              <a:t> about your life, what you will eat, nor about your body, what you will put on</a:t>
            </a:r>
          </a:p>
          <a:p>
            <a:endParaRPr lang="en-US" dirty="0"/>
          </a:p>
        </p:txBody>
      </p:sp>
    </p:spTree>
    <p:extLst>
      <p:ext uri="{BB962C8B-B14F-4D97-AF65-F5344CB8AC3E}">
        <p14:creationId xmlns:p14="http://schemas.microsoft.com/office/powerpoint/2010/main" val="1538848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Worry is like telling our omnipotent God the unthinkable: “I don’t trust You.” </a:t>
            </a:r>
            <a:endParaRPr lang="en-US" dirty="0"/>
          </a:p>
        </p:txBody>
      </p:sp>
      <p:sp>
        <p:nvSpPr>
          <p:cNvPr id="3" name="Content Placeholder 2"/>
          <p:cNvSpPr>
            <a:spLocks noGrp="1"/>
          </p:cNvSpPr>
          <p:nvPr>
            <p:ph idx="1"/>
          </p:nvPr>
        </p:nvSpPr>
        <p:spPr>
          <a:solidFill>
            <a:schemeClr val="bg1"/>
          </a:solidFill>
        </p:spPr>
        <p:txBody>
          <a:bodyPr/>
          <a:lstStyle/>
          <a:p>
            <a:r>
              <a:rPr lang="en-US" sz="3600" dirty="0" smtClean="0"/>
              <a:t>Yet worry is still a struggle for many who have experienced God’s goodness—even mature believers.</a:t>
            </a:r>
          </a:p>
          <a:p>
            <a:r>
              <a:rPr lang="en-US" sz="3600" dirty="0" smtClean="0"/>
              <a:t>Reflecting on Jesus’ words about anxiety, we can think rightly about our troubles when we view them in light of God’s Word.</a:t>
            </a:r>
          </a:p>
          <a:p>
            <a:endParaRPr lang="en-US" dirty="0"/>
          </a:p>
        </p:txBody>
      </p:sp>
    </p:spTree>
    <p:extLst>
      <p:ext uri="{BB962C8B-B14F-4D97-AF65-F5344CB8AC3E}">
        <p14:creationId xmlns:p14="http://schemas.microsoft.com/office/powerpoint/2010/main" val="3410529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Peter 5:7 AMPC</a:t>
            </a:r>
            <a:endParaRPr lang="en-US" dirty="0"/>
          </a:p>
        </p:txBody>
      </p:sp>
      <p:sp>
        <p:nvSpPr>
          <p:cNvPr id="3" name="Content Placeholder 2"/>
          <p:cNvSpPr>
            <a:spLocks noGrp="1"/>
          </p:cNvSpPr>
          <p:nvPr>
            <p:ph idx="1"/>
          </p:nvPr>
        </p:nvSpPr>
        <p:spPr>
          <a:solidFill>
            <a:schemeClr val="bg1"/>
          </a:solidFill>
        </p:spPr>
        <p:txBody>
          <a:bodyPr/>
          <a:lstStyle/>
          <a:p>
            <a:r>
              <a:rPr lang="en-US" dirty="0" smtClean="0"/>
              <a:t>7 </a:t>
            </a:r>
            <a:r>
              <a:rPr lang="en-US" u="sng" dirty="0" smtClean="0"/>
              <a:t>Casting the whole of your care</a:t>
            </a:r>
            <a:r>
              <a:rPr lang="en-US" dirty="0" smtClean="0"/>
              <a:t> [all your anxieties, </a:t>
            </a:r>
            <a:r>
              <a:rPr lang="en-US" u="sng" dirty="0" smtClean="0"/>
              <a:t>all your worries</a:t>
            </a:r>
            <a:r>
              <a:rPr lang="en-US" dirty="0" smtClean="0"/>
              <a:t>, </a:t>
            </a:r>
            <a:r>
              <a:rPr lang="en-US" u="sng" dirty="0" smtClean="0"/>
              <a:t>all your concerns</a:t>
            </a:r>
            <a:r>
              <a:rPr lang="en-US" dirty="0" smtClean="0"/>
              <a:t>, </a:t>
            </a:r>
            <a:r>
              <a:rPr lang="en-US" u="sng" dirty="0" smtClean="0"/>
              <a:t>once and for all</a:t>
            </a:r>
            <a:r>
              <a:rPr lang="en-US" dirty="0" smtClean="0"/>
              <a:t>] </a:t>
            </a:r>
            <a:r>
              <a:rPr lang="en-US" u="sng" dirty="0" smtClean="0"/>
              <a:t>on Him</a:t>
            </a:r>
            <a:r>
              <a:rPr lang="en-US" dirty="0" smtClean="0"/>
              <a:t>, for He cares for you affectionately and cares about you watchfully.</a:t>
            </a:r>
          </a:p>
          <a:p>
            <a:pPr marL="0" indent="0">
              <a:buNone/>
            </a:pPr>
            <a:endParaRPr lang="en-US" dirty="0" smtClean="0"/>
          </a:p>
          <a:p>
            <a:r>
              <a:rPr lang="en-US" b="1" u="sng" dirty="0" smtClean="0"/>
              <a:t>Only then</a:t>
            </a:r>
            <a:r>
              <a:rPr lang="en-US" dirty="0" smtClean="0"/>
              <a:t> will we trust our burdens to the One who can truly bear them.</a:t>
            </a:r>
          </a:p>
          <a:p>
            <a:endParaRPr lang="en-US" dirty="0"/>
          </a:p>
        </p:txBody>
      </p:sp>
    </p:spTree>
    <p:extLst>
      <p:ext uri="{BB962C8B-B14F-4D97-AF65-F5344CB8AC3E}">
        <p14:creationId xmlns:p14="http://schemas.microsoft.com/office/powerpoint/2010/main" val="3137892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Practical  Daily Deterrents; </a:t>
            </a:r>
            <a:endParaRPr lang="en-US" dirty="0"/>
          </a:p>
        </p:txBody>
      </p:sp>
      <p:sp>
        <p:nvSpPr>
          <p:cNvPr id="3" name="Content Placeholder 2"/>
          <p:cNvSpPr>
            <a:spLocks noGrp="1"/>
          </p:cNvSpPr>
          <p:nvPr>
            <p:ph idx="1"/>
          </p:nvPr>
        </p:nvSpPr>
        <p:spPr>
          <a:solidFill>
            <a:schemeClr val="bg1"/>
          </a:solidFill>
        </p:spPr>
        <p:txBody>
          <a:bodyPr/>
          <a:lstStyle/>
          <a:p>
            <a:r>
              <a:rPr lang="en-US" b="1" u="sng" dirty="0" smtClean="0"/>
              <a:t>What's the answer? </a:t>
            </a:r>
            <a:endParaRPr lang="en-US" dirty="0" smtClean="0"/>
          </a:p>
          <a:p>
            <a:r>
              <a:rPr lang="en-US" b="1" u="sng" dirty="0" smtClean="0"/>
              <a:t>First, get yourself out of the state of fear. </a:t>
            </a:r>
            <a:endParaRPr lang="en-US" dirty="0" smtClean="0"/>
          </a:p>
          <a:p>
            <a:r>
              <a:rPr lang="en-US" dirty="0" smtClean="0"/>
              <a:t>In order to be able to think you need to be able to use the other parts of your brain.</a:t>
            </a:r>
          </a:p>
          <a:p>
            <a:r>
              <a:rPr lang="en-US" dirty="0" smtClean="0"/>
              <a:t>If you are having difficulty getting out of fear, here are a few practical things you can do:</a:t>
            </a:r>
          </a:p>
          <a:p>
            <a:endParaRPr lang="en-US" dirty="0"/>
          </a:p>
        </p:txBody>
      </p:sp>
    </p:spTree>
    <p:extLst>
      <p:ext uri="{BB962C8B-B14F-4D97-AF65-F5344CB8AC3E}">
        <p14:creationId xmlns:p14="http://schemas.microsoft.com/office/powerpoint/2010/main" val="2454922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Practical  Daily Deterrents; </a:t>
            </a:r>
            <a:endParaRPr lang="en-US" dirty="0"/>
          </a:p>
        </p:txBody>
      </p:sp>
      <p:sp>
        <p:nvSpPr>
          <p:cNvPr id="3" name="Content Placeholder 2"/>
          <p:cNvSpPr>
            <a:spLocks noGrp="1"/>
          </p:cNvSpPr>
          <p:nvPr>
            <p:ph idx="1"/>
          </p:nvPr>
        </p:nvSpPr>
        <p:spPr>
          <a:solidFill>
            <a:schemeClr val="bg1"/>
          </a:solidFill>
        </p:spPr>
        <p:txBody>
          <a:bodyPr>
            <a:normAutofit/>
          </a:bodyPr>
          <a:lstStyle/>
          <a:p>
            <a:r>
              <a:rPr lang="en-US" dirty="0" smtClean="0"/>
              <a:t>Get in touch with the God. Pray and meditate on what He has promised you in His Word!</a:t>
            </a:r>
          </a:p>
          <a:p>
            <a:r>
              <a:rPr lang="en-US" dirty="0" smtClean="0"/>
              <a:t>TURN OFF YOUR TELEVISION!</a:t>
            </a:r>
          </a:p>
          <a:p>
            <a:r>
              <a:rPr lang="en-US" dirty="0" smtClean="0"/>
              <a:t>Especially the news. Have you ever felt wonderful, or even good, after you watched the news? Even the commercials are designed to make you feel sick and fearful.</a:t>
            </a:r>
          </a:p>
          <a:p>
            <a:r>
              <a:rPr lang="en-US" dirty="0" smtClean="0"/>
              <a:t>Go for a walk without your cell phone or CD player and truly pay attention to the beauty that surrounds you.</a:t>
            </a:r>
          </a:p>
          <a:p>
            <a:endParaRPr lang="en-US" dirty="0"/>
          </a:p>
        </p:txBody>
      </p:sp>
    </p:spTree>
    <p:extLst>
      <p:ext uri="{BB962C8B-B14F-4D97-AF65-F5344CB8AC3E}">
        <p14:creationId xmlns:p14="http://schemas.microsoft.com/office/powerpoint/2010/main" val="1576971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48039"/>
          </a:xfrm>
        </p:spPr>
        <p:txBody>
          <a:bodyPr/>
          <a:lstStyle/>
          <a:p>
            <a:r>
              <a:rPr lang="en-US" b="1" dirty="0" smtClean="0">
                <a:effectLst/>
                <a:latin typeface="Calibri Light" panose="020F0302020204030204" pitchFamily="34" charset="0"/>
                <a:ea typeface="Calibri" panose="020F0502020204030204" pitchFamily="34" charset="0"/>
              </a:rPr>
              <a:t>INTRODUCTION</a:t>
            </a:r>
            <a:endParaRPr lang="en-US" dirty="0"/>
          </a:p>
        </p:txBody>
      </p:sp>
      <p:sp>
        <p:nvSpPr>
          <p:cNvPr id="3" name="Content Placeholder 2"/>
          <p:cNvSpPr>
            <a:spLocks noGrp="1"/>
          </p:cNvSpPr>
          <p:nvPr>
            <p:ph idx="1"/>
          </p:nvPr>
        </p:nvSpPr>
        <p:spPr>
          <a:xfrm>
            <a:off x="838200" y="1704109"/>
            <a:ext cx="10515600" cy="4472854"/>
          </a:xfrm>
          <a:solidFill>
            <a:schemeClr val="bg1"/>
          </a:solidFill>
        </p:spPr>
        <p:txBody>
          <a:bodyPr>
            <a:normAutofit fontScale="92500" lnSpcReduction="10000"/>
          </a:bodyPr>
          <a:lstStyle/>
          <a:p>
            <a:pPr marL="0" marR="0">
              <a:lnSpc>
                <a:spcPct val="107000"/>
              </a:lnSpc>
              <a:spcBef>
                <a:spcPts val="0"/>
              </a:spcBef>
              <a:spcAft>
                <a:spcPts val="800"/>
              </a:spcAft>
            </a:pPr>
            <a:r>
              <a:rPr lang="en-US" sz="3600" dirty="0" smtClean="0">
                <a:effectLst/>
                <a:latin typeface="+mj-lt"/>
                <a:ea typeface="Calibri" panose="020F0502020204030204" pitchFamily="34" charset="0"/>
                <a:cs typeface="Times New Roman" panose="02020603050405020304" pitchFamily="18" charset="0"/>
              </a:rPr>
              <a:t>All emotions are God given and they each send empowering messages to help us change an event, thought process, action or situation. </a:t>
            </a:r>
            <a:endParaRPr lang="en-US" sz="3200" dirty="0" smtClean="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3600" dirty="0" smtClean="0">
                <a:effectLst/>
                <a:latin typeface="+mj-lt"/>
                <a:ea typeface="Calibri" panose="020F0502020204030204" pitchFamily="34" charset="0"/>
                <a:cs typeface="Times New Roman" panose="02020603050405020304" pitchFamily="18" charset="0"/>
              </a:rPr>
              <a:t>We all face fear.  Fear is a normal and healthy emotion.  However, allowing fear to control us to the point of inaction is not healthy.</a:t>
            </a:r>
            <a:endParaRPr lang="en-US" sz="3200" dirty="0" smtClean="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3600" dirty="0" smtClean="0">
                <a:effectLst/>
                <a:latin typeface="+mj-lt"/>
                <a:ea typeface="Calibri" panose="020F0502020204030204" pitchFamily="34" charset="0"/>
                <a:cs typeface="Times New Roman" panose="02020603050405020304" pitchFamily="18" charset="0"/>
              </a:rPr>
              <a:t>However, when Satan twist the God given message of your emotions he can control the moment of your choice! </a:t>
            </a:r>
            <a:endParaRPr lang="en-US" sz="3200" dirty="0" smtClean="0">
              <a:effectLst/>
              <a:latin typeface="+mj-l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92542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prstClr val="black"/>
                </a:solidFill>
              </a:rPr>
              <a:t>Practical  Daily Deterrents; </a:t>
            </a:r>
            <a:endParaRPr lang="en-US" dirty="0"/>
          </a:p>
        </p:txBody>
      </p:sp>
      <p:sp>
        <p:nvSpPr>
          <p:cNvPr id="3" name="Content Placeholder 2"/>
          <p:cNvSpPr>
            <a:spLocks noGrp="1"/>
          </p:cNvSpPr>
          <p:nvPr>
            <p:ph idx="1"/>
          </p:nvPr>
        </p:nvSpPr>
        <p:spPr>
          <a:solidFill>
            <a:schemeClr val="bg1"/>
          </a:solidFill>
        </p:spPr>
        <p:txBody>
          <a:bodyPr/>
          <a:lstStyle/>
          <a:p>
            <a:r>
              <a:rPr lang="en-US" dirty="0" smtClean="0"/>
              <a:t>Notice all the things that are there to support you - trees for shade, all vegetation for oxygen, ants to clean up the minutest messes, birds to spread seed for more plants to grow.</a:t>
            </a:r>
          </a:p>
          <a:p>
            <a:r>
              <a:rPr lang="en-US" dirty="0" smtClean="0"/>
              <a:t>Show appreciation to your body by giving it something nice - a massage, a cup of herbal tea, organic food, and pure water. It will thank you by feeling more energized.</a:t>
            </a:r>
          </a:p>
          <a:p>
            <a:r>
              <a:rPr lang="en-US" dirty="0" smtClean="0"/>
              <a:t>Don't hang around negative people or people who are being negative at the time. You don't need to absorb their fear any more than you need to absorb the fear from the news on TV.</a:t>
            </a:r>
          </a:p>
          <a:p>
            <a:endParaRPr lang="en-US" dirty="0"/>
          </a:p>
        </p:txBody>
      </p:sp>
    </p:spTree>
    <p:extLst>
      <p:ext uri="{BB962C8B-B14F-4D97-AF65-F5344CB8AC3E}">
        <p14:creationId xmlns:p14="http://schemas.microsoft.com/office/powerpoint/2010/main" val="3413837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Unity with God</a:t>
            </a:r>
            <a:endParaRPr lang="en-US" dirty="0"/>
          </a:p>
        </p:txBody>
      </p:sp>
      <p:sp>
        <p:nvSpPr>
          <p:cNvPr id="3" name="Content Placeholder 2"/>
          <p:cNvSpPr>
            <a:spLocks noGrp="1"/>
          </p:cNvSpPr>
          <p:nvPr>
            <p:ph idx="1"/>
          </p:nvPr>
        </p:nvSpPr>
        <p:spPr>
          <a:solidFill>
            <a:schemeClr val="bg1"/>
          </a:solidFill>
        </p:spPr>
        <p:txBody>
          <a:bodyPr/>
          <a:lstStyle/>
          <a:p>
            <a:r>
              <a:rPr lang="en-US" dirty="0" smtClean="0"/>
              <a:t>As you begin to emerge from the state of fear and can once again think rationally and creatively, look at how you can create unity in your life instead of the polarity caused by fear.</a:t>
            </a:r>
            <a:endParaRPr lang="en-US" dirty="0"/>
          </a:p>
        </p:txBody>
      </p:sp>
    </p:spTree>
    <p:extLst>
      <p:ext uri="{BB962C8B-B14F-4D97-AF65-F5344CB8AC3E}">
        <p14:creationId xmlns:p14="http://schemas.microsoft.com/office/powerpoint/2010/main" val="38424494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Closing &amp; Prayer</a:t>
            </a:r>
            <a:endParaRPr lang="en-US" b="1" dirty="0"/>
          </a:p>
        </p:txBody>
      </p:sp>
      <p:sp>
        <p:nvSpPr>
          <p:cNvPr id="3" name="Content Placeholder 2"/>
          <p:cNvSpPr>
            <a:spLocks noGrp="1"/>
          </p:cNvSpPr>
          <p:nvPr>
            <p:ph idx="1"/>
          </p:nvPr>
        </p:nvSpPr>
        <p:spPr>
          <a:solidFill>
            <a:schemeClr val="bg1"/>
          </a:solidFill>
        </p:spPr>
        <p:txBody>
          <a:bodyPr>
            <a:normAutofit/>
          </a:bodyPr>
          <a:lstStyle/>
          <a:p>
            <a:r>
              <a:rPr lang="en-US" sz="3600" b="1" dirty="0" smtClean="0"/>
              <a:t>I would have lost heart, </a:t>
            </a:r>
            <a:r>
              <a:rPr lang="en-US" sz="3600" dirty="0" smtClean="0"/>
              <a:t>unless I had believed that I would see the goodness of the LORD in the land of the living.  Wait on the LORD; be of good courage, And He shall strengthen your heart; Wait, I say, on the LORD!  Psalm 27:13-14</a:t>
            </a:r>
            <a:endParaRPr lang="en-US" sz="3600" dirty="0"/>
          </a:p>
        </p:txBody>
      </p:sp>
    </p:spTree>
    <p:extLst>
      <p:ext uri="{BB962C8B-B14F-4D97-AF65-F5344CB8AC3E}">
        <p14:creationId xmlns:p14="http://schemas.microsoft.com/office/powerpoint/2010/main" val="2668784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2417"/>
            <a:ext cx="10515600" cy="1433947"/>
          </a:xfrm>
          <a:solidFill>
            <a:schemeClr val="bg1"/>
          </a:solidFill>
        </p:spPr>
        <p:txBody>
          <a:bodyPr>
            <a:normAutofit/>
          </a:bodyPr>
          <a:lstStyle/>
          <a:p>
            <a:r>
              <a:rPr lang="en-US" sz="3600" b="1" i="1" dirty="0" smtClean="0">
                <a:effectLst/>
                <a:latin typeface="Calibri Light" panose="020F0302020204030204" pitchFamily="34" charset="0"/>
                <a:ea typeface="Calibri" panose="020F0502020204030204" pitchFamily="34" charset="0"/>
              </a:rPr>
              <a:t>Being afraid does not define your character, but what you do in the face of fear does!</a:t>
            </a:r>
            <a:endParaRPr lang="en-US" sz="3600" dirty="0"/>
          </a:p>
        </p:txBody>
      </p:sp>
    </p:spTree>
    <p:extLst>
      <p:ext uri="{BB962C8B-B14F-4D97-AF65-F5344CB8AC3E}">
        <p14:creationId xmlns:p14="http://schemas.microsoft.com/office/powerpoint/2010/main" val="2212209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36311"/>
          </a:xfrm>
        </p:spPr>
        <p:txBody>
          <a:bodyPr>
            <a:normAutofit/>
          </a:bodyPr>
          <a:lstStyle/>
          <a:p>
            <a:r>
              <a:rPr lang="en-US" sz="3600" b="1" dirty="0" smtClean="0">
                <a:solidFill>
                  <a:prstClr val="black"/>
                </a:solidFill>
                <a:latin typeface="Calibri Light" panose="020F0302020204030204" pitchFamily="34" charset="0"/>
                <a:ea typeface="Times New Roman" panose="02020603050405020304" pitchFamily="18" charset="0"/>
                <a:cs typeface="Times New Roman" panose="02020603050405020304" pitchFamily="18" charset="0"/>
              </a:rPr>
              <a:t>A </a:t>
            </a:r>
            <a:r>
              <a:rPr lang="en-US" sz="3600" b="1" dirty="0">
                <a:solidFill>
                  <a:prstClr val="black"/>
                </a:solidFill>
                <a:latin typeface="Calibri Light" panose="020F0302020204030204" pitchFamily="34" charset="0"/>
                <a:ea typeface="Times New Roman" panose="02020603050405020304" pitchFamily="18" charset="0"/>
                <a:cs typeface="Times New Roman" panose="02020603050405020304" pitchFamily="18" charset="0"/>
              </a:rPr>
              <a:t>wise Zen master</a:t>
            </a:r>
            <a:endParaRPr lang="en-US" sz="6600" b="1" dirty="0"/>
          </a:p>
        </p:txBody>
      </p:sp>
      <p:sp>
        <p:nvSpPr>
          <p:cNvPr id="3" name="Content Placeholder 2"/>
          <p:cNvSpPr>
            <a:spLocks noGrp="1"/>
          </p:cNvSpPr>
          <p:nvPr>
            <p:ph idx="1"/>
          </p:nvPr>
        </p:nvSpPr>
        <p:spPr>
          <a:xfrm>
            <a:off x="838200" y="1433945"/>
            <a:ext cx="10515600" cy="4743018"/>
          </a:xfrm>
          <a:solidFill>
            <a:schemeClr val="bg1"/>
          </a:solidFill>
        </p:spPr>
        <p:txBody>
          <a:bodyPr>
            <a:normAutofit fontScale="55000" lnSpcReduction="20000"/>
          </a:bodyPr>
          <a:lstStyle/>
          <a:p>
            <a:pPr marL="0" marR="0">
              <a:lnSpc>
                <a:spcPct val="107000"/>
              </a:lnSpc>
              <a:spcBef>
                <a:spcPts val="0"/>
              </a:spcBef>
              <a:spcAft>
                <a:spcPts val="800"/>
              </a:spcAft>
            </a:pPr>
            <a:r>
              <a:rPr lang="en-US" sz="4400" b="1" dirty="0" smtClean="0">
                <a:effectLst/>
                <a:ea typeface="Times New Roman" panose="02020603050405020304" pitchFamily="18" charset="0"/>
                <a:cs typeface="Times New Roman" panose="02020603050405020304" pitchFamily="18" charset="0"/>
              </a:rPr>
              <a:t>One day, a wise Zen master went to visit a remote mountain temple accompanied by a monk.  As the two approached the temple a pair of ferocious dogs began running toward them.  The dogs were barking and angry, sending fear down the spines of both men.</a:t>
            </a:r>
            <a:endParaRPr lang="en-US" sz="4400" b="1" dirty="0" smtClean="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4400" b="1" dirty="0" smtClean="0">
                <a:effectLst/>
                <a:ea typeface="Times New Roman" panose="02020603050405020304" pitchFamily="18" charset="0"/>
                <a:cs typeface="Times New Roman" panose="02020603050405020304" pitchFamily="18" charset="0"/>
              </a:rPr>
              <a:t>The monk, who was still in training, saw the dogs and yelled to the master to run for his life.  But the master did just the opposite.  Instead of running away, he sprinted directly at the dogs while screaming and waving his arms frantically. The dogs were so surprised to see the Master running at them that they turned around and ran away filled with fear of their own.</a:t>
            </a:r>
            <a:endParaRPr lang="en-US" sz="4400" b="1" dirty="0" smtClean="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4400" b="1" dirty="0" smtClean="0">
                <a:effectLst/>
                <a:ea typeface="Times New Roman" panose="02020603050405020304" pitchFamily="18" charset="0"/>
                <a:cs typeface="Times New Roman" panose="02020603050405020304" pitchFamily="18" charset="0"/>
              </a:rPr>
              <a:t>After the ordeal, the young monk asked sheepishly, “Master!  How could you do that?  Weren’t you scared of the vicious dogs?”  The master replied, “Of course I was.  But the only way to conquer a fear is to run directly at it.  If we run away, our fears will consume us.”</a:t>
            </a:r>
            <a:endParaRPr lang="en-US" sz="4400" b="1" dirty="0" smtClean="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82872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07000"/>
              </a:lnSpc>
              <a:spcBef>
                <a:spcPts val="0"/>
              </a:spcBef>
              <a:spcAft>
                <a:spcPts val="800"/>
              </a:spcAft>
            </a:pPr>
            <a:r>
              <a:rPr lang="en-US" b="1" u="sng" dirty="0" smtClean="0">
                <a:effectLst/>
                <a:latin typeface="Calibri Light" panose="020F0302020204030204" pitchFamily="34" charset="0"/>
                <a:ea typeface="Calibri" panose="020F0502020204030204" pitchFamily="34" charset="0"/>
                <a:cs typeface="Times New Roman" panose="02020603050405020304" pitchFamily="18" charset="0"/>
              </a:rPr>
              <a:t>Fear! </a:t>
            </a:r>
            <a:r>
              <a:rPr lang="en-US" sz="4000" dirty="0" smtClean="0">
                <a:effectLst/>
                <a:latin typeface="Calibri" panose="020F0502020204030204" pitchFamily="34" charset="0"/>
                <a:ea typeface="Calibri" panose="020F0502020204030204" pitchFamily="34" charset="0"/>
                <a:cs typeface="Times New Roman" panose="02020603050405020304" pitchFamily="18" charset="0"/>
              </a:rPr>
              <a:t/>
            </a:r>
            <a:br>
              <a:rPr lang="en-US" sz="4000" dirty="0" smtClean="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solidFill>
            <a:schemeClr val="bg1"/>
          </a:solidFill>
        </p:spPr>
        <p:txBody>
          <a:bodyPr>
            <a:normAutofit/>
          </a:bodyPr>
          <a:lstStyle/>
          <a:p>
            <a:r>
              <a:rPr lang="en-US" sz="3200" b="1" dirty="0" smtClean="0">
                <a:effectLst>
                  <a:outerShdw blurRad="38100" dist="38100" dir="2700000" algn="tl">
                    <a:srgbClr val="000000">
                      <a:alpha val="43137"/>
                    </a:srgbClr>
                  </a:outerShdw>
                </a:effectLst>
              </a:rPr>
              <a:t>a distressing emotion aroused by impending danger, evil, pain, etc., whether the threat is real or imagined; the feeling or condition of being afraid.</a:t>
            </a:r>
          </a:p>
          <a:p>
            <a:r>
              <a:rPr lang="en-US" sz="3200" b="1" dirty="0" smtClean="0">
                <a:effectLst>
                  <a:outerShdw blurRad="38100" dist="38100" dir="2700000" algn="tl">
                    <a:srgbClr val="000000">
                      <a:alpha val="43137"/>
                    </a:srgbClr>
                  </a:outerShdw>
                </a:effectLst>
              </a:rPr>
              <a:t>a specific instance of or propensity for such a feeling: an abnormal fear of heights.</a:t>
            </a:r>
          </a:p>
          <a:p>
            <a:r>
              <a:rPr lang="en-US" sz="3200" b="1" dirty="0" smtClean="0">
                <a:effectLst>
                  <a:outerShdw blurRad="38100" dist="38100" dir="2700000" algn="tl">
                    <a:srgbClr val="000000">
                      <a:alpha val="43137"/>
                    </a:srgbClr>
                  </a:outerShdw>
                </a:effectLst>
              </a:rPr>
              <a:t>concern or anxiety; solicitude: a fear for someone's safety.</a:t>
            </a:r>
            <a:endParaRPr lang="en-US"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16253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Fear</a:t>
            </a:r>
            <a:endParaRPr lang="en-US" dirty="0"/>
          </a:p>
        </p:txBody>
      </p:sp>
      <p:sp>
        <p:nvSpPr>
          <p:cNvPr id="3" name="Content Placeholder 2"/>
          <p:cNvSpPr>
            <a:spLocks noGrp="1"/>
          </p:cNvSpPr>
          <p:nvPr>
            <p:ph idx="1"/>
          </p:nvPr>
        </p:nvSpPr>
        <p:spPr>
          <a:solidFill>
            <a:schemeClr val="bg1"/>
          </a:solidFill>
        </p:spPr>
        <p:txBody>
          <a:bodyPr>
            <a:normAutofit fontScale="92500" lnSpcReduction="10000"/>
          </a:bodyPr>
          <a:lstStyle/>
          <a:p>
            <a:r>
              <a:rPr lang="en-US" sz="3200" dirty="0" smtClean="0"/>
              <a:t>Having said that, fear is something that can take away your joy and ruin your life. (Insecurities that produce a loss of opportunity or relationship)</a:t>
            </a:r>
          </a:p>
          <a:p>
            <a:r>
              <a:rPr lang="en-US" sz="3200" dirty="0" smtClean="0"/>
              <a:t>Fear has likely destroyed more lives and ruined more Christian witnesses than just about anything else.</a:t>
            </a:r>
          </a:p>
          <a:p>
            <a:r>
              <a:rPr lang="en-US" sz="3200" dirty="0" smtClean="0"/>
              <a:t>Make no mistake about it, fear is a tool the devil uses and in his hands it is an extremely effective instrument.</a:t>
            </a:r>
          </a:p>
          <a:p>
            <a:r>
              <a:rPr lang="en-US" sz="3200" dirty="0" smtClean="0"/>
              <a:t>Like any good workman the devil will only employ tools that work and he has discovered that fear works through his countless encounters with us.</a:t>
            </a:r>
          </a:p>
          <a:p>
            <a:endParaRPr lang="en-US" dirty="0"/>
          </a:p>
        </p:txBody>
      </p:sp>
    </p:spTree>
    <p:extLst>
      <p:ext uri="{BB962C8B-B14F-4D97-AF65-F5344CB8AC3E}">
        <p14:creationId xmlns:p14="http://schemas.microsoft.com/office/powerpoint/2010/main" val="1999975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
            </a:r>
            <a:r>
              <a:rPr lang="en-US" b="1" u="sng" dirty="0" smtClean="0"/>
              <a:t>Fear Not</a:t>
            </a:r>
            <a:r>
              <a:rPr lang="en-US" b="1" dirty="0" smtClean="0"/>
              <a:t>”</a:t>
            </a:r>
            <a:endParaRPr lang="en-US" dirty="0"/>
          </a:p>
        </p:txBody>
      </p:sp>
      <p:sp>
        <p:nvSpPr>
          <p:cNvPr id="3" name="Content Placeholder 2"/>
          <p:cNvSpPr>
            <a:spLocks noGrp="1"/>
          </p:cNvSpPr>
          <p:nvPr>
            <p:ph idx="1"/>
          </p:nvPr>
        </p:nvSpPr>
        <p:spPr>
          <a:solidFill>
            <a:schemeClr val="bg1"/>
          </a:solidFill>
        </p:spPr>
        <p:txBody>
          <a:bodyPr/>
          <a:lstStyle/>
          <a:p>
            <a:r>
              <a:rPr lang="en-US" sz="3200" dirty="0" smtClean="0"/>
              <a:t>God however encourages his followers to fear not 365 times in the Bible!</a:t>
            </a:r>
          </a:p>
          <a:p>
            <a:pPr marL="0" indent="0">
              <a:buNone/>
            </a:pPr>
            <a:endParaRPr lang="en-US" sz="3200" dirty="0" smtClean="0"/>
          </a:p>
          <a:p>
            <a:r>
              <a:rPr lang="en-US" sz="3200" dirty="0" smtClean="0"/>
              <a:t>God's repeated mentioning of the phrase "don't be afraid" is clear evidence that he didn't want humans' minds shrouded by fear.</a:t>
            </a:r>
          </a:p>
          <a:p>
            <a:pPr marL="0" indent="0">
              <a:buNone/>
            </a:pPr>
            <a:endParaRPr lang="en-US" dirty="0"/>
          </a:p>
        </p:txBody>
      </p:sp>
    </p:spTree>
    <p:extLst>
      <p:ext uri="{BB962C8B-B14F-4D97-AF65-F5344CB8AC3E}">
        <p14:creationId xmlns:p14="http://schemas.microsoft.com/office/powerpoint/2010/main" val="1069242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FEAR IS A PRIMARY EMOTION (explain)</a:t>
            </a:r>
            <a:endParaRPr lang="en-US" dirty="0"/>
          </a:p>
        </p:txBody>
      </p:sp>
      <p:sp>
        <p:nvSpPr>
          <p:cNvPr id="3" name="Content Placeholder 2"/>
          <p:cNvSpPr>
            <a:spLocks noGrp="1"/>
          </p:cNvSpPr>
          <p:nvPr>
            <p:ph idx="1"/>
          </p:nvPr>
        </p:nvSpPr>
        <p:spPr>
          <a:solidFill>
            <a:schemeClr val="bg1"/>
          </a:solidFill>
        </p:spPr>
        <p:txBody>
          <a:bodyPr>
            <a:normAutofit/>
          </a:bodyPr>
          <a:lstStyle/>
          <a:p>
            <a:r>
              <a:rPr lang="en-US" sz="3200" dirty="0" smtClean="0"/>
              <a:t>Fear leads the way to anger, frustration and many other negative results and behaviors out of a sense of loss of control…(we are not to be in control but surrendered to God)</a:t>
            </a:r>
          </a:p>
          <a:p>
            <a:r>
              <a:rPr lang="en-US" sz="3200" dirty="0" smtClean="0"/>
              <a:t>God never wants our minds to believe less than His promises and assurances.</a:t>
            </a:r>
          </a:p>
          <a:p>
            <a:r>
              <a:rPr lang="en-US" sz="3200" dirty="0" smtClean="0"/>
              <a:t>He wants us developed and mature enough that events do not move us from our secure stand which exist in His Love.</a:t>
            </a:r>
          </a:p>
          <a:p>
            <a:pPr marL="0" indent="0">
              <a:buNone/>
            </a:pPr>
            <a:endParaRPr lang="en-US" dirty="0"/>
          </a:p>
        </p:txBody>
      </p:sp>
    </p:spTree>
    <p:extLst>
      <p:ext uri="{BB962C8B-B14F-4D97-AF65-F5344CB8AC3E}">
        <p14:creationId xmlns:p14="http://schemas.microsoft.com/office/powerpoint/2010/main" val="3638663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FEAR IS THE PRODUCT OF OUR FAILURE TO REST IN GOD'S LOVE</a:t>
            </a:r>
            <a:endParaRPr lang="en-US" dirty="0"/>
          </a:p>
        </p:txBody>
      </p:sp>
      <p:sp>
        <p:nvSpPr>
          <p:cNvPr id="3" name="Content Placeholder 2"/>
          <p:cNvSpPr>
            <a:spLocks noGrp="1"/>
          </p:cNvSpPr>
          <p:nvPr>
            <p:ph idx="1"/>
          </p:nvPr>
        </p:nvSpPr>
        <p:spPr>
          <a:solidFill>
            <a:schemeClr val="bg1"/>
          </a:solidFill>
        </p:spPr>
        <p:txBody>
          <a:bodyPr>
            <a:normAutofit/>
          </a:bodyPr>
          <a:lstStyle/>
          <a:p>
            <a:r>
              <a:rPr lang="en-US" sz="3200" b="1" dirty="0" smtClean="0"/>
              <a:t>Today’s Text:</a:t>
            </a:r>
            <a:r>
              <a:rPr lang="en-US" sz="3200" dirty="0" smtClean="0"/>
              <a:t> 1 John 4:18</a:t>
            </a:r>
          </a:p>
          <a:p>
            <a:r>
              <a:rPr lang="en-US" sz="3200" u="sng" dirty="0" smtClean="0"/>
              <a:t>There is no fear in love</a:t>
            </a:r>
            <a:r>
              <a:rPr lang="en-US" sz="3200" dirty="0" smtClean="0"/>
              <a:t>; but </a:t>
            </a:r>
            <a:r>
              <a:rPr lang="en-US" sz="3200" u="sng" dirty="0" smtClean="0"/>
              <a:t>perfect love casts out fear (</a:t>
            </a:r>
            <a:r>
              <a:rPr lang="en-US" sz="3200" dirty="0" smtClean="0"/>
              <a:t>Secures the Believer), because </a:t>
            </a:r>
            <a:r>
              <a:rPr lang="en-US" sz="3200" u="sng" dirty="0" smtClean="0"/>
              <a:t>fear involves torment </a:t>
            </a:r>
            <a:r>
              <a:rPr lang="en-US" sz="3200" dirty="0" smtClean="0"/>
              <a:t>(Thoughts of punishment or loss of Love). But he who fears </a:t>
            </a:r>
            <a:r>
              <a:rPr lang="en-US" sz="3200" u="sng" dirty="0" smtClean="0"/>
              <a:t>has not been made perfect in love </a:t>
            </a:r>
            <a:r>
              <a:rPr lang="en-US" sz="3200" dirty="0" smtClean="0"/>
              <a:t>(Forgetting or not believing what Christ did for us). NKJV</a:t>
            </a:r>
          </a:p>
          <a:p>
            <a:endParaRPr lang="en-US" sz="3200" dirty="0" smtClean="0"/>
          </a:p>
          <a:p>
            <a:pPr marL="0" indent="0">
              <a:buNone/>
            </a:pPr>
            <a:endParaRPr lang="en-US" dirty="0"/>
          </a:p>
        </p:txBody>
      </p:sp>
    </p:spTree>
    <p:extLst>
      <p:ext uri="{BB962C8B-B14F-4D97-AF65-F5344CB8AC3E}">
        <p14:creationId xmlns:p14="http://schemas.microsoft.com/office/powerpoint/2010/main" val="192629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1193</Words>
  <Application>Microsoft Office PowerPoint</Application>
  <PresentationFormat>Widescreen</PresentationFormat>
  <Paragraphs>77</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  “Fear Not” </vt:lpstr>
      <vt:lpstr>INTRODUCTION</vt:lpstr>
      <vt:lpstr>PowerPoint Presentation</vt:lpstr>
      <vt:lpstr>A wise Zen master</vt:lpstr>
      <vt:lpstr>Fear!  </vt:lpstr>
      <vt:lpstr>Fear</vt:lpstr>
      <vt:lpstr>“Fear Not”</vt:lpstr>
      <vt:lpstr>FEAR IS A PRIMARY EMOTION (explain)</vt:lpstr>
      <vt:lpstr>FEAR IS THE PRODUCT OF OUR FAILURE TO REST IN GOD'S LOVE</vt:lpstr>
      <vt:lpstr>When we're being tormented by our fears we can be sure it isn't God who's behind it. </vt:lpstr>
      <vt:lpstr>How do we know God doesn't torment us with fear?</vt:lpstr>
      <vt:lpstr>Why did God stress the importance of avoiding fear?</vt:lpstr>
      <vt:lpstr>Men &amp; Women (actions, understanding, and overcoming fears.</vt:lpstr>
      <vt:lpstr>Men &amp; Women (actions, understanding, and overcoming fears.</vt:lpstr>
      <vt:lpstr>Do Not Be Anxious (another word for fear)</vt:lpstr>
      <vt:lpstr>Worry is like telling our omnipotent God the unthinkable: “I don’t trust You.” </vt:lpstr>
      <vt:lpstr>1 Peter 5:7 AMPC</vt:lpstr>
      <vt:lpstr>Practical  Daily Deterrents; </vt:lpstr>
      <vt:lpstr>Practical  Daily Deterrents; </vt:lpstr>
      <vt:lpstr>Practical  Daily Deterrents; </vt:lpstr>
      <vt:lpstr>Unity with God</vt:lpstr>
      <vt:lpstr>Closing &amp; Prayer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“Fear Not”</dc:title>
  <dc:creator>Ronald Powell</dc:creator>
  <cp:lastModifiedBy>Ronald Powell</cp:lastModifiedBy>
  <cp:revision>6</cp:revision>
  <dcterms:created xsi:type="dcterms:W3CDTF">2018-07-14T21:29:57Z</dcterms:created>
  <dcterms:modified xsi:type="dcterms:W3CDTF">2018-07-14T22:08:11Z</dcterms:modified>
</cp:coreProperties>
</file>