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2" r:id="rId7"/>
    <p:sldId id="265" r:id="rId8"/>
    <p:sldId id="263" r:id="rId9"/>
    <p:sldId id="260" r:id="rId10"/>
    <p:sldId id="261"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7/21/2018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7/21/2018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000" dirty="0" smtClean="0">
                <a:effectLst>
                  <a:outerShdw blurRad="38100" dist="38100" dir="2700000" algn="tl">
                    <a:srgbClr val="000000">
                      <a:alpha val="43137"/>
                    </a:srgbClr>
                  </a:outerShdw>
                </a:effectLst>
                <a:latin typeface="Arial Narrow" panose="020B0606020202030204" pitchFamily="34" charset="0"/>
              </a:rPr>
              <a:t>Hearing &amp; Parables </a:t>
            </a:r>
            <a:endParaRPr lang="en-US" sz="6000" dirty="0">
              <a:effectLst>
                <a:outerShdw blurRad="38100" dist="38100" dir="2700000" algn="tl">
                  <a:srgbClr val="000000">
                    <a:alpha val="43137"/>
                  </a:srgbClr>
                </a:outerShdw>
              </a:effectLst>
              <a:latin typeface="Arial Narrow" panose="020B0606020202030204" pitchFamily="34" charset="0"/>
            </a:endParaRPr>
          </a:p>
        </p:txBody>
      </p:sp>
      <p:sp>
        <p:nvSpPr>
          <p:cNvPr id="3" name="Subtitle 2"/>
          <p:cNvSpPr>
            <a:spLocks noGrp="1"/>
          </p:cNvSpPr>
          <p:nvPr>
            <p:ph type="subTitle" idx="1"/>
          </p:nvPr>
        </p:nvSpPr>
        <p:spPr/>
        <p:txBody>
          <a:bodyPr>
            <a:normAutofit/>
          </a:bodyPr>
          <a:lstStyle/>
          <a:p>
            <a:r>
              <a:rPr lang="en-US" sz="2400" b="1" dirty="0" smtClean="0">
                <a:solidFill>
                  <a:schemeClr val="accent2">
                    <a:lumMod val="50000"/>
                  </a:schemeClr>
                </a:solidFill>
                <a:latin typeface="Arial Narrow" panose="020B0606020202030204" pitchFamily="34" charset="0"/>
              </a:rPr>
              <a:t>Bishop Ronald K. Powell</a:t>
            </a:r>
            <a:endParaRPr lang="en-US" sz="2400" b="1" dirty="0">
              <a:solidFill>
                <a:schemeClr val="accent2">
                  <a:lumMod val="50000"/>
                </a:schemeClr>
              </a:solidFill>
              <a:latin typeface="Arial Narrow" panose="020B0606020202030204" pitchFamily="34" charset="0"/>
            </a:endParaRPr>
          </a:p>
        </p:txBody>
      </p:sp>
    </p:spTree>
    <p:extLst>
      <p:ext uri="{BB962C8B-B14F-4D97-AF65-F5344CB8AC3E}">
        <p14:creationId xmlns:p14="http://schemas.microsoft.com/office/powerpoint/2010/main" val="249209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Parable of The Weeds </a:t>
            </a:r>
            <a:r>
              <a:rPr lang="en-US" b="1" dirty="0" smtClean="0"/>
              <a:t>– </a:t>
            </a:r>
            <a:br>
              <a:rPr lang="en-US" b="1" dirty="0" smtClean="0"/>
            </a:br>
            <a:r>
              <a:rPr lang="en-US" b="1" dirty="0" smtClean="0"/>
              <a:t>Matthew </a:t>
            </a:r>
            <a:r>
              <a:rPr lang="en-US" b="1" dirty="0"/>
              <a:t>13:24-30, 36-43</a:t>
            </a:r>
          </a:p>
        </p:txBody>
      </p:sp>
      <p:sp>
        <p:nvSpPr>
          <p:cNvPr id="3" name="Content Placeholder 2"/>
          <p:cNvSpPr>
            <a:spLocks noGrp="1"/>
          </p:cNvSpPr>
          <p:nvPr>
            <p:ph idx="1"/>
          </p:nvPr>
        </p:nvSpPr>
        <p:spPr/>
        <p:txBody>
          <a:bodyPr>
            <a:noAutofit/>
          </a:bodyPr>
          <a:lstStyle/>
          <a:p>
            <a:pPr marL="0" indent="0">
              <a:buNone/>
            </a:pPr>
            <a:r>
              <a:rPr lang="en-US" sz="2800" b="1" dirty="0">
                <a:latin typeface="Arial Narrow" panose="020B0606020202030204" pitchFamily="34" charset="0"/>
              </a:rPr>
              <a:t>Basic Observations</a:t>
            </a:r>
          </a:p>
          <a:p>
            <a:pPr marL="0" indent="0">
              <a:buNone/>
            </a:pPr>
            <a:r>
              <a:rPr lang="en-US" sz="2400" b="1" dirty="0">
                <a:latin typeface="Arial Narrow" panose="020B0606020202030204" pitchFamily="34" charset="0"/>
              </a:rPr>
              <a:t>- There are two planters, the owner and the enemy.</a:t>
            </a:r>
          </a:p>
          <a:p>
            <a:r>
              <a:rPr lang="en-US" sz="2400" dirty="0">
                <a:latin typeface="Arial Narrow" panose="020B0606020202030204" pitchFamily="34" charset="0"/>
              </a:rPr>
              <a:t>“The kingdom of heaven is like a man who sowed good seed in </a:t>
            </a:r>
            <a:r>
              <a:rPr lang="en-US" sz="2400" dirty="0" smtClean="0">
                <a:latin typeface="Arial Narrow" panose="020B0606020202030204" pitchFamily="34" charset="0"/>
              </a:rPr>
              <a:t>his field</a:t>
            </a:r>
            <a:r>
              <a:rPr lang="en-US" sz="2400" dirty="0">
                <a:latin typeface="Arial Narrow" panose="020B0606020202030204" pitchFamily="34" charset="0"/>
              </a:rPr>
              <a:t>. But while everyone was sleeping, his enemy came and </a:t>
            </a:r>
            <a:r>
              <a:rPr lang="en-US" sz="2400" dirty="0" smtClean="0">
                <a:latin typeface="Arial Narrow" panose="020B0606020202030204" pitchFamily="34" charset="0"/>
              </a:rPr>
              <a:t>sowed weeds </a:t>
            </a:r>
            <a:r>
              <a:rPr lang="en-US" sz="2400" dirty="0">
                <a:latin typeface="Arial Narrow" panose="020B0606020202030204" pitchFamily="34" charset="0"/>
              </a:rPr>
              <a:t>among the wheat, and went away.” vs24-25</a:t>
            </a:r>
          </a:p>
          <a:p>
            <a:pPr marL="0" indent="0">
              <a:buNone/>
            </a:pPr>
            <a:r>
              <a:rPr lang="en-US" sz="2400" dirty="0">
                <a:latin typeface="Arial Narrow" panose="020B0606020202030204" pitchFamily="34" charset="0"/>
              </a:rPr>
              <a:t>- </a:t>
            </a:r>
            <a:r>
              <a:rPr lang="en-US" sz="2400" b="1" dirty="0">
                <a:latin typeface="Arial Narrow" panose="020B0606020202030204" pitchFamily="34" charset="0"/>
              </a:rPr>
              <a:t>There are two plants, the wheat and the weeds</a:t>
            </a:r>
          </a:p>
          <a:p>
            <a:r>
              <a:rPr lang="en-US" sz="2400" dirty="0">
                <a:latin typeface="Arial Narrow" panose="020B0606020202030204" pitchFamily="34" charset="0"/>
              </a:rPr>
              <a:t>“When the wheat sprouted and formed heads, then the weeds </a:t>
            </a:r>
            <a:r>
              <a:rPr lang="en-US" sz="2400" dirty="0" smtClean="0">
                <a:latin typeface="Arial Narrow" panose="020B0606020202030204" pitchFamily="34" charset="0"/>
              </a:rPr>
              <a:t>also appeared</a:t>
            </a:r>
            <a:r>
              <a:rPr lang="en-US" sz="2400" dirty="0">
                <a:latin typeface="Arial Narrow" panose="020B0606020202030204" pitchFamily="34" charset="0"/>
              </a:rPr>
              <a:t>.” vs.26</a:t>
            </a:r>
          </a:p>
        </p:txBody>
      </p:sp>
    </p:spTree>
    <p:extLst>
      <p:ext uri="{BB962C8B-B14F-4D97-AF65-F5344CB8AC3E}">
        <p14:creationId xmlns:p14="http://schemas.microsoft.com/office/powerpoint/2010/main" val="382024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89744"/>
            <a:ext cx="8736489" cy="1169233"/>
          </a:xfrm>
        </p:spPr>
        <p:txBody>
          <a:bodyPr>
            <a:normAutofit fontScale="90000"/>
          </a:bodyPr>
          <a:lstStyle/>
          <a:p>
            <a:r>
              <a:rPr lang="en-US" sz="4000" b="1" u="sng" dirty="0">
                <a:latin typeface="Arial Narrow" panose="020B0606020202030204" pitchFamily="34" charset="0"/>
              </a:rPr>
              <a:t>God’s To </a:t>
            </a:r>
            <a:r>
              <a:rPr lang="en-US" sz="4000" b="1" u="sng" dirty="0" smtClean="0">
                <a:latin typeface="Arial Narrow" panose="020B0606020202030204" pitchFamily="34" charset="0"/>
              </a:rPr>
              <a:t>Judge</a:t>
            </a:r>
            <a:r>
              <a:rPr lang="en-US" sz="4000" b="1" dirty="0" smtClean="0">
                <a:latin typeface="Arial Narrow" panose="020B0606020202030204" pitchFamily="34" charset="0"/>
              </a:rPr>
              <a:t/>
            </a:r>
            <a:br>
              <a:rPr lang="en-US" sz="4000" b="1" dirty="0" smtClean="0">
                <a:latin typeface="Arial Narrow" panose="020B0606020202030204" pitchFamily="34" charset="0"/>
              </a:rPr>
            </a:br>
            <a:r>
              <a:rPr lang="en-US" sz="4000" dirty="0">
                <a:latin typeface="Arial Narrow" panose="020B0606020202030204" pitchFamily="34" charset="0"/>
              </a:rPr>
              <a:t>Parable of The Weeds - Matthew 13:24-30, 36-43</a:t>
            </a:r>
            <a:r>
              <a:rPr lang="en-US" dirty="0"/>
              <a:t/>
            </a:r>
            <a:br>
              <a:rPr lang="en-US" dirty="0"/>
            </a:br>
            <a:endParaRPr lang="en-US" b="1" dirty="0">
              <a:latin typeface="Arial Narrow" panose="020B0606020202030204" pitchFamily="34" charset="0"/>
            </a:endParaRPr>
          </a:p>
        </p:txBody>
      </p:sp>
      <p:sp>
        <p:nvSpPr>
          <p:cNvPr id="3" name="Content Placeholder 2"/>
          <p:cNvSpPr>
            <a:spLocks noGrp="1"/>
          </p:cNvSpPr>
          <p:nvPr>
            <p:ph idx="1"/>
          </p:nvPr>
        </p:nvSpPr>
        <p:spPr>
          <a:xfrm>
            <a:off x="677334" y="1753849"/>
            <a:ext cx="8596668" cy="4287514"/>
          </a:xfrm>
        </p:spPr>
        <p:txBody>
          <a:bodyPr>
            <a:noAutofit/>
          </a:bodyPr>
          <a:lstStyle/>
          <a:p>
            <a:pPr marL="0" indent="0">
              <a:buNone/>
            </a:pPr>
            <a:r>
              <a:rPr lang="en-US" sz="2400" b="1" dirty="0" smtClean="0">
                <a:latin typeface="Arial Narrow" panose="020B0606020202030204" pitchFamily="34" charset="0"/>
              </a:rPr>
              <a:t>Basic </a:t>
            </a:r>
            <a:r>
              <a:rPr lang="en-US" sz="2400" b="1" dirty="0">
                <a:latin typeface="Arial Narrow" panose="020B0606020202030204" pitchFamily="34" charset="0"/>
              </a:rPr>
              <a:t>Observations</a:t>
            </a:r>
          </a:p>
          <a:p>
            <a:pPr marL="0" indent="0">
              <a:buNone/>
            </a:pPr>
            <a:r>
              <a:rPr lang="en-US" sz="2400" dirty="0">
                <a:latin typeface="Arial Narrow" panose="020B0606020202030204" pitchFamily="34" charset="0"/>
              </a:rPr>
              <a:t>- </a:t>
            </a:r>
            <a:r>
              <a:rPr lang="en-US" sz="2400" b="1" dirty="0">
                <a:latin typeface="Arial Narrow" panose="020B0606020202030204" pitchFamily="34" charset="0"/>
              </a:rPr>
              <a:t>There are others involved, noticing two plants </a:t>
            </a:r>
            <a:r>
              <a:rPr lang="en-US" sz="2400" b="1" dirty="0" smtClean="0">
                <a:latin typeface="Arial Narrow" panose="020B0606020202030204" pitchFamily="34" charset="0"/>
              </a:rPr>
              <a:t>growing and</a:t>
            </a:r>
            <a:r>
              <a:rPr lang="en-US" sz="2400" dirty="0" smtClean="0">
                <a:latin typeface="Arial Narrow" panose="020B0606020202030204" pitchFamily="34" charset="0"/>
              </a:rPr>
              <a:t> </a:t>
            </a:r>
            <a:r>
              <a:rPr lang="en-US" sz="2400" b="1" dirty="0">
                <a:latin typeface="Arial Narrow" panose="020B0606020202030204" pitchFamily="34" charset="0"/>
              </a:rPr>
              <a:t>wanting to fix the problem</a:t>
            </a:r>
          </a:p>
          <a:p>
            <a:r>
              <a:rPr lang="en-US" sz="2400" dirty="0">
                <a:latin typeface="Arial Narrow" panose="020B0606020202030204" pitchFamily="34" charset="0"/>
              </a:rPr>
              <a:t>“The owners servants came to him and </a:t>
            </a:r>
            <a:r>
              <a:rPr lang="en-US" sz="2400" dirty="0" smtClean="0">
                <a:latin typeface="Arial Narrow" panose="020B0606020202030204" pitchFamily="34" charset="0"/>
              </a:rPr>
              <a:t>said, 'Sir, </a:t>
            </a:r>
            <a:r>
              <a:rPr lang="en-US" sz="2400" dirty="0">
                <a:latin typeface="Arial Narrow" panose="020B0606020202030204" pitchFamily="34" charset="0"/>
              </a:rPr>
              <a:t>didn’t you sow </a:t>
            </a:r>
            <a:r>
              <a:rPr lang="en-US" sz="2400" dirty="0" smtClean="0">
                <a:latin typeface="Arial Narrow" panose="020B0606020202030204" pitchFamily="34" charset="0"/>
              </a:rPr>
              <a:t>good seed </a:t>
            </a:r>
            <a:r>
              <a:rPr lang="en-US" sz="2400" dirty="0">
                <a:latin typeface="Arial Narrow" panose="020B0606020202030204" pitchFamily="34" charset="0"/>
              </a:rPr>
              <a:t>in your field? Where did the weeds come from?” “Do you </a:t>
            </a:r>
            <a:r>
              <a:rPr lang="en-US" sz="2400" dirty="0" smtClean="0">
                <a:latin typeface="Arial Narrow" panose="020B0606020202030204" pitchFamily="34" charset="0"/>
              </a:rPr>
              <a:t>want us </a:t>
            </a:r>
            <a:r>
              <a:rPr lang="en-US" sz="2400" dirty="0">
                <a:latin typeface="Arial Narrow" panose="020B0606020202030204" pitchFamily="34" charset="0"/>
              </a:rPr>
              <a:t>to pull them up?” vs. 27-28</a:t>
            </a:r>
          </a:p>
          <a:p>
            <a:pPr marL="0" indent="0">
              <a:buNone/>
            </a:pPr>
            <a:r>
              <a:rPr lang="en-US" sz="2400" b="1" dirty="0">
                <a:latin typeface="Arial Narrow" panose="020B0606020202030204" pitchFamily="34" charset="0"/>
              </a:rPr>
              <a:t>- Harvest separates the valuable and worthless</a:t>
            </a:r>
          </a:p>
          <a:p>
            <a:r>
              <a:rPr lang="en-US" sz="2400" dirty="0">
                <a:latin typeface="Arial Narrow" panose="020B0606020202030204" pitchFamily="34" charset="0"/>
              </a:rPr>
              <a:t>“Let both grow until harvest. </a:t>
            </a:r>
            <a:r>
              <a:rPr lang="en-US" sz="2400" b="1" dirty="0">
                <a:latin typeface="Arial Narrow" panose="020B0606020202030204" pitchFamily="34" charset="0"/>
              </a:rPr>
              <a:t>At that time </a:t>
            </a:r>
            <a:r>
              <a:rPr lang="en-US" sz="2400" dirty="0">
                <a:latin typeface="Arial Narrow" panose="020B0606020202030204" pitchFamily="34" charset="0"/>
              </a:rPr>
              <a:t>I will tell the harvesters</a:t>
            </a:r>
            <a:r>
              <a:rPr lang="en-US" sz="2400" dirty="0" smtClean="0">
                <a:latin typeface="Arial Narrow" panose="020B0606020202030204" pitchFamily="34" charset="0"/>
              </a:rPr>
              <a:t>: First </a:t>
            </a:r>
            <a:r>
              <a:rPr lang="en-US" sz="2400" dirty="0">
                <a:latin typeface="Arial Narrow" panose="020B0606020202030204" pitchFamily="34" charset="0"/>
              </a:rPr>
              <a:t>collect the weeds and tie them in bundles to be burned; </a:t>
            </a:r>
            <a:r>
              <a:rPr lang="en-US" sz="2400" dirty="0" smtClean="0">
                <a:latin typeface="Arial Narrow" panose="020B0606020202030204" pitchFamily="34" charset="0"/>
              </a:rPr>
              <a:t>then gather </a:t>
            </a:r>
            <a:r>
              <a:rPr lang="en-US" sz="2400" dirty="0">
                <a:latin typeface="Arial Narrow" panose="020B0606020202030204" pitchFamily="34" charset="0"/>
              </a:rPr>
              <a:t>the wheat and bring it into my barn. Vs. 30</a:t>
            </a:r>
          </a:p>
        </p:txBody>
      </p:sp>
    </p:spTree>
    <p:extLst>
      <p:ext uri="{BB962C8B-B14F-4D97-AF65-F5344CB8AC3E}">
        <p14:creationId xmlns:p14="http://schemas.microsoft.com/office/powerpoint/2010/main" val="1226704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9705"/>
            <a:ext cx="8596668" cy="1199213"/>
          </a:xfrm>
        </p:spPr>
        <p:txBody>
          <a:bodyPr>
            <a:normAutofit/>
          </a:bodyPr>
          <a:lstStyle/>
          <a:p>
            <a:r>
              <a:rPr lang="en-US" b="1" dirty="0">
                <a:latin typeface="Arial Narrow" panose="020B0606020202030204" pitchFamily="34" charset="0"/>
              </a:rPr>
              <a:t>Parable of The Weeds - Matthew 13:24-30, </a:t>
            </a:r>
            <a:r>
              <a:rPr lang="en-US" b="1" dirty="0" smtClean="0">
                <a:latin typeface="Arial Narrow" panose="020B0606020202030204" pitchFamily="34" charset="0"/>
              </a:rPr>
              <a:t>36-43 Parable </a:t>
            </a:r>
            <a:r>
              <a:rPr lang="en-US" b="1" dirty="0">
                <a:latin typeface="Arial Narrow" panose="020B0606020202030204" pitchFamily="34" charset="0"/>
              </a:rPr>
              <a:t>Explained</a:t>
            </a:r>
          </a:p>
        </p:txBody>
      </p:sp>
      <p:sp>
        <p:nvSpPr>
          <p:cNvPr id="3" name="Content Placeholder 2"/>
          <p:cNvSpPr>
            <a:spLocks noGrp="1"/>
          </p:cNvSpPr>
          <p:nvPr>
            <p:ph idx="1"/>
          </p:nvPr>
        </p:nvSpPr>
        <p:spPr/>
        <p:txBody>
          <a:bodyPr>
            <a:normAutofit/>
          </a:bodyPr>
          <a:lstStyle/>
          <a:p>
            <a:r>
              <a:rPr lang="en-US" sz="2400" b="1" dirty="0"/>
              <a:t>Two Planters - </a:t>
            </a:r>
            <a:r>
              <a:rPr lang="en-US" sz="2400" dirty="0"/>
              <a:t>Son of Man and the Devil</a:t>
            </a:r>
          </a:p>
          <a:p>
            <a:r>
              <a:rPr lang="en-US" sz="2400" b="1" dirty="0"/>
              <a:t>Two Plants - </a:t>
            </a:r>
            <a:r>
              <a:rPr lang="en-US" sz="2400" dirty="0"/>
              <a:t>Son’s of the Kingdom, Son’s of the evil one</a:t>
            </a:r>
          </a:p>
          <a:p>
            <a:r>
              <a:rPr lang="en-US" sz="2400" b="1" dirty="0"/>
              <a:t>Those Involved - </a:t>
            </a:r>
            <a:r>
              <a:rPr lang="en-US" sz="2400" dirty="0"/>
              <a:t>Angels who notice the difference</a:t>
            </a:r>
          </a:p>
          <a:p>
            <a:r>
              <a:rPr lang="en-US" sz="2400" b="1" dirty="0"/>
              <a:t>Harvest -</a:t>
            </a:r>
            <a:r>
              <a:rPr lang="en-US" sz="2400" dirty="0"/>
              <a:t> The separation of everything that causes sin and </a:t>
            </a:r>
            <a:r>
              <a:rPr lang="en-US" sz="2400" dirty="0" smtClean="0"/>
              <a:t>all who </a:t>
            </a:r>
            <a:r>
              <a:rPr lang="en-US" sz="2400" dirty="0"/>
              <a:t>do evil </a:t>
            </a:r>
            <a:r>
              <a:rPr lang="en-US" sz="2400" dirty="0" smtClean="0"/>
              <a:t>separated from </a:t>
            </a:r>
            <a:r>
              <a:rPr lang="en-US" sz="2400" dirty="0"/>
              <a:t>the righteous.</a:t>
            </a:r>
          </a:p>
          <a:p>
            <a:r>
              <a:rPr lang="en-US" sz="2400" b="1" dirty="0"/>
              <a:t>Outcome - </a:t>
            </a:r>
            <a:r>
              <a:rPr lang="en-US" sz="2400" dirty="0"/>
              <a:t>Weeping and gnashing of teeth </a:t>
            </a:r>
            <a:r>
              <a:rPr lang="en-US" sz="2400" b="1" u="sng" dirty="0"/>
              <a:t>or</a:t>
            </a:r>
            <a:r>
              <a:rPr lang="en-US" sz="2400" dirty="0"/>
              <a:t> being with </a:t>
            </a:r>
            <a:r>
              <a:rPr lang="en-US" sz="2400" dirty="0" smtClean="0"/>
              <a:t>the Father </a:t>
            </a:r>
            <a:r>
              <a:rPr lang="en-US" sz="2400" dirty="0"/>
              <a:t>in </a:t>
            </a:r>
            <a:r>
              <a:rPr lang="en-US" sz="2400" dirty="0" smtClean="0"/>
              <a:t>heaven.</a:t>
            </a:r>
            <a:endParaRPr lang="en-US" sz="2400" dirty="0"/>
          </a:p>
        </p:txBody>
      </p:sp>
    </p:spTree>
    <p:extLst>
      <p:ext uri="{BB962C8B-B14F-4D97-AF65-F5344CB8AC3E}">
        <p14:creationId xmlns:p14="http://schemas.microsoft.com/office/powerpoint/2010/main" val="611573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Arial Narrow" panose="020B0606020202030204" pitchFamily="34" charset="0"/>
              </a:rPr>
              <a:t>God’s To Grow</a:t>
            </a:r>
            <a:r>
              <a:rPr lang="en-US" b="1" u="sng" dirty="0" smtClean="0">
                <a:latin typeface="Arial Narrow" panose="020B0606020202030204" pitchFamily="34" charset="0"/>
              </a:rPr>
              <a:t/>
            </a:r>
            <a:br>
              <a:rPr lang="en-US" b="1" u="sng" dirty="0" smtClean="0">
                <a:latin typeface="Arial Narrow" panose="020B0606020202030204" pitchFamily="34" charset="0"/>
              </a:rPr>
            </a:br>
            <a:r>
              <a:rPr lang="en-US" b="1" dirty="0" smtClean="0">
                <a:latin typeface="Arial Narrow" panose="020B0606020202030204" pitchFamily="34" charset="0"/>
              </a:rPr>
              <a:t>Parable </a:t>
            </a:r>
            <a:r>
              <a:rPr lang="en-US" b="1" dirty="0">
                <a:latin typeface="Arial Narrow" panose="020B0606020202030204" pitchFamily="34" charset="0"/>
              </a:rPr>
              <a:t>of The Mustard Seed</a:t>
            </a:r>
          </a:p>
        </p:txBody>
      </p:sp>
      <p:sp>
        <p:nvSpPr>
          <p:cNvPr id="3" name="Content Placeholder 2"/>
          <p:cNvSpPr>
            <a:spLocks noGrp="1"/>
          </p:cNvSpPr>
          <p:nvPr>
            <p:ph idx="1"/>
          </p:nvPr>
        </p:nvSpPr>
        <p:spPr/>
        <p:txBody>
          <a:bodyPr>
            <a:normAutofit/>
          </a:bodyPr>
          <a:lstStyle/>
          <a:p>
            <a:r>
              <a:rPr lang="en-US" sz="2400" dirty="0">
                <a:latin typeface="Arial Narrow" panose="020B0606020202030204" pitchFamily="34" charset="0"/>
              </a:rPr>
              <a:t>“The Kingdom of heaven is like a mustard seed, which a man took </a:t>
            </a:r>
            <a:r>
              <a:rPr lang="en-US" sz="2400" dirty="0" smtClean="0">
                <a:latin typeface="Arial Narrow" panose="020B0606020202030204" pitchFamily="34" charset="0"/>
              </a:rPr>
              <a:t>and planted </a:t>
            </a:r>
            <a:r>
              <a:rPr lang="en-US" sz="2400" dirty="0">
                <a:latin typeface="Arial Narrow" panose="020B0606020202030204" pitchFamily="34" charset="0"/>
              </a:rPr>
              <a:t>in his field. Through it is the smallest of all your seeds, yet when </a:t>
            </a:r>
            <a:r>
              <a:rPr lang="en-US" sz="2400" dirty="0" smtClean="0">
                <a:latin typeface="Arial Narrow" panose="020B0606020202030204" pitchFamily="34" charset="0"/>
              </a:rPr>
              <a:t>it grows</a:t>
            </a:r>
            <a:r>
              <a:rPr lang="en-US" sz="2400" dirty="0">
                <a:latin typeface="Arial Narrow" panose="020B0606020202030204" pitchFamily="34" charset="0"/>
              </a:rPr>
              <a:t>, it is the largest of garden plants and becomes a tree, so that the </a:t>
            </a:r>
            <a:r>
              <a:rPr lang="en-US" sz="2400" dirty="0" smtClean="0">
                <a:latin typeface="Arial Narrow" panose="020B0606020202030204" pitchFamily="34" charset="0"/>
              </a:rPr>
              <a:t>birds of </a:t>
            </a:r>
            <a:r>
              <a:rPr lang="en-US" sz="2400" dirty="0">
                <a:latin typeface="Arial Narrow" panose="020B0606020202030204" pitchFamily="34" charset="0"/>
              </a:rPr>
              <a:t>the air come and perch on it’s branches.” vs.31-32</a:t>
            </a:r>
          </a:p>
          <a:p>
            <a:r>
              <a:rPr lang="en-US" sz="2400" b="1" dirty="0">
                <a:latin typeface="Arial Narrow" panose="020B0606020202030204" pitchFamily="34" charset="0"/>
              </a:rPr>
              <a:t>Basic Observation</a:t>
            </a:r>
          </a:p>
          <a:p>
            <a:pPr marL="0" indent="0">
              <a:buNone/>
            </a:pPr>
            <a:r>
              <a:rPr lang="en-US" sz="2400" b="1" dirty="0" smtClean="0">
                <a:latin typeface="Arial Narrow" panose="020B0606020202030204" pitchFamily="34" charset="0"/>
              </a:rPr>
              <a:t>- </a:t>
            </a:r>
            <a:r>
              <a:rPr lang="en-US" sz="2400" b="1" dirty="0">
                <a:latin typeface="Arial Narrow" panose="020B0606020202030204" pitchFamily="34" charset="0"/>
              </a:rPr>
              <a:t>The Seed Is Planted Intentionally in a Garden</a:t>
            </a:r>
          </a:p>
          <a:p>
            <a:r>
              <a:rPr lang="en-US" sz="2400" dirty="0">
                <a:latin typeface="Arial Narrow" panose="020B0606020202030204" pitchFamily="34" charset="0"/>
              </a:rPr>
              <a:t>- The Smallest Of Their Seeds</a:t>
            </a:r>
          </a:p>
          <a:p>
            <a:r>
              <a:rPr lang="en-US" sz="2400" dirty="0">
                <a:latin typeface="Arial Narrow" panose="020B0606020202030204" pitchFamily="34" charset="0"/>
              </a:rPr>
              <a:t>- Grows To Be The Largest</a:t>
            </a:r>
          </a:p>
        </p:txBody>
      </p:sp>
    </p:spTree>
    <p:extLst>
      <p:ext uri="{BB962C8B-B14F-4D97-AF65-F5344CB8AC3E}">
        <p14:creationId xmlns:p14="http://schemas.microsoft.com/office/powerpoint/2010/main" val="3881858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God’s To Grow</a:t>
            </a:r>
            <a:br>
              <a:rPr lang="en-US" b="1" dirty="0">
                <a:latin typeface="Arial Narrow" panose="020B0606020202030204" pitchFamily="34" charset="0"/>
              </a:rPr>
            </a:br>
            <a:r>
              <a:rPr lang="en-US" b="1" dirty="0">
                <a:latin typeface="Arial Narrow" panose="020B0606020202030204" pitchFamily="34" charset="0"/>
              </a:rPr>
              <a:t>Parable of The Mustard Seed</a:t>
            </a:r>
          </a:p>
        </p:txBody>
      </p:sp>
      <p:sp>
        <p:nvSpPr>
          <p:cNvPr id="3" name="Content Placeholder 2"/>
          <p:cNvSpPr>
            <a:spLocks noGrp="1"/>
          </p:cNvSpPr>
          <p:nvPr>
            <p:ph idx="1"/>
          </p:nvPr>
        </p:nvSpPr>
        <p:spPr/>
        <p:txBody>
          <a:bodyPr>
            <a:normAutofit/>
          </a:bodyPr>
          <a:lstStyle/>
          <a:p>
            <a:r>
              <a:rPr lang="en-US" sz="2400" b="1" dirty="0">
                <a:latin typeface="Arial Narrow" panose="020B0606020202030204" pitchFamily="34" charset="0"/>
              </a:rPr>
              <a:t>Simple Truth</a:t>
            </a:r>
          </a:p>
          <a:p>
            <a:pPr marL="0" indent="0">
              <a:buNone/>
            </a:pPr>
            <a:r>
              <a:rPr lang="en-US" sz="2400" b="1" dirty="0">
                <a:latin typeface="Arial Narrow" panose="020B0606020202030204" pitchFamily="34" charset="0"/>
              </a:rPr>
              <a:t>- In God’s Kingdom there is intentional planting</a:t>
            </a:r>
          </a:p>
          <a:p>
            <a:r>
              <a:rPr lang="en-US" sz="2400" dirty="0">
                <a:latin typeface="Arial Narrow" panose="020B0606020202030204" pitchFamily="34" charset="0"/>
              </a:rPr>
              <a:t>- Size of the Seed not important, God will care for the </a:t>
            </a:r>
            <a:r>
              <a:rPr lang="en-US" sz="2400" dirty="0" smtClean="0">
                <a:latin typeface="Arial Narrow" panose="020B0606020202030204" pitchFamily="34" charset="0"/>
              </a:rPr>
              <a:t>Growth.</a:t>
            </a:r>
            <a:endParaRPr lang="en-US" sz="2400" dirty="0">
              <a:latin typeface="Arial Narrow" panose="020B0606020202030204" pitchFamily="34" charset="0"/>
            </a:endParaRPr>
          </a:p>
          <a:p>
            <a:r>
              <a:rPr lang="en-US" sz="2400" dirty="0">
                <a:latin typeface="Arial Narrow" panose="020B0606020202030204" pitchFamily="34" charset="0"/>
              </a:rPr>
              <a:t>- When God is involved, what the plant is used </a:t>
            </a:r>
            <a:r>
              <a:rPr lang="en-US" sz="2400" dirty="0" smtClean="0">
                <a:latin typeface="Arial Narrow" panose="020B0606020202030204" pitchFamily="34" charset="0"/>
              </a:rPr>
              <a:t>for… </a:t>
            </a:r>
            <a:r>
              <a:rPr lang="en-US" sz="2400" dirty="0">
                <a:latin typeface="Arial Narrow" panose="020B0606020202030204" pitchFamily="34" charset="0"/>
              </a:rPr>
              <a:t>is His </a:t>
            </a:r>
            <a:r>
              <a:rPr lang="en-US" sz="2400" dirty="0" smtClean="0">
                <a:latin typeface="Arial Narrow" panose="020B0606020202030204" pitchFamily="34" charset="0"/>
              </a:rPr>
              <a:t>business.</a:t>
            </a:r>
            <a:endParaRPr lang="en-US" sz="2400" dirty="0">
              <a:latin typeface="Arial Narrow" panose="020B0606020202030204" pitchFamily="34" charset="0"/>
            </a:endParaRPr>
          </a:p>
        </p:txBody>
      </p:sp>
    </p:spTree>
    <p:extLst>
      <p:ext uri="{BB962C8B-B14F-4D97-AF65-F5344CB8AC3E}">
        <p14:creationId xmlns:p14="http://schemas.microsoft.com/office/powerpoint/2010/main" val="3314186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God’s To Change</a:t>
            </a:r>
          </a:p>
        </p:txBody>
      </p:sp>
      <p:sp>
        <p:nvSpPr>
          <p:cNvPr id="3" name="Content Placeholder 2"/>
          <p:cNvSpPr>
            <a:spLocks noGrp="1"/>
          </p:cNvSpPr>
          <p:nvPr>
            <p:ph idx="1"/>
          </p:nvPr>
        </p:nvSpPr>
        <p:spPr/>
        <p:txBody>
          <a:bodyPr>
            <a:normAutofit lnSpcReduction="10000"/>
          </a:bodyPr>
          <a:lstStyle/>
          <a:p>
            <a:r>
              <a:rPr lang="en-US" sz="2400" b="1" dirty="0">
                <a:latin typeface="Arial Narrow" panose="020B0606020202030204" pitchFamily="34" charset="0"/>
              </a:rPr>
              <a:t>Parable of The Yeast - vs. 33</a:t>
            </a:r>
          </a:p>
          <a:p>
            <a:pPr marL="0" indent="0">
              <a:buNone/>
            </a:pPr>
            <a:r>
              <a:rPr lang="en-US" sz="2400" dirty="0">
                <a:latin typeface="Arial Narrow" panose="020B0606020202030204" pitchFamily="34" charset="0"/>
              </a:rPr>
              <a:t>“The kingdom of heaven is like yeast that a woman took and </a:t>
            </a:r>
            <a:r>
              <a:rPr lang="en-US" sz="2400" dirty="0" smtClean="0">
                <a:latin typeface="Arial Narrow" panose="020B0606020202030204" pitchFamily="34" charset="0"/>
              </a:rPr>
              <a:t>mixed into </a:t>
            </a:r>
            <a:r>
              <a:rPr lang="en-US" sz="2400" dirty="0">
                <a:latin typeface="Arial Narrow" panose="020B0606020202030204" pitchFamily="34" charset="0"/>
              </a:rPr>
              <a:t>a large amount of flour until it worked all through the dough</a:t>
            </a:r>
            <a:r>
              <a:rPr lang="en-US" sz="2400" dirty="0" smtClean="0">
                <a:latin typeface="Arial Narrow" panose="020B0606020202030204" pitchFamily="34" charset="0"/>
              </a:rPr>
              <a:t>.”</a:t>
            </a:r>
          </a:p>
          <a:p>
            <a:pPr marL="0" indent="0">
              <a:buNone/>
            </a:pPr>
            <a:r>
              <a:rPr lang="en-US" sz="2400" b="1" dirty="0"/>
              <a:t>Simple Truth</a:t>
            </a:r>
          </a:p>
          <a:p>
            <a:r>
              <a:rPr lang="en-US" sz="2400" dirty="0"/>
              <a:t>- Yeast mixed into the flour would affect the </a:t>
            </a:r>
            <a:r>
              <a:rPr lang="en-US" sz="2400" dirty="0" smtClean="0"/>
              <a:t>dough.</a:t>
            </a:r>
            <a:endParaRPr lang="en-US" sz="2400" dirty="0"/>
          </a:p>
          <a:p>
            <a:r>
              <a:rPr lang="en-US" sz="2400" dirty="0"/>
              <a:t>- The dough would be affected through and through for all to </a:t>
            </a:r>
            <a:r>
              <a:rPr lang="en-US" sz="2400" dirty="0" smtClean="0"/>
              <a:t>see.</a:t>
            </a:r>
            <a:endParaRPr lang="en-US" sz="2400" dirty="0"/>
          </a:p>
          <a:p>
            <a:r>
              <a:rPr lang="en-US" sz="2400" dirty="0"/>
              <a:t>- The kingdom of God affects not a small part of us, but all of </a:t>
            </a:r>
            <a:r>
              <a:rPr lang="en-US" sz="2400" dirty="0" smtClean="0"/>
              <a:t>us.</a:t>
            </a:r>
            <a:endParaRPr lang="en-US" sz="2400" dirty="0">
              <a:latin typeface="Arial Narrow" panose="020B0606020202030204" pitchFamily="34" charset="0"/>
            </a:endParaRPr>
          </a:p>
        </p:txBody>
      </p:sp>
    </p:spTree>
    <p:extLst>
      <p:ext uri="{BB962C8B-B14F-4D97-AF65-F5344CB8AC3E}">
        <p14:creationId xmlns:p14="http://schemas.microsoft.com/office/powerpoint/2010/main" val="1256362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4446"/>
          </a:xfrm>
        </p:spPr>
        <p:txBody>
          <a:bodyPr/>
          <a:lstStyle/>
          <a:p>
            <a:r>
              <a:rPr lang="en-US" b="1" dirty="0">
                <a:latin typeface="Arial Narrow" panose="020B0606020202030204" pitchFamily="34" charset="0"/>
              </a:rPr>
              <a:t>So What</a:t>
            </a:r>
          </a:p>
        </p:txBody>
      </p:sp>
      <p:sp>
        <p:nvSpPr>
          <p:cNvPr id="3" name="Content Placeholder 2"/>
          <p:cNvSpPr>
            <a:spLocks noGrp="1"/>
          </p:cNvSpPr>
          <p:nvPr>
            <p:ph idx="1"/>
          </p:nvPr>
        </p:nvSpPr>
        <p:spPr>
          <a:xfrm>
            <a:off x="677334" y="1678898"/>
            <a:ext cx="8596668" cy="4362465"/>
          </a:xfrm>
        </p:spPr>
        <p:txBody>
          <a:bodyPr>
            <a:normAutofit/>
          </a:bodyPr>
          <a:lstStyle/>
          <a:p>
            <a:pPr marL="0" indent="0">
              <a:buNone/>
            </a:pPr>
            <a:r>
              <a:rPr lang="en-US" sz="2400" b="1" dirty="0">
                <a:latin typeface="Arial Narrow" panose="020B0606020202030204" pitchFamily="34" charset="0"/>
              </a:rPr>
              <a:t>God’s To Judge</a:t>
            </a:r>
          </a:p>
          <a:p>
            <a:r>
              <a:rPr lang="en-US" sz="2400" b="1" dirty="0">
                <a:latin typeface="Arial Narrow" panose="020B0606020202030204" pitchFamily="34" charset="0"/>
              </a:rPr>
              <a:t>1. We </a:t>
            </a:r>
            <a:r>
              <a:rPr lang="en-US" sz="2400" dirty="0">
                <a:latin typeface="Arial Narrow" panose="020B0606020202030204" pitchFamily="34" charset="0"/>
              </a:rPr>
              <a:t>should not be surprised at weeds</a:t>
            </a:r>
          </a:p>
          <a:p>
            <a:r>
              <a:rPr lang="en-US" sz="2400" b="1" dirty="0">
                <a:latin typeface="Arial Narrow" panose="020B0606020202030204" pitchFamily="34" charset="0"/>
              </a:rPr>
              <a:t>2. Results </a:t>
            </a:r>
            <a:r>
              <a:rPr lang="en-US" sz="2400" dirty="0">
                <a:latin typeface="Arial Narrow" panose="020B0606020202030204" pitchFamily="34" charset="0"/>
              </a:rPr>
              <a:t>will expose the wheat and weeds</a:t>
            </a:r>
          </a:p>
          <a:p>
            <a:r>
              <a:rPr lang="en-US" sz="2400" b="1" dirty="0">
                <a:latin typeface="Arial Narrow" panose="020B0606020202030204" pitchFamily="34" charset="0"/>
              </a:rPr>
              <a:t>3. Our job is to produce fruit</a:t>
            </a:r>
            <a:r>
              <a:rPr lang="en-US" sz="2400" dirty="0">
                <a:latin typeface="Arial Narrow" panose="020B0606020202030204" pitchFamily="34" charset="0"/>
              </a:rPr>
              <a:t>, not watch for weeds</a:t>
            </a:r>
          </a:p>
          <a:p>
            <a:r>
              <a:rPr lang="en-US" sz="2400" b="1" dirty="0">
                <a:latin typeface="Arial Narrow" panose="020B0606020202030204" pitchFamily="34" charset="0"/>
              </a:rPr>
              <a:t>4. There will be a harvest </a:t>
            </a:r>
            <a:r>
              <a:rPr lang="en-US" sz="2400" dirty="0">
                <a:latin typeface="Arial Narrow" panose="020B0606020202030204" pitchFamily="34" charset="0"/>
              </a:rPr>
              <a:t>that will bring all </a:t>
            </a:r>
            <a:r>
              <a:rPr lang="en-US" sz="2400" dirty="0" smtClean="0">
                <a:latin typeface="Arial Narrow" panose="020B0606020202030204" pitchFamily="34" charset="0"/>
              </a:rPr>
              <a:t>to account</a:t>
            </a:r>
            <a:endParaRPr lang="en-US" sz="2400" dirty="0">
              <a:latin typeface="Arial Narrow" panose="020B0606020202030204" pitchFamily="34" charset="0"/>
            </a:endParaRPr>
          </a:p>
        </p:txBody>
      </p:sp>
    </p:spTree>
    <p:extLst>
      <p:ext uri="{BB962C8B-B14F-4D97-AF65-F5344CB8AC3E}">
        <p14:creationId xmlns:p14="http://schemas.microsoft.com/office/powerpoint/2010/main" val="3952640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So What</a:t>
            </a:r>
          </a:p>
        </p:txBody>
      </p:sp>
      <p:sp>
        <p:nvSpPr>
          <p:cNvPr id="3" name="Content Placeholder 2"/>
          <p:cNvSpPr>
            <a:spLocks noGrp="1"/>
          </p:cNvSpPr>
          <p:nvPr>
            <p:ph idx="1"/>
          </p:nvPr>
        </p:nvSpPr>
        <p:spPr/>
        <p:txBody>
          <a:bodyPr>
            <a:normAutofit/>
          </a:bodyPr>
          <a:lstStyle/>
          <a:p>
            <a:pPr marL="0" indent="0">
              <a:buNone/>
            </a:pPr>
            <a:r>
              <a:rPr lang="en-US" sz="2400" b="1" dirty="0">
                <a:latin typeface="Arial Narrow" panose="020B0606020202030204" pitchFamily="34" charset="0"/>
              </a:rPr>
              <a:t>God’s to Grow</a:t>
            </a:r>
          </a:p>
          <a:p>
            <a:r>
              <a:rPr lang="en-US" sz="2400" dirty="0">
                <a:latin typeface="Arial Narrow" panose="020B0606020202030204" pitchFamily="34" charset="0"/>
              </a:rPr>
              <a:t>1. We are expected to put in a </a:t>
            </a:r>
            <a:r>
              <a:rPr lang="en-US" sz="2400" dirty="0" smtClean="0">
                <a:latin typeface="Arial Narrow" panose="020B0606020202030204" pitchFamily="34" charset="0"/>
              </a:rPr>
              <a:t>Garden!</a:t>
            </a:r>
            <a:endParaRPr lang="en-US" sz="2400" dirty="0">
              <a:latin typeface="Arial Narrow" panose="020B0606020202030204" pitchFamily="34" charset="0"/>
            </a:endParaRPr>
          </a:p>
          <a:p>
            <a:r>
              <a:rPr lang="en-US" sz="2400" dirty="0">
                <a:latin typeface="Arial Narrow" panose="020B0606020202030204" pitchFamily="34" charset="0"/>
              </a:rPr>
              <a:t>2. The smallest thing done for God can bear great </a:t>
            </a:r>
            <a:r>
              <a:rPr lang="en-US" sz="2400" dirty="0" smtClean="0">
                <a:latin typeface="Arial Narrow" panose="020B0606020202030204" pitchFamily="34" charset="0"/>
              </a:rPr>
              <a:t>results!</a:t>
            </a:r>
            <a:endParaRPr lang="en-US" sz="2400" dirty="0">
              <a:latin typeface="Arial Narrow" panose="020B0606020202030204" pitchFamily="34" charset="0"/>
            </a:endParaRPr>
          </a:p>
          <a:p>
            <a:r>
              <a:rPr lang="en-US" sz="2400" dirty="0">
                <a:latin typeface="Arial Narrow" panose="020B0606020202030204" pitchFamily="34" charset="0"/>
              </a:rPr>
              <a:t>3. What God does with what He grows is up to </a:t>
            </a:r>
            <a:r>
              <a:rPr lang="en-US" sz="2400" dirty="0" smtClean="0">
                <a:latin typeface="Arial Narrow" panose="020B0606020202030204" pitchFamily="34" charset="0"/>
              </a:rPr>
              <a:t>him!</a:t>
            </a:r>
            <a:endParaRPr lang="en-US" sz="2400" dirty="0">
              <a:latin typeface="Arial Narrow" panose="020B0606020202030204" pitchFamily="34" charset="0"/>
            </a:endParaRPr>
          </a:p>
        </p:txBody>
      </p:sp>
    </p:spTree>
    <p:extLst>
      <p:ext uri="{BB962C8B-B14F-4D97-AF65-F5344CB8AC3E}">
        <p14:creationId xmlns:p14="http://schemas.microsoft.com/office/powerpoint/2010/main" val="1837335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9495"/>
          </a:xfrm>
        </p:spPr>
        <p:txBody>
          <a:bodyPr/>
          <a:lstStyle/>
          <a:p>
            <a:r>
              <a:rPr lang="en-US" b="1" dirty="0">
                <a:latin typeface="Arial Narrow" panose="020B0606020202030204" pitchFamily="34" charset="0"/>
              </a:rPr>
              <a:t>So What</a:t>
            </a:r>
          </a:p>
        </p:txBody>
      </p:sp>
      <p:sp>
        <p:nvSpPr>
          <p:cNvPr id="3" name="Content Placeholder 2"/>
          <p:cNvSpPr>
            <a:spLocks noGrp="1"/>
          </p:cNvSpPr>
          <p:nvPr>
            <p:ph idx="1"/>
          </p:nvPr>
        </p:nvSpPr>
        <p:spPr/>
        <p:txBody>
          <a:bodyPr>
            <a:normAutofit/>
          </a:bodyPr>
          <a:lstStyle/>
          <a:p>
            <a:pPr marL="0" indent="0">
              <a:buNone/>
            </a:pPr>
            <a:r>
              <a:rPr lang="en-US" sz="2400" b="1" dirty="0">
                <a:latin typeface="Arial Narrow" panose="020B0606020202030204" pitchFamily="34" charset="0"/>
              </a:rPr>
              <a:t>God’s To Change</a:t>
            </a:r>
          </a:p>
          <a:p>
            <a:r>
              <a:rPr lang="en-US" sz="2400" dirty="0">
                <a:latin typeface="Arial Narrow" panose="020B0606020202030204" pitchFamily="34" charset="0"/>
              </a:rPr>
              <a:t>1. Being part of the Kingdom of God will affect all </a:t>
            </a:r>
            <a:r>
              <a:rPr lang="en-US" sz="2400" dirty="0" smtClean="0">
                <a:latin typeface="Arial Narrow" panose="020B0606020202030204" pitchFamily="34" charset="0"/>
              </a:rPr>
              <a:t>of you!</a:t>
            </a:r>
            <a:endParaRPr lang="en-US" sz="2400" dirty="0">
              <a:latin typeface="Arial Narrow" panose="020B0606020202030204" pitchFamily="34" charset="0"/>
            </a:endParaRPr>
          </a:p>
          <a:p>
            <a:r>
              <a:rPr lang="en-US" sz="2400" dirty="0">
                <a:latin typeface="Arial Narrow" panose="020B0606020202030204" pitchFamily="34" charset="0"/>
              </a:rPr>
              <a:t>2. It will be a visible change that makes us </a:t>
            </a:r>
            <a:r>
              <a:rPr lang="en-US" sz="2400" dirty="0" smtClean="0">
                <a:latin typeface="Arial Narrow" panose="020B0606020202030204" pitchFamily="34" charset="0"/>
              </a:rPr>
              <a:t>different!</a:t>
            </a:r>
            <a:endParaRPr lang="en-US" sz="2400" dirty="0">
              <a:latin typeface="Arial Narrow" panose="020B0606020202030204" pitchFamily="34" charset="0"/>
            </a:endParaRPr>
          </a:p>
          <a:p>
            <a:r>
              <a:rPr lang="en-US" sz="2400" dirty="0">
                <a:latin typeface="Arial Narrow" panose="020B0606020202030204" pitchFamily="34" charset="0"/>
              </a:rPr>
              <a:t>3. It is a work done in us that cannot be faked </a:t>
            </a:r>
            <a:r>
              <a:rPr lang="en-US" sz="2400" dirty="0" smtClean="0">
                <a:latin typeface="Arial Narrow" panose="020B0606020202030204" pitchFamily="34" charset="0"/>
              </a:rPr>
              <a:t>or duplicated </a:t>
            </a:r>
            <a:r>
              <a:rPr lang="en-US" sz="2400" dirty="0">
                <a:latin typeface="Arial Narrow" panose="020B0606020202030204" pitchFamily="34" charset="0"/>
              </a:rPr>
              <a:t>by </a:t>
            </a:r>
            <a:r>
              <a:rPr lang="en-US" sz="2400" dirty="0" smtClean="0">
                <a:latin typeface="Arial Narrow" panose="020B0606020202030204" pitchFamily="34" charset="0"/>
              </a:rPr>
              <a:t>actions!</a:t>
            </a:r>
            <a:endParaRPr lang="en-US" sz="2400" dirty="0">
              <a:latin typeface="Arial Narrow" panose="020B0606020202030204" pitchFamily="34" charset="0"/>
            </a:endParaRPr>
          </a:p>
        </p:txBody>
      </p:sp>
    </p:spTree>
    <p:extLst>
      <p:ext uri="{BB962C8B-B14F-4D97-AF65-F5344CB8AC3E}">
        <p14:creationId xmlns:p14="http://schemas.microsoft.com/office/powerpoint/2010/main" val="3969841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Narrow" panose="020B0606020202030204" pitchFamily="34" charset="0"/>
              </a:rPr>
              <a:t>So What</a:t>
            </a:r>
          </a:p>
        </p:txBody>
      </p:sp>
      <p:sp>
        <p:nvSpPr>
          <p:cNvPr id="3" name="Content Placeholder 2"/>
          <p:cNvSpPr>
            <a:spLocks noGrp="1"/>
          </p:cNvSpPr>
          <p:nvPr>
            <p:ph idx="1"/>
          </p:nvPr>
        </p:nvSpPr>
        <p:spPr/>
        <p:txBody>
          <a:bodyPr>
            <a:normAutofit/>
          </a:bodyPr>
          <a:lstStyle/>
          <a:p>
            <a:r>
              <a:rPr lang="en-US" sz="2400" b="1" dirty="0"/>
              <a:t>God’s To Judge</a:t>
            </a:r>
          </a:p>
          <a:p>
            <a:r>
              <a:rPr lang="en-US" sz="2400" b="1" dirty="0"/>
              <a:t>God’s To Grow</a:t>
            </a:r>
          </a:p>
          <a:p>
            <a:r>
              <a:rPr lang="en-US" sz="2400" b="1" dirty="0"/>
              <a:t>God’s To </a:t>
            </a:r>
            <a:r>
              <a:rPr lang="en-US" sz="2400" b="1" dirty="0" smtClean="0"/>
              <a:t>Change</a:t>
            </a:r>
          </a:p>
          <a:p>
            <a:endParaRPr lang="en-US" sz="2400" b="1" dirty="0"/>
          </a:p>
          <a:p>
            <a:r>
              <a:rPr lang="en-US" sz="2400" b="1" dirty="0" smtClean="0"/>
              <a:t>He starts the work, He finishes the work.</a:t>
            </a:r>
            <a:endParaRPr lang="en-US" sz="2400" b="1" dirty="0"/>
          </a:p>
        </p:txBody>
      </p:sp>
    </p:spTree>
    <p:extLst>
      <p:ext uri="{BB962C8B-B14F-4D97-AF65-F5344CB8AC3E}">
        <p14:creationId xmlns:p14="http://schemas.microsoft.com/office/powerpoint/2010/main" val="150024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9462"/>
            <a:ext cx="8596668" cy="574623"/>
          </a:xfrm>
        </p:spPr>
        <p:txBody>
          <a:bodyPr>
            <a:noAutofit/>
          </a:bodyPr>
          <a:lstStyle/>
          <a:p>
            <a:r>
              <a:rPr lang="en-US" dirty="0">
                <a:latin typeface="Arial Narrow" panose="020B0606020202030204" pitchFamily="34" charset="0"/>
              </a:rPr>
              <a:t>Parables -</a:t>
            </a:r>
            <a:br>
              <a:rPr lang="en-US" dirty="0">
                <a:latin typeface="Arial Narrow" panose="020B0606020202030204" pitchFamily="34" charset="0"/>
              </a:rPr>
            </a:br>
            <a:endParaRPr lang="en-US" dirty="0">
              <a:latin typeface="Arial Narrow" panose="020B0606020202030204" pitchFamily="34" charset="0"/>
            </a:endParaRPr>
          </a:p>
        </p:txBody>
      </p:sp>
      <p:sp>
        <p:nvSpPr>
          <p:cNvPr id="3" name="Content Placeholder 2"/>
          <p:cNvSpPr>
            <a:spLocks noGrp="1"/>
          </p:cNvSpPr>
          <p:nvPr>
            <p:ph idx="1"/>
          </p:nvPr>
        </p:nvSpPr>
        <p:spPr>
          <a:xfrm>
            <a:off x="677334" y="1394085"/>
            <a:ext cx="8596668" cy="4647278"/>
          </a:xfrm>
        </p:spPr>
        <p:txBody>
          <a:bodyPr>
            <a:noAutofit/>
          </a:bodyPr>
          <a:lstStyle/>
          <a:p>
            <a:r>
              <a:rPr lang="en-US" sz="2400" dirty="0" smtClean="0">
                <a:latin typeface="Arial Narrow" panose="020B0606020202030204" pitchFamily="34" charset="0"/>
              </a:rPr>
              <a:t>“</a:t>
            </a:r>
            <a:r>
              <a:rPr lang="en-US" sz="2400" dirty="0">
                <a:latin typeface="Arial Narrow" panose="020B0606020202030204" pitchFamily="34" charset="0"/>
              </a:rPr>
              <a:t>The word parable means to ‘cast alongside’. </a:t>
            </a:r>
            <a:endParaRPr lang="en-US" sz="2400" dirty="0" smtClean="0">
              <a:latin typeface="Arial Narrow" panose="020B0606020202030204" pitchFamily="34" charset="0"/>
            </a:endParaRPr>
          </a:p>
          <a:p>
            <a:r>
              <a:rPr lang="en-US" sz="2400" dirty="0" smtClean="0">
                <a:latin typeface="Arial Narrow" panose="020B0606020202030204" pitchFamily="34" charset="0"/>
              </a:rPr>
              <a:t>A </a:t>
            </a:r>
            <a:r>
              <a:rPr lang="en-US" sz="2400" dirty="0">
                <a:latin typeface="Arial Narrow" panose="020B0606020202030204" pitchFamily="34" charset="0"/>
              </a:rPr>
              <a:t>parable is a </a:t>
            </a:r>
            <a:r>
              <a:rPr lang="en-US" sz="2400" dirty="0" smtClean="0">
                <a:latin typeface="Arial Narrow" panose="020B0606020202030204" pitchFamily="34" charset="0"/>
              </a:rPr>
              <a:t>story that </a:t>
            </a:r>
            <a:r>
              <a:rPr lang="en-US" sz="2400" dirty="0">
                <a:latin typeface="Arial Narrow" panose="020B0606020202030204" pitchFamily="34" charset="0"/>
              </a:rPr>
              <a:t>teaches something new by putting the truth alongside </a:t>
            </a:r>
            <a:r>
              <a:rPr lang="en-US" sz="2400" dirty="0" smtClean="0">
                <a:latin typeface="Arial Narrow" panose="020B0606020202030204" pitchFamily="34" charset="0"/>
              </a:rPr>
              <a:t>something familiar</a:t>
            </a:r>
            <a:r>
              <a:rPr lang="en-US" sz="2400" dirty="0">
                <a:latin typeface="Arial Narrow" panose="020B0606020202030204" pitchFamily="34" charset="0"/>
              </a:rPr>
              <a:t>. </a:t>
            </a:r>
            <a:endParaRPr lang="en-US" sz="2400" dirty="0" smtClean="0">
              <a:latin typeface="Arial Narrow" panose="020B0606020202030204" pitchFamily="34" charset="0"/>
            </a:endParaRPr>
          </a:p>
          <a:p>
            <a:r>
              <a:rPr lang="en-US" sz="2400" dirty="0" smtClean="0">
                <a:latin typeface="Arial Narrow" panose="020B0606020202030204" pitchFamily="34" charset="0"/>
              </a:rPr>
              <a:t>A </a:t>
            </a:r>
            <a:r>
              <a:rPr lang="en-US" sz="2400" dirty="0">
                <a:latin typeface="Arial Narrow" panose="020B0606020202030204" pitchFamily="34" charset="0"/>
              </a:rPr>
              <a:t>parable starts off as a picture that is familiar to </a:t>
            </a:r>
            <a:r>
              <a:rPr lang="en-US" sz="2400" dirty="0" smtClean="0">
                <a:latin typeface="Arial Narrow" panose="020B0606020202030204" pitchFamily="34" charset="0"/>
              </a:rPr>
              <a:t>the listeners</a:t>
            </a:r>
            <a:r>
              <a:rPr lang="en-US" sz="2400" dirty="0">
                <a:latin typeface="Arial Narrow" panose="020B0606020202030204" pitchFamily="34" charset="0"/>
              </a:rPr>
              <a:t>. </a:t>
            </a:r>
            <a:endParaRPr lang="en-US" sz="2400" dirty="0" smtClean="0">
              <a:latin typeface="Arial Narrow" panose="020B0606020202030204" pitchFamily="34" charset="0"/>
            </a:endParaRPr>
          </a:p>
          <a:p>
            <a:r>
              <a:rPr lang="en-US" sz="2400" dirty="0" smtClean="0">
                <a:latin typeface="Arial Narrow" panose="020B0606020202030204" pitchFamily="34" charset="0"/>
              </a:rPr>
              <a:t>But </a:t>
            </a:r>
            <a:r>
              <a:rPr lang="en-US" sz="2400" dirty="0">
                <a:latin typeface="Arial Narrow" panose="020B0606020202030204" pitchFamily="34" charset="0"/>
              </a:rPr>
              <a:t>as you carefully consider the picture, it becomes </a:t>
            </a:r>
            <a:r>
              <a:rPr lang="en-US" sz="2400" dirty="0" smtClean="0">
                <a:latin typeface="Arial Narrow" panose="020B0606020202030204" pitchFamily="34" charset="0"/>
              </a:rPr>
              <a:t>a mirror </a:t>
            </a:r>
            <a:r>
              <a:rPr lang="en-US" sz="2400" dirty="0">
                <a:latin typeface="Arial Narrow" panose="020B0606020202030204" pitchFamily="34" charset="0"/>
              </a:rPr>
              <a:t>in which you can see yourself, </a:t>
            </a:r>
            <a:r>
              <a:rPr lang="en-US" sz="2400" dirty="0" smtClean="0">
                <a:latin typeface="Arial Narrow" panose="020B0606020202030204" pitchFamily="34" charset="0"/>
              </a:rPr>
              <a:t>but </a:t>
            </a:r>
            <a:r>
              <a:rPr lang="en-US" sz="2400" dirty="0">
                <a:latin typeface="Arial Narrow" panose="020B0606020202030204" pitchFamily="34" charset="0"/>
              </a:rPr>
              <a:t>many people do not ask </a:t>
            </a:r>
            <a:r>
              <a:rPr lang="en-US" sz="2400" dirty="0" smtClean="0">
                <a:latin typeface="Arial Narrow" panose="020B0606020202030204" pitchFamily="34" charset="0"/>
              </a:rPr>
              <a:t>for help. For those who ask for help, the </a:t>
            </a:r>
            <a:r>
              <a:rPr lang="en-US" sz="2400" dirty="0">
                <a:latin typeface="Arial Narrow" panose="020B0606020202030204" pitchFamily="34" charset="0"/>
              </a:rPr>
              <a:t>mirror becomes a window through which we see </a:t>
            </a:r>
            <a:r>
              <a:rPr lang="en-US" sz="2400" dirty="0" smtClean="0">
                <a:latin typeface="Arial Narrow" panose="020B0606020202030204" pitchFamily="34" charset="0"/>
              </a:rPr>
              <a:t>God and </a:t>
            </a:r>
            <a:r>
              <a:rPr lang="en-US" sz="2400" dirty="0">
                <a:latin typeface="Arial Narrow" panose="020B0606020202030204" pitchFamily="34" charset="0"/>
              </a:rPr>
              <a:t>His grace. </a:t>
            </a:r>
            <a:endParaRPr lang="en-US" sz="2400" dirty="0" smtClean="0">
              <a:latin typeface="Arial Narrow" panose="020B0606020202030204" pitchFamily="34" charset="0"/>
            </a:endParaRPr>
          </a:p>
          <a:p>
            <a:r>
              <a:rPr lang="en-US" sz="2400" dirty="0" smtClean="0">
                <a:latin typeface="Arial Narrow" panose="020B0606020202030204" pitchFamily="34" charset="0"/>
              </a:rPr>
              <a:t>To </a:t>
            </a:r>
            <a:r>
              <a:rPr lang="en-US" sz="2400" dirty="0">
                <a:latin typeface="Arial Narrow" panose="020B0606020202030204" pitchFamily="34" charset="0"/>
              </a:rPr>
              <a:t>understand a parable and benefit from it, </a:t>
            </a:r>
            <a:r>
              <a:rPr lang="en-US" sz="2400" dirty="0" smtClean="0">
                <a:latin typeface="Arial Narrow" panose="020B0606020202030204" pitchFamily="34" charset="0"/>
              </a:rPr>
              <a:t>demands honesty </a:t>
            </a:r>
            <a:r>
              <a:rPr lang="en-US" sz="2400" dirty="0">
                <a:latin typeface="Arial Narrow" panose="020B0606020202030204" pitchFamily="34" charset="0"/>
              </a:rPr>
              <a:t>and humility on our part.”</a:t>
            </a:r>
          </a:p>
        </p:txBody>
      </p:sp>
    </p:spTree>
    <p:extLst>
      <p:ext uri="{BB962C8B-B14F-4D97-AF65-F5344CB8AC3E}">
        <p14:creationId xmlns:p14="http://schemas.microsoft.com/office/powerpoint/2010/main" val="1740210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9784"/>
            <a:ext cx="8596668" cy="584616"/>
          </a:xfrm>
        </p:spPr>
        <p:txBody>
          <a:bodyPr>
            <a:noAutofit/>
          </a:bodyPr>
          <a:lstStyle/>
          <a:p>
            <a:r>
              <a:rPr lang="en-US" dirty="0">
                <a:latin typeface="Arial Narrow" panose="020B0606020202030204" pitchFamily="34" charset="0"/>
              </a:rPr>
              <a:t>Parables -</a:t>
            </a:r>
          </a:p>
        </p:txBody>
      </p:sp>
      <p:sp>
        <p:nvSpPr>
          <p:cNvPr id="3" name="Content Placeholder 2"/>
          <p:cNvSpPr>
            <a:spLocks noGrp="1"/>
          </p:cNvSpPr>
          <p:nvPr>
            <p:ph idx="1"/>
          </p:nvPr>
        </p:nvSpPr>
        <p:spPr>
          <a:xfrm>
            <a:off x="677333" y="914400"/>
            <a:ext cx="8946351" cy="5126963"/>
          </a:xfrm>
        </p:spPr>
        <p:txBody>
          <a:bodyPr>
            <a:noAutofit/>
          </a:bodyPr>
          <a:lstStyle/>
          <a:p>
            <a:r>
              <a:rPr lang="en-US" sz="2400" i="1" dirty="0">
                <a:latin typeface="Arial Narrow" panose="020B0606020202030204" pitchFamily="34" charset="0"/>
              </a:rPr>
              <a:t>“The primary purpose of the parables is to reveal some aspect of </a:t>
            </a:r>
            <a:r>
              <a:rPr lang="en-US" sz="2400" i="1" dirty="0" smtClean="0">
                <a:latin typeface="Arial Narrow" panose="020B0606020202030204" pitchFamily="34" charset="0"/>
              </a:rPr>
              <a:t>the coming </a:t>
            </a:r>
            <a:r>
              <a:rPr lang="en-US" sz="2400" i="1" dirty="0">
                <a:latin typeface="Arial Narrow" panose="020B0606020202030204" pitchFamily="34" charset="0"/>
              </a:rPr>
              <a:t>of the kingdom of God in the person and teaching of Jesus</a:t>
            </a:r>
            <a:r>
              <a:rPr lang="en-US" sz="2400" i="1" dirty="0" smtClean="0">
                <a:latin typeface="Arial Narrow" panose="020B0606020202030204" pitchFamily="34" charset="0"/>
              </a:rPr>
              <a:t>.</a:t>
            </a:r>
          </a:p>
          <a:p>
            <a:r>
              <a:rPr lang="en-US" sz="2400" i="1" dirty="0" smtClean="0">
                <a:latin typeface="Arial Narrow" panose="020B0606020202030204" pitchFamily="34" charset="0"/>
              </a:rPr>
              <a:t>But </a:t>
            </a:r>
            <a:r>
              <a:rPr lang="en-US" sz="2400" i="1" dirty="0">
                <a:latin typeface="Arial Narrow" panose="020B0606020202030204" pitchFamily="34" charset="0"/>
              </a:rPr>
              <a:t>Jesus also intended that the parables conceal his teaching </a:t>
            </a:r>
            <a:r>
              <a:rPr lang="en-US" sz="2400" i="1" dirty="0" smtClean="0">
                <a:latin typeface="Arial Narrow" panose="020B0606020202030204" pitchFamily="34" charset="0"/>
              </a:rPr>
              <a:t>while being </a:t>
            </a:r>
            <a:r>
              <a:rPr lang="en-US" sz="2400" i="1" dirty="0">
                <a:latin typeface="Arial Narrow" panose="020B0606020202030204" pitchFamily="34" charset="0"/>
              </a:rPr>
              <a:t>a vehicle for </a:t>
            </a:r>
            <a:r>
              <a:rPr lang="en-US" sz="2400" i="1" dirty="0" smtClean="0">
                <a:latin typeface="Arial Narrow" panose="020B0606020202030204" pitchFamily="34" charset="0"/>
              </a:rPr>
              <a:t>it.</a:t>
            </a:r>
          </a:p>
          <a:p>
            <a:r>
              <a:rPr lang="en-US" sz="2400" i="1" dirty="0" smtClean="0">
                <a:latin typeface="Arial Narrow" panose="020B0606020202030204" pitchFamily="34" charset="0"/>
              </a:rPr>
              <a:t>Even </a:t>
            </a:r>
            <a:r>
              <a:rPr lang="en-US" sz="2400" i="1" dirty="0">
                <a:latin typeface="Arial Narrow" panose="020B0606020202030204" pitchFamily="34" charset="0"/>
              </a:rPr>
              <a:t>the disciples of Jesus did not </a:t>
            </a:r>
            <a:r>
              <a:rPr lang="en-US" sz="2400" i="1" dirty="0" smtClean="0">
                <a:latin typeface="Arial Narrow" panose="020B0606020202030204" pitchFamily="34" charset="0"/>
              </a:rPr>
              <a:t>understand the </a:t>
            </a:r>
            <a:r>
              <a:rPr lang="en-US" sz="2400" i="1" dirty="0">
                <a:latin typeface="Arial Narrow" panose="020B0606020202030204" pitchFamily="34" charset="0"/>
              </a:rPr>
              <a:t>parables without fail. But their adherence to Jesus caused them </a:t>
            </a:r>
            <a:r>
              <a:rPr lang="en-US" sz="2400" i="1" dirty="0" smtClean="0">
                <a:latin typeface="Arial Narrow" panose="020B0606020202030204" pitchFamily="34" charset="0"/>
              </a:rPr>
              <a:t>to seek </a:t>
            </a:r>
            <a:r>
              <a:rPr lang="en-US" sz="2400" i="1" dirty="0">
                <a:latin typeface="Arial Narrow" panose="020B0606020202030204" pitchFamily="34" charset="0"/>
              </a:rPr>
              <a:t>and receive understanding of the parables. </a:t>
            </a:r>
            <a:endParaRPr lang="en-US" sz="2400" i="1" dirty="0" smtClean="0">
              <a:latin typeface="Arial Narrow" panose="020B0606020202030204" pitchFamily="34" charset="0"/>
            </a:endParaRPr>
          </a:p>
          <a:p>
            <a:r>
              <a:rPr lang="en-US" sz="2400" i="1" dirty="0" smtClean="0">
                <a:latin typeface="Arial Narrow" panose="020B0606020202030204" pitchFamily="34" charset="0"/>
              </a:rPr>
              <a:t>Understanding is made </a:t>
            </a:r>
            <a:r>
              <a:rPr lang="en-US" sz="2400" i="1" dirty="0">
                <a:latin typeface="Arial Narrow" panose="020B0606020202030204" pitchFamily="34" charset="0"/>
              </a:rPr>
              <a:t>subject to whether a listener is willing to identify with Jesus </a:t>
            </a:r>
            <a:r>
              <a:rPr lang="en-US" sz="2400" i="1" dirty="0" smtClean="0">
                <a:latin typeface="Arial Narrow" panose="020B0606020202030204" pitchFamily="34" charset="0"/>
              </a:rPr>
              <a:t>or wishes </a:t>
            </a:r>
            <a:r>
              <a:rPr lang="en-US" sz="2400" i="1" dirty="0">
                <a:latin typeface="Arial Narrow" panose="020B0606020202030204" pitchFamily="34" charset="0"/>
              </a:rPr>
              <a:t>to remain ‘outside’ (hold Jesus at arms length). </a:t>
            </a:r>
            <a:endParaRPr lang="en-US" sz="2400" i="1" dirty="0" smtClean="0">
              <a:latin typeface="Arial Narrow" panose="020B0606020202030204" pitchFamily="34" charset="0"/>
            </a:endParaRPr>
          </a:p>
          <a:p>
            <a:r>
              <a:rPr lang="en-US" sz="2400" i="1" dirty="0" smtClean="0">
                <a:latin typeface="Arial Narrow" panose="020B0606020202030204" pitchFamily="34" charset="0"/>
              </a:rPr>
              <a:t>The disciples inquiry </a:t>
            </a:r>
            <a:r>
              <a:rPr lang="en-US" sz="2400" i="1" dirty="0">
                <a:latin typeface="Arial Narrow" panose="020B0606020202030204" pitchFamily="34" charset="0"/>
              </a:rPr>
              <a:t>arose from commitment and was itself hearing which was </a:t>
            </a:r>
            <a:r>
              <a:rPr lang="en-US" sz="2400" i="1" dirty="0" smtClean="0">
                <a:latin typeface="Arial Narrow" panose="020B0606020202030204" pitchFamily="34" charset="0"/>
              </a:rPr>
              <a:t>in contrast </a:t>
            </a:r>
            <a:r>
              <a:rPr lang="en-US" sz="2400" i="1" dirty="0">
                <a:latin typeface="Arial Narrow" panose="020B0606020202030204" pitchFamily="34" charset="0"/>
              </a:rPr>
              <a:t>with others failure to hear.”</a:t>
            </a:r>
          </a:p>
          <a:p>
            <a:pPr marL="0" indent="0">
              <a:buNone/>
            </a:pPr>
            <a:r>
              <a:rPr lang="en-US" sz="2400" dirty="0">
                <a:latin typeface="Arial Narrow" panose="020B0606020202030204" pitchFamily="34" charset="0"/>
              </a:rPr>
              <a:t>Eerdmans Bible Dictionary</a:t>
            </a:r>
          </a:p>
        </p:txBody>
      </p:sp>
    </p:spTree>
    <p:extLst>
      <p:ext uri="{BB962C8B-B14F-4D97-AF65-F5344CB8AC3E}">
        <p14:creationId xmlns:p14="http://schemas.microsoft.com/office/powerpoint/2010/main" val="121237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554"/>
          </a:xfrm>
        </p:spPr>
        <p:txBody>
          <a:bodyPr/>
          <a:lstStyle/>
          <a:p>
            <a:r>
              <a:rPr lang="en-US" b="1" dirty="0">
                <a:latin typeface="Arial Narrow" panose="020B0606020202030204" pitchFamily="34" charset="0"/>
              </a:rPr>
              <a:t>Parables , </a:t>
            </a:r>
            <a:r>
              <a:rPr lang="en-US" b="1" u="sng" dirty="0">
                <a:latin typeface="Arial Narrow" panose="020B0606020202030204" pitchFamily="34" charset="0"/>
              </a:rPr>
              <a:t>What do We Know</a:t>
            </a:r>
            <a:r>
              <a:rPr lang="en-US" b="1" u="sng" dirty="0"/>
              <a:t>?</a:t>
            </a:r>
          </a:p>
        </p:txBody>
      </p:sp>
      <p:sp>
        <p:nvSpPr>
          <p:cNvPr id="3" name="Content Placeholder 2"/>
          <p:cNvSpPr>
            <a:spLocks noGrp="1"/>
          </p:cNvSpPr>
          <p:nvPr>
            <p:ph idx="1"/>
          </p:nvPr>
        </p:nvSpPr>
        <p:spPr>
          <a:xfrm>
            <a:off x="677334" y="1573967"/>
            <a:ext cx="8596668" cy="4467395"/>
          </a:xfrm>
        </p:spPr>
        <p:txBody>
          <a:bodyPr>
            <a:noAutofit/>
          </a:bodyPr>
          <a:lstStyle/>
          <a:p>
            <a:r>
              <a:rPr lang="en-US" sz="2800" dirty="0">
                <a:latin typeface="Arial Narrow" panose="020B0606020202030204" pitchFamily="34" charset="0"/>
              </a:rPr>
              <a:t>1. They used everyday objects, events </a:t>
            </a:r>
            <a:r>
              <a:rPr lang="en-US" sz="2800" dirty="0" smtClean="0">
                <a:latin typeface="Arial Narrow" panose="020B0606020202030204" pitchFamily="34" charset="0"/>
              </a:rPr>
              <a:t>and images </a:t>
            </a:r>
            <a:r>
              <a:rPr lang="en-US" sz="2800" dirty="0">
                <a:latin typeface="Arial Narrow" panose="020B0606020202030204" pitchFamily="34" charset="0"/>
              </a:rPr>
              <a:t>to communicate important truth</a:t>
            </a:r>
            <a:r>
              <a:rPr lang="en-US" sz="2800" dirty="0" smtClean="0">
                <a:latin typeface="Arial Narrow" panose="020B0606020202030204" pitchFamily="34" charset="0"/>
              </a:rPr>
              <a:t>. -</a:t>
            </a:r>
            <a:r>
              <a:rPr lang="en-US" sz="2800" dirty="0">
                <a:latin typeface="Arial Narrow" panose="020B0606020202030204" pitchFamily="34" charset="0"/>
              </a:rPr>
              <a:t>Matthew 13: </a:t>
            </a:r>
            <a:r>
              <a:rPr lang="en-US" sz="2800" dirty="0" smtClean="0">
                <a:latin typeface="Arial Narrow" panose="020B0606020202030204" pitchFamily="34" charset="0"/>
              </a:rPr>
              <a:t>1-7</a:t>
            </a:r>
            <a:endParaRPr lang="en-US" sz="2800" dirty="0">
              <a:latin typeface="Arial Narrow" panose="020B0606020202030204" pitchFamily="34" charset="0"/>
            </a:endParaRPr>
          </a:p>
        </p:txBody>
      </p:sp>
    </p:spTree>
    <p:extLst>
      <p:ext uri="{BB962C8B-B14F-4D97-AF65-F5344CB8AC3E}">
        <p14:creationId xmlns:p14="http://schemas.microsoft.com/office/powerpoint/2010/main" val="4161269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9475"/>
          </a:xfrm>
        </p:spPr>
        <p:txBody>
          <a:bodyPr/>
          <a:lstStyle/>
          <a:p>
            <a:r>
              <a:rPr lang="en-US" b="1" dirty="0"/>
              <a:t>Matthew 13: 1-7</a:t>
            </a:r>
          </a:p>
        </p:txBody>
      </p:sp>
      <p:sp>
        <p:nvSpPr>
          <p:cNvPr id="3" name="Content Placeholder 2"/>
          <p:cNvSpPr>
            <a:spLocks noGrp="1"/>
          </p:cNvSpPr>
          <p:nvPr>
            <p:ph idx="1"/>
          </p:nvPr>
        </p:nvSpPr>
        <p:spPr>
          <a:xfrm>
            <a:off x="677334" y="1618938"/>
            <a:ext cx="8596668" cy="4422425"/>
          </a:xfrm>
        </p:spPr>
        <p:txBody>
          <a:bodyPr>
            <a:normAutofit fontScale="92500" lnSpcReduction="20000"/>
          </a:bodyPr>
          <a:lstStyle/>
          <a:p>
            <a:r>
              <a:rPr lang="en-US" sz="2400" b="1" dirty="0">
                <a:latin typeface="Arial Narrow" panose="020B0606020202030204" pitchFamily="34" charset="0"/>
              </a:rPr>
              <a:t>The Parable of the Sower</a:t>
            </a:r>
          </a:p>
          <a:p>
            <a:r>
              <a:rPr lang="en-US" sz="2800" dirty="0">
                <a:latin typeface="Arial Narrow" panose="020B0606020202030204" pitchFamily="34" charset="0"/>
              </a:rPr>
              <a:t>13 That same day Jesus went out of the house and sat beside the sea. </a:t>
            </a:r>
            <a:r>
              <a:rPr lang="en-US" sz="2800" baseline="30000" dirty="0">
                <a:latin typeface="Arial Narrow" panose="020B0606020202030204" pitchFamily="34" charset="0"/>
              </a:rPr>
              <a:t>2 </a:t>
            </a:r>
            <a:r>
              <a:rPr lang="en-US" sz="2800" dirty="0">
                <a:latin typeface="Arial Narrow" panose="020B0606020202030204" pitchFamily="34" charset="0"/>
              </a:rPr>
              <a:t>And great crowds gathered about him, so that he got into a boat and sat down. And the whole crowd stood on the beach. </a:t>
            </a:r>
            <a:r>
              <a:rPr lang="en-US" sz="2800" baseline="30000" dirty="0">
                <a:latin typeface="Arial Narrow" panose="020B0606020202030204" pitchFamily="34" charset="0"/>
              </a:rPr>
              <a:t>3 </a:t>
            </a:r>
            <a:r>
              <a:rPr lang="en-US" sz="2800" dirty="0">
                <a:latin typeface="Arial Narrow" panose="020B0606020202030204" pitchFamily="34" charset="0"/>
              </a:rPr>
              <a:t>And he told them many things in parables, saying: “A sower went out to sow. </a:t>
            </a:r>
            <a:r>
              <a:rPr lang="en-US" sz="2800" baseline="30000" dirty="0">
                <a:latin typeface="Arial Narrow" panose="020B0606020202030204" pitchFamily="34" charset="0"/>
              </a:rPr>
              <a:t>4 </a:t>
            </a:r>
            <a:r>
              <a:rPr lang="en-US" sz="2800" dirty="0">
                <a:latin typeface="Arial Narrow" panose="020B0606020202030204" pitchFamily="34" charset="0"/>
              </a:rPr>
              <a:t>And as he sowed, some seeds fell along the path, and the birds came and devoured them. </a:t>
            </a:r>
            <a:r>
              <a:rPr lang="en-US" sz="2800" baseline="30000" dirty="0">
                <a:latin typeface="Arial Narrow" panose="020B0606020202030204" pitchFamily="34" charset="0"/>
              </a:rPr>
              <a:t>5 </a:t>
            </a:r>
            <a:r>
              <a:rPr lang="en-US" sz="2800" dirty="0">
                <a:latin typeface="Arial Narrow" panose="020B0606020202030204" pitchFamily="34" charset="0"/>
              </a:rPr>
              <a:t>Other seeds fell on rocky ground, where they did not have much soil, and immediately they sprang up, since they had no depth of soil, </a:t>
            </a:r>
            <a:r>
              <a:rPr lang="en-US" sz="2800" baseline="30000" dirty="0">
                <a:latin typeface="Arial Narrow" panose="020B0606020202030204" pitchFamily="34" charset="0"/>
              </a:rPr>
              <a:t>6 </a:t>
            </a:r>
            <a:r>
              <a:rPr lang="en-US" sz="2800" dirty="0">
                <a:latin typeface="Arial Narrow" panose="020B0606020202030204" pitchFamily="34" charset="0"/>
              </a:rPr>
              <a:t>but when the sun rose they were scorched. And since they had no root, they withered away. </a:t>
            </a:r>
            <a:r>
              <a:rPr lang="en-US" sz="2800" baseline="30000" dirty="0">
                <a:latin typeface="Arial Narrow" panose="020B0606020202030204" pitchFamily="34" charset="0"/>
              </a:rPr>
              <a:t>7 </a:t>
            </a:r>
            <a:r>
              <a:rPr lang="en-US" sz="2800" dirty="0">
                <a:latin typeface="Arial Narrow" panose="020B0606020202030204" pitchFamily="34" charset="0"/>
              </a:rPr>
              <a:t>Other seeds fell among thorns, and the thorns grew up and choked them. </a:t>
            </a:r>
          </a:p>
          <a:p>
            <a:endParaRPr lang="en-US" dirty="0"/>
          </a:p>
        </p:txBody>
      </p:sp>
    </p:spTree>
    <p:extLst>
      <p:ext uri="{BB962C8B-B14F-4D97-AF65-F5344CB8AC3E}">
        <p14:creationId xmlns:p14="http://schemas.microsoft.com/office/powerpoint/2010/main" val="54847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554"/>
          </a:xfrm>
        </p:spPr>
        <p:txBody>
          <a:bodyPr/>
          <a:lstStyle/>
          <a:p>
            <a:r>
              <a:rPr lang="en-US" b="1" dirty="0"/>
              <a:t>Parables , </a:t>
            </a:r>
            <a:r>
              <a:rPr lang="en-US" b="1" u="sng" dirty="0"/>
              <a:t>What do We Know?</a:t>
            </a:r>
          </a:p>
        </p:txBody>
      </p:sp>
      <p:sp>
        <p:nvSpPr>
          <p:cNvPr id="3" name="Content Placeholder 2"/>
          <p:cNvSpPr>
            <a:spLocks noGrp="1"/>
          </p:cNvSpPr>
          <p:nvPr>
            <p:ph idx="1"/>
          </p:nvPr>
        </p:nvSpPr>
        <p:spPr>
          <a:xfrm>
            <a:off x="677334" y="1573967"/>
            <a:ext cx="8596668" cy="4467395"/>
          </a:xfrm>
        </p:spPr>
        <p:txBody>
          <a:bodyPr>
            <a:noAutofit/>
          </a:bodyPr>
          <a:lstStyle/>
          <a:p>
            <a:r>
              <a:rPr lang="en-US" sz="2800" dirty="0">
                <a:latin typeface="Arial Narrow" panose="020B0606020202030204" pitchFamily="34" charset="0"/>
              </a:rPr>
              <a:t>2. They were designed to test, not the intelligence but the spiritual responsiveness of the hearer. -Matthew </a:t>
            </a:r>
            <a:r>
              <a:rPr lang="en-US" sz="2800" dirty="0" smtClean="0">
                <a:latin typeface="Arial Narrow" panose="020B0606020202030204" pitchFamily="34" charset="0"/>
              </a:rPr>
              <a:t>13:11-13</a:t>
            </a:r>
            <a:endParaRPr lang="en-US" sz="2800" dirty="0">
              <a:latin typeface="Arial Narrow" panose="020B0606020202030204" pitchFamily="34" charset="0"/>
            </a:endParaRPr>
          </a:p>
        </p:txBody>
      </p:sp>
    </p:spTree>
    <p:extLst>
      <p:ext uri="{BB962C8B-B14F-4D97-AF65-F5344CB8AC3E}">
        <p14:creationId xmlns:p14="http://schemas.microsoft.com/office/powerpoint/2010/main" val="1755537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9534"/>
          </a:xfrm>
        </p:spPr>
        <p:txBody>
          <a:bodyPr/>
          <a:lstStyle/>
          <a:p>
            <a:r>
              <a:rPr lang="en-US" b="1" dirty="0"/>
              <a:t> Matthew </a:t>
            </a:r>
            <a:r>
              <a:rPr lang="en-US" b="1" dirty="0" smtClean="0"/>
              <a:t>13:11-13</a:t>
            </a:r>
            <a:endParaRPr lang="en-US" b="1" dirty="0"/>
          </a:p>
        </p:txBody>
      </p:sp>
      <p:sp>
        <p:nvSpPr>
          <p:cNvPr id="3" name="Content Placeholder 2"/>
          <p:cNvSpPr>
            <a:spLocks noGrp="1"/>
          </p:cNvSpPr>
          <p:nvPr>
            <p:ph idx="1"/>
          </p:nvPr>
        </p:nvSpPr>
        <p:spPr>
          <a:xfrm>
            <a:off x="677334" y="1528997"/>
            <a:ext cx="8596668" cy="4512366"/>
          </a:xfrm>
        </p:spPr>
        <p:txBody>
          <a:bodyPr>
            <a:normAutofit/>
          </a:bodyPr>
          <a:lstStyle/>
          <a:p>
            <a:r>
              <a:rPr lang="en-US" sz="2800" dirty="0">
                <a:latin typeface="Arial Narrow" panose="020B0606020202030204" pitchFamily="34" charset="0"/>
              </a:rPr>
              <a:t> 11 And he answered them, “To you it has been given to know the secrets of the kingdom of heaven, but to them it has not been given. 12 For to the one who has, more will be given, and he will have an abundance, but from the one who has not, even what he has will be taken away. 13 This is why I speak to them in parables, because seeing they do not see, and hearing they do not hear, nor do they understand. </a:t>
            </a:r>
          </a:p>
        </p:txBody>
      </p:sp>
    </p:spTree>
    <p:extLst>
      <p:ext uri="{BB962C8B-B14F-4D97-AF65-F5344CB8AC3E}">
        <p14:creationId xmlns:p14="http://schemas.microsoft.com/office/powerpoint/2010/main" val="1986534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554"/>
          </a:xfrm>
        </p:spPr>
        <p:txBody>
          <a:bodyPr/>
          <a:lstStyle/>
          <a:p>
            <a:r>
              <a:rPr lang="en-US" b="1" dirty="0"/>
              <a:t>Parables , </a:t>
            </a:r>
            <a:r>
              <a:rPr lang="en-US" b="1" u="sng" dirty="0"/>
              <a:t>What do We Know?</a:t>
            </a:r>
          </a:p>
        </p:txBody>
      </p:sp>
      <p:sp>
        <p:nvSpPr>
          <p:cNvPr id="3" name="Content Placeholder 2"/>
          <p:cNvSpPr>
            <a:spLocks noGrp="1"/>
          </p:cNvSpPr>
          <p:nvPr>
            <p:ph idx="1"/>
          </p:nvPr>
        </p:nvSpPr>
        <p:spPr>
          <a:xfrm>
            <a:off x="677334" y="1573967"/>
            <a:ext cx="8596668" cy="4467395"/>
          </a:xfrm>
        </p:spPr>
        <p:txBody>
          <a:bodyPr>
            <a:noAutofit/>
          </a:bodyPr>
          <a:lstStyle/>
          <a:p>
            <a:r>
              <a:rPr lang="en-US" sz="2800" dirty="0">
                <a:latin typeface="Arial Narrow" panose="020B0606020202030204" pitchFamily="34" charset="0"/>
              </a:rPr>
              <a:t>3. Great insight about God and his Kingdom can be ours by listening carefully to these parables -Matthew 13:16-17</a:t>
            </a:r>
          </a:p>
        </p:txBody>
      </p:sp>
    </p:spTree>
    <p:extLst>
      <p:ext uri="{BB962C8B-B14F-4D97-AF65-F5344CB8AC3E}">
        <p14:creationId xmlns:p14="http://schemas.microsoft.com/office/powerpoint/2010/main" val="4186732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9475"/>
          </a:xfrm>
        </p:spPr>
        <p:txBody>
          <a:bodyPr/>
          <a:lstStyle/>
          <a:p>
            <a:r>
              <a:rPr lang="en-US" b="1" dirty="0"/>
              <a:t>Matthew 13:16-17</a:t>
            </a:r>
          </a:p>
        </p:txBody>
      </p:sp>
      <p:sp>
        <p:nvSpPr>
          <p:cNvPr id="3" name="Content Placeholder 2"/>
          <p:cNvSpPr>
            <a:spLocks noGrp="1"/>
          </p:cNvSpPr>
          <p:nvPr>
            <p:ph idx="1"/>
          </p:nvPr>
        </p:nvSpPr>
        <p:spPr/>
        <p:txBody>
          <a:bodyPr>
            <a:normAutofit/>
          </a:bodyPr>
          <a:lstStyle/>
          <a:p>
            <a:r>
              <a:rPr lang="en-US" sz="2800" dirty="0">
                <a:latin typeface="Arial Narrow" panose="020B0606020202030204" pitchFamily="34" charset="0"/>
              </a:rPr>
              <a:t>16 But blessed are your eyes, for they see, and your ears, for they hear. 17 For truly, I say to you, many prophets and righteous people longed to see what you see, and did not see it, and to hear what you hear, and did not hear it.</a:t>
            </a:r>
          </a:p>
        </p:txBody>
      </p:sp>
    </p:spTree>
    <p:extLst>
      <p:ext uri="{BB962C8B-B14F-4D97-AF65-F5344CB8AC3E}">
        <p14:creationId xmlns:p14="http://schemas.microsoft.com/office/powerpoint/2010/main" val="77797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97</TotalTime>
  <Words>1155</Words>
  <Application>Microsoft Office PowerPoint</Application>
  <PresentationFormat>Widescreen</PresentationFormat>
  <Paragraphs>86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Narrow</vt:lpstr>
      <vt:lpstr>Trebuchet MS</vt:lpstr>
      <vt:lpstr>Wingdings 3</vt:lpstr>
      <vt:lpstr>Facet</vt:lpstr>
      <vt:lpstr>Hearing &amp; Parables </vt:lpstr>
      <vt:lpstr>Parables - </vt:lpstr>
      <vt:lpstr>Parables -</vt:lpstr>
      <vt:lpstr>Parables , What do We Know?</vt:lpstr>
      <vt:lpstr>Matthew 13: 1-7</vt:lpstr>
      <vt:lpstr>Parables , What do We Know?</vt:lpstr>
      <vt:lpstr> Matthew 13:11-13</vt:lpstr>
      <vt:lpstr>Parables , What do We Know?</vt:lpstr>
      <vt:lpstr>Matthew 13:16-17</vt:lpstr>
      <vt:lpstr>Parable of The Weeds –  Matthew 13:24-30, 36-43</vt:lpstr>
      <vt:lpstr>God’s To Judge Parable of The Weeds - Matthew 13:24-30, 36-43 </vt:lpstr>
      <vt:lpstr>Parable of The Weeds - Matthew 13:24-30, 36-43 Parable Explained</vt:lpstr>
      <vt:lpstr>God’s To Grow Parable of The Mustard Seed</vt:lpstr>
      <vt:lpstr>God’s To Grow Parable of The Mustard Seed</vt:lpstr>
      <vt:lpstr>God’s To Change</vt:lpstr>
      <vt:lpstr>So What</vt:lpstr>
      <vt:lpstr>So What</vt:lpstr>
      <vt:lpstr>So What</vt:lpstr>
      <vt:lpstr>So What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&amp; Parables</dc:title>
  <dc:creator>Ronald Powell</dc:creator>
  <cp:lastModifiedBy>Ronald Powell</cp:lastModifiedBy>
  <cp:revision>10</cp:revision>
  <dcterms:created xsi:type="dcterms:W3CDTF">2018-07-21T13:11:11Z</dcterms:created>
  <dcterms:modified xsi:type="dcterms:W3CDTF">2018-07-21T15:13:33Z</dcterms:modified>
</cp:coreProperties>
</file>