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6" r:id="rId12"/>
    <p:sldId id="287" r:id="rId13"/>
    <p:sldId id="288" r:id="rId14"/>
    <p:sldId id="289" r:id="rId15"/>
    <p:sldId id="290" r:id="rId16"/>
    <p:sldId id="291" r:id="rId17"/>
    <p:sldId id="266" r:id="rId18"/>
    <p:sldId id="267" r:id="rId19"/>
    <p:sldId id="268" r:id="rId20"/>
    <p:sldId id="269" r:id="rId21"/>
    <p:sldId id="292" r:id="rId22"/>
    <p:sldId id="270" r:id="rId23"/>
    <p:sldId id="293" r:id="rId24"/>
    <p:sldId id="271" r:id="rId25"/>
    <p:sldId id="294" r:id="rId26"/>
    <p:sldId id="295" r:id="rId27"/>
    <p:sldId id="296" r:id="rId28"/>
    <p:sldId id="272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8" r:id="rId38"/>
    <p:sldId id="30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600200"/>
            <a:ext cx="5943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18D0-4EED-493E-A16D-5DD38FF8CB79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4D204-98D5-4782-BC69-85220E5A95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C79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C79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CC79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C79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C79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CC79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667000"/>
            <a:ext cx="9144000" cy="1828800"/>
          </a:xfrm>
          <a:prstGeom prst="rect">
            <a:avLst/>
          </a:prstGeom>
          <a:solidFill>
            <a:srgbClr val="CC79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52600" y="2890897"/>
            <a:ext cx="691016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of Offense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800" b="1" i="1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58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39725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>
                    <a:lumMod val="95000"/>
                  </a:schemeClr>
                </a:solidFill>
              </a:rPr>
              <a:t>Bishop Ronald Powell</a:t>
            </a:r>
            <a:endParaRPr lang="en-US" sz="28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betrayal?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When we keep someone out, we leave out Jesus</a:t>
            </a:r>
          </a:p>
          <a:p>
            <a:r>
              <a:rPr lang="en-US" dirty="0"/>
              <a:t>‐ This leads to hatred (hatred means to love less, the absence of love, vacuum of love, the void of)</a:t>
            </a:r>
          </a:p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An offended person leads to betrayal which leads to hatred</a:t>
            </a:r>
          </a:p>
          <a:p>
            <a:r>
              <a:rPr lang="en-US" dirty="0"/>
              <a:t>‐ An offended heart is the breeding ground of deception</a:t>
            </a:r>
          </a:p>
          <a:p>
            <a:r>
              <a:rPr lang="en-US" b="1" dirty="0">
                <a:solidFill>
                  <a:schemeClr val="tx1"/>
                </a:solidFill>
              </a:rPr>
              <a:t>‐ Jesus calls false prophets: “wolves in sheep’s clothing”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1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Wolves travel in packs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‐ </a:t>
            </a:r>
            <a:r>
              <a:rPr lang="en-US" b="1" dirty="0" smtClean="0"/>
              <a:t>They </a:t>
            </a:r>
            <a:r>
              <a:rPr lang="en-US" b="1" dirty="0"/>
              <a:t>Separate the caribou (sheep) from the herd</a:t>
            </a:r>
          </a:p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They isolate people from the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18:1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Proverbs 18:1 “A man who isolates himself seeks his own desire; He rages against all wise judgment.”</a:t>
            </a:r>
          </a:p>
          <a:p>
            <a:r>
              <a:rPr lang="en-US" dirty="0"/>
              <a:t>‐ Isolation happens within the soul (thought processes)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7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lawlessness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‐ Anomia (GRK for lawlessness) – you are a law unto </a:t>
            </a:r>
            <a:r>
              <a:rPr lang="en-US" b="1" dirty="0" smtClean="0">
                <a:solidFill>
                  <a:schemeClr val="tx1"/>
                </a:solidFill>
              </a:rPr>
              <a:t>yourself.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‐ A lawless thought is when you develop a thought contrary to </a:t>
            </a:r>
            <a:r>
              <a:rPr lang="en-US" dirty="0" smtClean="0"/>
              <a:t>Scripture.</a:t>
            </a:r>
            <a:endParaRPr lang="en-US" dirty="0"/>
          </a:p>
          <a:p>
            <a:r>
              <a:rPr lang="en-US" dirty="0"/>
              <a:t>‐ Because of </a:t>
            </a:r>
            <a:r>
              <a:rPr lang="en-US" dirty="0" smtClean="0"/>
              <a:t>the </a:t>
            </a:r>
            <a:r>
              <a:rPr lang="en-US" dirty="0"/>
              <a:t>love (agape) of </a:t>
            </a:r>
            <a:r>
              <a:rPr lang="en-US" b="1" u="sng" dirty="0">
                <a:solidFill>
                  <a:schemeClr val="tx1"/>
                </a:solidFill>
              </a:rPr>
              <a:t>many</a:t>
            </a:r>
            <a:r>
              <a:rPr lang="en-US" dirty="0"/>
              <a:t> grows </a:t>
            </a:r>
            <a:r>
              <a:rPr lang="en-US" dirty="0" smtClean="0"/>
              <a:t>cold.</a:t>
            </a:r>
            <a:endParaRPr lang="en-US" dirty="0"/>
          </a:p>
          <a:p>
            <a:r>
              <a:rPr lang="en-US" dirty="0"/>
              <a:t>‐ “many” – the vast majority</a:t>
            </a:r>
          </a:p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He is speaking of the </a:t>
            </a:r>
            <a:r>
              <a:rPr lang="en-US" b="1" dirty="0" smtClean="0">
                <a:solidFill>
                  <a:schemeClr val="tx1"/>
                </a:solidFill>
              </a:rPr>
              <a:t>church!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‐ V. 12 –“lawlessness will abound”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‐ We are a law unto ourselves</a:t>
            </a:r>
          </a:p>
          <a:p>
            <a:r>
              <a:rPr lang="en-US" dirty="0"/>
              <a:t>‐ We develop a law contrary to God’s law of love</a:t>
            </a:r>
          </a:p>
          <a:p>
            <a:r>
              <a:rPr lang="en-US" dirty="0"/>
              <a:t>‐ Love –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storge</a:t>
            </a:r>
            <a:r>
              <a:rPr lang="en-US" dirty="0"/>
              <a:t> (awe), </a:t>
            </a:r>
            <a:r>
              <a:rPr lang="en-US" dirty="0" err="1"/>
              <a:t>phileo</a:t>
            </a:r>
            <a:r>
              <a:rPr lang="en-US"/>
              <a:t>, </a:t>
            </a:r>
            <a:r>
              <a:rPr lang="en-US" smtClean="0"/>
              <a:t>agape</a:t>
            </a:r>
            <a:endParaRPr lang="en-US" dirty="0"/>
          </a:p>
          <a:p>
            <a:r>
              <a:rPr lang="en-US" dirty="0"/>
              <a:t>‐ In vs. 12, Jesus uses the word “agape” – self‐giving love of God</a:t>
            </a:r>
          </a:p>
          <a:p>
            <a:r>
              <a:rPr lang="en-US" dirty="0"/>
              <a:t>‐ Jesus is talking about the church </a:t>
            </a:r>
            <a:r>
              <a:rPr lang="en-US" dirty="0" smtClean="0"/>
              <a:t>(MT 24:13</a:t>
            </a:r>
            <a:r>
              <a:rPr lang="en-US" dirty="0"/>
              <a:t>, “but he who endures to the end shall be saved”)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9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 treats me better than a lot of Christians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‐ The one who can hurt you the most is the one closest to </a:t>
            </a:r>
            <a:r>
              <a:rPr lang="en-US" b="1" dirty="0" smtClean="0">
                <a:solidFill>
                  <a:schemeClr val="tx1"/>
                </a:solidFill>
              </a:rPr>
              <a:t>you!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‐ We as believers set ourselves up for offense because of our </a:t>
            </a:r>
            <a:r>
              <a:rPr lang="en-US" dirty="0" smtClean="0"/>
              <a:t>expectations!</a:t>
            </a:r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‐ Some say, “The world treats me better than a lot of Christians.”</a:t>
            </a:r>
          </a:p>
          <a:p>
            <a:r>
              <a:rPr lang="en-US" dirty="0"/>
              <a:t>‐ Why? – because our expectations of the world are </a:t>
            </a:r>
            <a:r>
              <a:rPr lang="en-US" dirty="0" smtClean="0"/>
              <a:t>lower.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7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Category 1:</a:t>
            </a:r>
            <a:r>
              <a:rPr lang="en-US" dirty="0"/>
              <a:t> those who have been genuinely </a:t>
            </a:r>
            <a:r>
              <a:rPr lang="en-US" dirty="0" smtClean="0"/>
              <a:t>mistreated.</a:t>
            </a:r>
            <a:endParaRPr lang="en-US" dirty="0"/>
          </a:p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Category 2:</a:t>
            </a:r>
            <a:r>
              <a:rPr lang="en-US" dirty="0"/>
              <a:t> those who think they’ve been </a:t>
            </a:r>
            <a:r>
              <a:rPr lang="en-US" dirty="0" smtClean="0"/>
              <a:t>mistreated.</a:t>
            </a:r>
            <a:endParaRPr lang="en-US" dirty="0"/>
          </a:p>
          <a:p>
            <a:r>
              <a:rPr lang="en-US" dirty="0"/>
              <a:t>a. They have </a:t>
            </a:r>
            <a:r>
              <a:rPr lang="en-US" b="1" u="sng" dirty="0">
                <a:solidFill>
                  <a:schemeClr val="tx1"/>
                </a:solidFill>
              </a:rPr>
              <a:t>inaccurate</a:t>
            </a:r>
            <a:r>
              <a:rPr lang="en-US" dirty="0"/>
              <a:t> </a:t>
            </a:r>
            <a:r>
              <a:rPr lang="en-US" dirty="0" smtClean="0"/>
              <a:t>information.</a:t>
            </a:r>
            <a:endParaRPr lang="en-US" dirty="0"/>
          </a:p>
          <a:p>
            <a:r>
              <a:rPr lang="en-US" dirty="0"/>
              <a:t>b. They have </a:t>
            </a:r>
            <a:r>
              <a:rPr lang="en-US" b="1" u="sng" dirty="0">
                <a:solidFill>
                  <a:schemeClr val="tx1"/>
                </a:solidFill>
              </a:rPr>
              <a:t>accurate</a:t>
            </a:r>
            <a:r>
              <a:rPr lang="en-US" dirty="0"/>
              <a:t> information but they have discerned it </a:t>
            </a:r>
            <a:r>
              <a:rPr lang="en-US" dirty="0" smtClean="0"/>
              <a:t>inaccurately.</a:t>
            </a:r>
            <a:endParaRPr lang="en-US" dirty="0"/>
          </a:p>
          <a:p>
            <a:r>
              <a:rPr lang="en-US" dirty="0"/>
              <a:t>(Misinterpretation of events)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speak about no. 1 ‐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This message deals with the aught within </a:t>
            </a:r>
            <a:r>
              <a:rPr lang="en-US" b="1" dirty="0" smtClean="0">
                <a:solidFill>
                  <a:schemeClr val="tx1"/>
                </a:solidFill>
              </a:rPr>
              <a:t>us. </a:t>
            </a:r>
            <a:r>
              <a:rPr lang="en-US" b="1" dirty="0">
                <a:solidFill>
                  <a:schemeClr val="tx1"/>
                </a:solidFill>
              </a:rPr>
              <a:t>(we are offended and </a:t>
            </a:r>
            <a:r>
              <a:rPr lang="en-US" b="1" dirty="0" smtClean="0">
                <a:solidFill>
                  <a:schemeClr val="tx1"/>
                </a:solidFill>
              </a:rPr>
              <a:t>need to </a:t>
            </a:r>
            <a:r>
              <a:rPr lang="en-US" b="1" dirty="0">
                <a:solidFill>
                  <a:schemeClr val="tx1"/>
                </a:solidFill>
              </a:rPr>
              <a:t>be freed)</a:t>
            </a:r>
          </a:p>
          <a:p>
            <a:r>
              <a:rPr lang="en-US" dirty="0"/>
              <a:t>‐ Do you have the right to be offended? </a:t>
            </a: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If you want to walk with God ‐ </a:t>
            </a:r>
            <a:r>
              <a:rPr lang="en-US" b="1" u="sng" dirty="0">
                <a:solidFill>
                  <a:schemeClr val="tx1"/>
                </a:solidFill>
              </a:rPr>
              <a:t>No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9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792162"/>
          </a:xfrm>
        </p:spPr>
        <p:txBody>
          <a:bodyPr>
            <a:normAutofit fontScale="90000"/>
          </a:bodyPr>
          <a:lstStyle/>
          <a:p>
            <a:r>
              <a:rPr lang="en-US" dirty="0"/>
              <a:t>Matthew 18:21‐35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066800"/>
            <a:ext cx="5943600" cy="5059363"/>
          </a:xfrm>
        </p:spPr>
        <p:txBody>
          <a:bodyPr>
            <a:normAutofit fontScale="55000" lnSpcReduction="20000"/>
          </a:bodyPr>
          <a:lstStyle/>
          <a:p>
            <a:r>
              <a:rPr lang="en-US" sz="5100" dirty="0" smtClean="0"/>
              <a:t>21 </a:t>
            </a:r>
            <a:r>
              <a:rPr lang="en-US" sz="5100" dirty="0"/>
              <a:t>Then Peter came to Him and said, “Lord, </a:t>
            </a:r>
            <a:r>
              <a:rPr lang="en-US" sz="5100" b="1" dirty="0">
                <a:solidFill>
                  <a:schemeClr val="tx1"/>
                </a:solidFill>
              </a:rPr>
              <a:t>how often shall my brother sin against me, and I forgive him?</a:t>
            </a:r>
          </a:p>
          <a:p>
            <a:r>
              <a:rPr lang="en-US" sz="5100" dirty="0"/>
              <a:t>Up to seven times?”</a:t>
            </a:r>
          </a:p>
          <a:p>
            <a:r>
              <a:rPr lang="en-US" sz="5100" dirty="0"/>
              <a:t>22 Jesus said to him, “I do not say to you, up to seven times, </a:t>
            </a:r>
            <a:r>
              <a:rPr lang="en-US" sz="5100" b="1" dirty="0">
                <a:solidFill>
                  <a:schemeClr val="tx1"/>
                </a:solidFill>
              </a:rPr>
              <a:t>but up to seventy times seven.</a:t>
            </a:r>
            <a:r>
              <a:rPr lang="en-US" sz="5100" dirty="0"/>
              <a:t> 23 Therefore</a:t>
            </a:r>
          </a:p>
          <a:p>
            <a:r>
              <a:rPr lang="en-US" sz="5100" dirty="0"/>
              <a:t>the kingdom of heaven is like a certain king who wanted to settle accounts with his servants. </a:t>
            </a:r>
            <a:endParaRPr lang="en-US" sz="5100" dirty="0" smtClean="0"/>
          </a:p>
          <a:p>
            <a:r>
              <a:rPr lang="en-US" sz="5100" dirty="0" smtClean="0"/>
              <a:t>24 And when </a:t>
            </a:r>
            <a:r>
              <a:rPr lang="en-US" sz="5100" dirty="0"/>
              <a:t>he had begun to settle accounts, one was brought to him who owed him ten thousand talents. </a:t>
            </a:r>
            <a:endParaRPr lang="en-US" sz="5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Matthew 18:21‐35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25But as he was not able to pay, his master commanded that he be sold, with his wife and children and all</a:t>
            </a:r>
          </a:p>
          <a:p>
            <a:r>
              <a:rPr lang="en-US" dirty="0"/>
              <a:t>that he had, and that payment be made. </a:t>
            </a:r>
          </a:p>
          <a:p>
            <a:r>
              <a:rPr lang="en-US" dirty="0"/>
              <a:t>26 The servant therefore fell down before him, saying, ‘Master, have patience with me, and I will pay you all.’ </a:t>
            </a:r>
            <a:endParaRPr lang="en-US" dirty="0" smtClean="0"/>
          </a:p>
          <a:p>
            <a:r>
              <a:rPr lang="en-US" dirty="0" smtClean="0"/>
              <a:t>27 </a:t>
            </a:r>
            <a:r>
              <a:rPr lang="en-US" dirty="0"/>
              <a:t>Then the master of that servant was moved </a:t>
            </a:r>
            <a:r>
              <a:rPr lang="en-US" dirty="0" smtClean="0"/>
              <a:t>with compassion, </a:t>
            </a:r>
            <a:r>
              <a:rPr lang="en-US" dirty="0"/>
              <a:t>released him, and forgave him the debt.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Matthew 24:10‐13 </a:t>
            </a:r>
            <a:r>
              <a:rPr lang="en-US" dirty="0"/>
              <a:t>“And then </a:t>
            </a:r>
            <a:r>
              <a:rPr lang="en-US" u="sng" dirty="0">
                <a:solidFill>
                  <a:schemeClr val="tx1"/>
                </a:solidFill>
              </a:rPr>
              <a:t>many will </a:t>
            </a:r>
            <a:r>
              <a:rPr lang="en-US" u="sng" dirty="0"/>
              <a:t>be offended</a:t>
            </a:r>
            <a:r>
              <a:rPr lang="en-US" dirty="0"/>
              <a:t>, </a:t>
            </a:r>
            <a:r>
              <a:rPr lang="en-US" u="sng" dirty="0"/>
              <a:t>will betray one another</a:t>
            </a:r>
            <a:r>
              <a:rPr lang="en-US" dirty="0"/>
              <a:t>, and </a:t>
            </a:r>
            <a:r>
              <a:rPr lang="en-US" u="sng" dirty="0"/>
              <a:t>will hate one</a:t>
            </a:r>
          </a:p>
          <a:p>
            <a:r>
              <a:rPr lang="en-US" u="sng" dirty="0"/>
              <a:t>another</a:t>
            </a:r>
            <a:r>
              <a:rPr lang="en-US" dirty="0"/>
              <a:t>. Then </a:t>
            </a:r>
            <a:r>
              <a:rPr lang="en-US" u="sng" dirty="0">
                <a:solidFill>
                  <a:schemeClr val="tx1"/>
                </a:solidFill>
              </a:rPr>
              <a:t>many</a:t>
            </a:r>
            <a:r>
              <a:rPr lang="en-US" dirty="0"/>
              <a:t> false prophets will rise up and deceive </a:t>
            </a:r>
            <a:r>
              <a:rPr lang="en-US" u="sng" dirty="0">
                <a:solidFill>
                  <a:schemeClr val="tx1"/>
                </a:solidFill>
              </a:rPr>
              <a:t>many</a:t>
            </a:r>
            <a:r>
              <a:rPr lang="en-US" dirty="0"/>
              <a:t>. And because </a:t>
            </a:r>
            <a:r>
              <a:rPr lang="en-US" u="sng" dirty="0"/>
              <a:t>lawlessness</a:t>
            </a:r>
            <a:r>
              <a:rPr lang="en-US" dirty="0"/>
              <a:t> will</a:t>
            </a:r>
          </a:p>
          <a:p>
            <a:r>
              <a:rPr lang="en-US" dirty="0"/>
              <a:t>abound, </a:t>
            </a:r>
            <a:r>
              <a:rPr lang="en-US" u="sng" dirty="0"/>
              <a:t>the love of </a:t>
            </a:r>
            <a:r>
              <a:rPr lang="en-US" u="sng" dirty="0">
                <a:solidFill>
                  <a:schemeClr val="tx1"/>
                </a:solidFill>
              </a:rPr>
              <a:t>many will </a:t>
            </a:r>
            <a:r>
              <a:rPr lang="en-US" u="sng" dirty="0"/>
              <a:t>grow cold</a:t>
            </a:r>
            <a:r>
              <a:rPr lang="en-US" dirty="0"/>
              <a:t>. But </a:t>
            </a:r>
            <a:r>
              <a:rPr lang="en-US" u="sng" dirty="0"/>
              <a:t>he who endures to the end shall be saved</a:t>
            </a:r>
            <a:r>
              <a:rPr lang="en-US" dirty="0"/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7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18:21‐35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28 “But that servant went out and found one of his fellow servants who owed him a hundred denarii; and</a:t>
            </a:r>
          </a:p>
          <a:p>
            <a:r>
              <a:rPr lang="en-US" sz="2800" dirty="0"/>
              <a:t>he laid hands on him and took him by the throat, saying, ‘Pay me what you owe!’ 29 So his fellow servant</a:t>
            </a:r>
          </a:p>
          <a:p>
            <a:r>
              <a:rPr lang="en-US" sz="2800" dirty="0"/>
              <a:t>fell down at his feet and begged him, saying, ‘Have patience with me, and I will pay you all</a:t>
            </a:r>
            <a:r>
              <a:rPr lang="en-US" sz="2800" dirty="0" smtClean="0"/>
              <a:t>.’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952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18:21‐35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30 And he</a:t>
            </a:r>
          </a:p>
          <a:p>
            <a:r>
              <a:rPr lang="en-US" sz="2800" dirty="0"/>
              <a:t>would not, but went and threw him into prison till he should pay the debt. </a:t>
            </a:r>
            <a:endParaRPr lang="en-US" sz="2800" dirty="0" smtClean="0"/>
          </a:p>
          <a:p>
            <a:r>
              <a:rPr lang="en-US" sz="2800" dirty="0" smtClean="0"/>
              <a:t>31 </a:t>
            </a:r>
            <a:r>
              <a:rPr lang="en-US" sz="2800" dirty="0"/>
              <a:t>So when his fellow </a:t>
            </a:r>
            <a:r>
              <a:rPr lang="en-US" sz="2800" dirty="0" smtClean="0"/>
              <a:t>servants saw </a:t>
            </a:r>
            <a:r>
              <a:rPr lang="en-US" sz="2800" dirty="0"/>
              <a:t>what had been done, they were very grieved, and came and told their master all that had </a:t>
            </a:r>
            <a:r>
              <a:rPr lang="en-US" sz="2800" dirty="0" smtClean="0"/>
              <a:t>been done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18:21‐35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/>
              <a:t>32 Then his master, after he had called him, said to him, ‘You wicked servant! I forgave you all that</a:t>
            </a:r>
          </a:p>
          <a:p>
            <a:r>
              <a:rPr lang="en-US" sz="3800" dirty="0"/>
              <a:t>debt because you begged me. </a:t>
            </a:r>
            <a:endParaRPr lang="en-US" sz="3800" dirty="0" smtClean="0"/>
          </a:p>
          <a:p>
            <a:r>
              <a:rPr lang="en-US" sz="3800" dirty="0" smtClean="0"/>
              <a:t>33 </a:t>
            </a:r>
            <a:r>
              <a:rPr lang="en-US" sz="3800" dirty="0"/>
              <a:t>Should you not also have had compassion on your fellow servant, </a:t>
            </a:r>
            <a:r>
              <a:rPr lang="en-US" sz="3800" dirty="0" smtClean="0"/>
              <a:t>just as </a:t>
            </a:r>
            <a:r>
              <a:rPr lang="en-US" sz="3800" dirty="0"/>
              <a:t>I had pity on you?’ </a:t>
            </a:r>
            <a:endParaRPr lang="en-US" sz="3800" dirty="0" smtClean="0"/>
          </a:p>
          <a:p>
            <a:r>
              <a:rPr lang="en-US" sz="3800" dirty="0" smtClean="0"/>
              <a:t>34 </a:t>
            </a:r>
            <a:r>
              <a:rPr lang="en-US" sz="3800" dirty="0"/>
              <a:t>And his master was angry, and delivered him to the torturers until he should </a:t>
            </a:r>
            <a:r>
              <a:rPr lang="en-US" sz="3800" dirty="0" smtClean="0"/>
              <a:t>pay all </a:t>
            </a:r>
            <a:r>
              <a:rPr lang="en-US" sz="3800" dirty="0"/>
              <a:t>that was due to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18:21‐35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 “So My heavenly Father also will do to you if each of you, from his heart, does not forgive his </a:t>
            </a:r>
            <a:r>
              <a:rPr lang="en-US" dirty="0" smtClean="0"/>
              <a:t>brother his </a:t>
            </a:r>
            <a:r>
              <a:rPr lang="en-US" dirty="0"/>
              <a:t>trespasses.”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‐ 10K talents = 7.5 Billion dollars</a:t>
            </a:r>
          </a:p>
          <a:p>
            <a:r>
              <a:rPr lang="en-US" dirty="0"/>
              <a:t>‐ 100 denarii = 100 days salary = 1/3 of a year’s salary</a:t>
            </a:r>
          </a:p>
          <a:p>
            <a:r>
              <a:rPr lang="en-US" dirty="0"/>
              <a:t>‐ 100 denarii is a big offense, but nothing in comparison to 10K talents</a:t>
            </a:r>
          </a:p>
          <a:p>
            <a:r>
              <a:rPr lang="en-US" dirty="0"/>
              <a:t>‐ An offended person doesn’t know what they’ve done to Jesus</a:t>
            </a:r>
          </a:p>
          <a:p>
            <a:r>
              <a:rPr lang="en-US" dirty="0"/>
              <a:t>‐ An offended person who cannot forgive does not realize what he has been forgiven </a:t>
            </a:r>
            <a:r>
              <a:rPr lang="en-US" dirty="0" smtClean="0"/>
              <a:t>of.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5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Mt. 18:21 – our forgiveness is to be like our heavenly Father’s (inexhaustible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b="1" dirty="0"/>
              <a:t>Matthew 18:21 </a:t>
            </a:r>
            <a:r>
              <a:rPr lang="en-US" b="1" dirty="0" smtClean="0"/>
              <a:t>(</a:t>
            </a:r>
            <a:r>
              <a:rPr lang="en-US" b="1" dirty="0"/>
              <a:t>KJV)</a:t>
            </a:r>
          </a:p>
          <a:p>
            <a:pPr marL="0" indent="0">
              <a:buNone/>
            </a:pPr>
            <a:r>
              <a:rPr lang="en-US" baseline="30000" dirty="0"/>
              <a:t>21 </a:t>
            </a:r>
            <a:r>
              <a:rPr lang="en-US" dirty="0"/>
              <a:t>Then came Peter to him, and said, Lord, how oft shall my brother sin against me, and I forgive him? till seven times?</a:t>
            </a:r>
          </a:p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‐ We </a:t>
            </a:r>
            <a:r>
              <a:rPr lang="en-US" b="1" dirty="0" smtClean="0">
                <a:solidFill>
                  <a:schemeClr val="tx1"/>
                </a:solidFill>
              </a:rPr>
              <a:t>all deserve </a:t>
            </a:r>
            <a:r>
              <a:rPr lang="en-US" b="1" dirty="0">
                <a:solidFill>
                  <a:schemeClr val="tx1"/>
                </a:solidFill>
              </a:rPr>
              <a:t>hell, but God chose to forgive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6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Acts </a:t>
            </a:r>
            <a:r>
              <a:rPr lang="en-US" dirty="0"/>
              <a:t>24:16 (KJV)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95400"/>
            <a:ext cx="5943600" cy="48307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16 </a:t>
            </a:r>
            <a:r>
              <a:rPr lang="en-US" sz="2800" b="1" dirty="0">
                <a:solidFill>
                  <a:schemeClr val="tx1"/>
                </a:solidFill>
              </a:rPr>
              <a:t>And herein do I exercise myself, to have always a conscience void to offence toward God, and toward men.</a:t>
            </a:r>
          </a:p>
          <a:p>
            <a:r>
              <a:rPr lang="en-US" sz="2800" dirty="0" smtClean="0"/>
              <a:t>‐ </a:t>
            </a:r>
            <a:r>
              <a:rPr lang="en-US" sz="2800" dirty="0"/>
              <a:t>take pains, strive – means exercise (we need to be praying, reading the Word)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‐ If we exercise forgiveness, nothing can touch us (offend 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7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19:165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Psalm 19:165 – “Great peace have they which love thy law: and nothing shall offend them.”</a:t>
            </a:r>
          </a:p>
          <a:p>
            <a:r>
              <a:rPr lang="en-US" dirty="0"/>
              <a:t>‐ Some offenses wound us</a:t>
            </a:r>
          </a:p>
          <a:p>
            <a:r>
              <a:rPr lang="en-US" dirty="0"/>
              <a:t>‐ Some people are weak in the spirit and when offenses hit them they are wounded.</a:t>
            </a:r>
          </a:p>
          <a:p>
            <a:r>
              <a:rPr lang="en-US" dirty="0"/>
              <a:t>‐ Wounds, if not properly healed, can stay with us for </a:t>
            </a:r>
            <a:r>
              <a:rPr lang="en-US" dirty="0" smtClean="0"/>
              <a:t>life!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1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5:44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44But </a:t>
            </a:r>
            <a:r>
              <a:rPr lang="en-US" b="1" dirty="0">
                <a:solidFill>
                  <a:schemeClr val="tx1"/>
                </a:solidFill>
              </a:rPr>
              <a:t>I say unto you, Love your enemies, bless them that curse you, do good to </a:t>
            </a:r>
            <a:r>
              <a:rPr lang="en-US" b="1" dirty="0" smtClean="0">
                <a:solidFill>
                  <a:schemeClr val="tx1"/>
                </a:solidFill>
              </a:rPr>
              <a:t>them that </a:t>
            </a:r>
            <a:r>
              <a:rPr lang="en-US" b="1" dirty="0">
                <a:solidFill>
                  <a:schemeClr val="tx1"/>
                </a:solidFill>
              </a:rPr>
              <a:t>hate you, and pray for them which despitefully use you, and persecute you;”</a:t>
            </a:r>
          </a:p>
          <a:p>
            <a:r>
              <a:rPr lang="en-US" dirty="0"/>
              <a:t>‐ In prayer, we focus on those who abuse </a:t>
            </a:r>
            <a:r>
              <a:rPr lang="en-US" dirty="0" smtClean="0"/>
              <a:t>us.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0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35:11‐14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Psalm 35:11‐14 “False witnesses did rise up; they laid to my charge things that I knew not. </a:t>
            </a:r>
            <a:r>
              <a:rPr lang="en-US" b="1" u="sng" dirty="0" smtClean="0">
                <a:solidFill>
                  <a:schemeClr val="tx1"/>
                </a:solidFill>
              </a:rPr>
              <a:t>They rewarded </a:t>
            </a:r>
            <a:r>
              <a:rPr lang="en-US" b="1" u="sng" dirty="0">
                <a:solidFill>
                  <a:schemeClr val="tx1"/>
                </a:solidFill>
              </a:rPr>
              <a:t>me evil for good to the spoiling of my soul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dirty="0"/>
              <a:t>But as for me, when they were sick, my </a:t>
            </a:r>
            <a:r>
              <a:rPr lang="en-US" dirty="0" smtClean="0"/>
              <a:t>clothing was </a:t>
            </a:r>
            <a:r>
              <a:rPr lang="en-US" dirty="0"/>
              <a:t>sackcloth: I humbled my soul with fasting; and my prayer returned into mine own bosom. </a:t>
            </a:r>
            <a:r>
              <a:rPr lang="en-US" b="1" u="sng" dirty="0" smtClean="0">
                <a:solidFill>
                  <a:schemeClr val="tx1"/>
                </a:solidFill>
              </a:rPr>
              <a:t>I behaved </a:t>
            </a:r>
            <a:r>
              <a:rPr lang="en-US" b="1" u="sng" dirty="0">
                <a:solidFill>
                  <a:schemeClr val="tx1"/>
                </a:solidFill>
              </a:rPr>
              <a:t>myself as though he had been my friend or brother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/>
              <a:t>I bowed down heavily, as one </a:t>
            </a:r>
            <a:r>
              <a:rPr lang="en-US" dirty="0" smtClean="0"/>
              <a:t>that mourneth </a:t>
            </a:r>
            <a:r>
              <a:rPr lang="en-US" dirty="0"/>
              <a:t>for his mother.”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4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487362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en-US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762000"/>
            <a:ext cx="6248400" cy="5029200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Offense is like an automatic weapon. Once you pull the trigger, it keeps firing.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Unless properly identified and repentance and change come forth, the spirit of offense will continue to cause chaos and destroy relationships. 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 of offense has infiltrated our churches and causes division, dissension, strife, hurt and pain. </a:t>
            </a:r>
            <a:endParaRPr lang="en-US" sz="24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offense infiltrates our churches and annihilates the peace and unity what can we do as Christians to root this out?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36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‐ </a:t>
            </a:r>
            <a:r>
              <a:rPr lang="en-US" dirty="0" smtClean="0"/>
              <a:t>Fast </a:t>
            </a:r>
            <a:r>
              <a:rPr lang="en-US" dirty="0"/>
              <a:t>and pray for those who offend </a:t>
            </a:r>
            <a:r>
              <a:rPr lang="en-US" dirty="0" smtClean="0"/>
              <a:t>us.</a:t>
            </a:r>
            <a:endParaRPr lang="en-US" dirty="0"/>
          </a:p>
          <a:p>
            <a:r>
              <a:rPr lang="en-US" dirty="0"/>
              <a:t>‐ Often we have to do what doesn’t feel </a:t>
            </a:r>
            <a:r>
              <a:rPr lang="en-US" dirty="0" smtClean="0"/>
              <a:t>good.</a:t>
            </a:r>
            <a:endParaRPr lang="en-US" dirty="0"/>
          </a:p>
          <a:p>
            <a:r>
              <a:rPr lang="en-US" dirty="0"/>
              <a:t>‐ When we forgive, Jesus has the purpose of </a:t>
            </a:r>
            <a:r>
              <a:rPr lang="en-US" dirty="0" smtClean="0"/>
              <a:t>reconciliation.</a:t>
            </a:r>
            <a:endParaRPr lang="en-US" dirty="0"/>
          </a:p>
          <a:p>
            <a:r>
              <a:rPr lang="en-US" dirty="0"/>
              <a:t>‐ What led us to repentance? </a:t>
            </a:r>
            <a:r>
              <a:rPr lang="en-US" u="sng" dirty="0" smtClean="0"/>
              <a:t>The </a:t>
            </a:r>
            <a:r>
              <a:rPr lang="en-US" u="sng" dirty="0"/>
              <a:t>goodness of 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3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18:15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“</a:t>
            </a:r>
            <a:r>
              <a:rPr lang="en-US" b="1" dirty="0">
                <a:solidFill>
                  <a:schemeClr val="tx1"/>
                </a:solidFill>
              </a:rPr>
              <a:t>Moreover if thy brother shall trespass against thee, go and tell him his fault </a:t>
            </a:r>
            <a:r>
              <a:rPr lang="en-US" b="1" dirty="0" smtClean="0">
                <a:solidFill>
                  <a:schemeClr val="tx1"/>
                </a:solidFill>
              </a:rPr>
              <a:t>between thee </a:t>
            </a:r>
            <a:r>
              <a:rPr lang="en-US" b="1" dirty="0">
                <a:solidFill>
                  <a:schemeClr val="tx1"/>
                </a:solidFill>
              </a:rPr>
              <a:t>and him alone: </a:t>
            </a:r>
            <a:r>
              <a:rPr lang="en-US" b="1" u="sng" dirty="0">
                <a:solidFill>
                  <a:schemeClr val="tx1"/>
                </a:solidFill>
              </a:rPr>
              <a:t>if</a:t>
            </a:r>
            <a:r>
              <a:rPr lang="en-US" b="1" dirty="0">
                <a:solidFill>
                  <a:schemeClr val="tx1"/>
                </a:solidFill>
              </a:rPr>
              <a:t> he shall hear thee, thou hast gained thy brother.”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‐ This is not an excuse to explain how badly you have been treated.</a:t>
            </a:r>
          </a:p>
          <a:p>
            <a:r>
              <a:rPr lang="en-US" dirty="0"/>
              <a:t>‐ Jesus has the purpose of reconciliation.</a:t>
            </a:r>
          </a:p>
          <a:p>
            <a:r>
              <a:rPr lang="en-US" dirty="0"/>
              <a:t>‐ Jesus forgave us at the cross.</a:t>
            </a:r>
          </a:p>
          <a:p>
            <a:r>
              <a:rPr lang="en-US" dirty="0"/>
              <a:t>‐ Jesus did not wait for us to apologize.</a:t>
            </a:r>
          </a:p>
          <a:p>
            <a:r>
              <a:rPr lang="en-US" dirty="0"/>
              <a:t>‐ We are reconciled when we ask for forgiveness.</a:t>
            </a:r>
          </a:p>
          <a:p>
            <a:r>
              <a:rPr lang="en-US" dirty="0"/>
              <a:t>‐ An offended person who cannot forgive is a person who has not realized what he has </a:t>
            </a:r>
            <a:r>
              <a:rPr lang="en-US" dirty="0" smtClean="0"/>
              <a:t>been forgiven of!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Offense is not a right!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‐</a:t>
            </a:r>
            <a:r>
              <a:rPr lang="en-US" b="1" dirty="0"/>
              <a:t> </a:t>
            </a:r>
            <a:r>
              <a:rPr lang="en-US" b="1" dirty="0">
                <a:solidFill>
                  <a:schemeClr val="tx1"/>
                </a:solidFill>
              </a:rPr>
              <a:t>Our forgiveness is to be like our Heavenly Father’s – it is inexhaustible (70x7</a:t>
            </a:r>
            <a:r>
              <a:rPr lang="en-US" b="1" dirty="0" smtClean="0">
                <a:solidFill>
                  <a:schemeClr val="tx1"/>
                </a:solidFill>
              </a:rPr>
              <a:t>).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‐ God took our unpayable debt and nailed it to the </a:t>
            </a:r>
            <a:r>
              <a:rPr lang="en-US" dirty="0" smtClean="0"/>
              <a:t>cross.</a:t>
            </a:r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‐ Like our Heavenly Father, we are to create an atmosphere of goodness that will make </a:t>
            </a:r>
            <a:r>
              <a:rPr lang="en-US" b="1" dirty="0" smtClean="0">
                <a:solidFill>
                  <a:schemeClr val="tx1"/>
                </a:solidFill>
              </a:rPr>
              <a:t>the other </a:t>
            </a:r>
            <a:r>
              <a:rPr lang="en-US" b="1" dirty="0">
                <a:solidFill>
                  <a:schemeClr val="tx1"/>
                </a:solidFill>
              </a:rPr>
              <a:t>want to be </a:t>
            </a:r>
            <a:r>
              <a:rPr lang="en-US" b="1" dirty="0" smtClean="0">
                <a:solidFill>
                  <a:schemeClr val="tx1"/>
                </a:solidFill>
              </a:rPr>
              <a:t>reconciled.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17:1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Luke 17:1 “Then said he unto the disciples, It is impossible but that offenses will </a:t>
            </a:r>
            <a:r>
              <a:rPr lang="en-US" b="1" dirty="0" smtClean="0">
                <a:solidFill>
                  <a:schemeClr val="tx1"/>
                </a:solidFill>
              </a:rPr>
              <a:t>come.”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‐ The love of God covers a multitude of </a:t>
            </a:r>
            <a:r>
              <a:rPr lang="en-US" dirty="0" smtClean="0"/>
              <a:t>sins.</a:t>
            </a:r>
            <a:endParaRPr lang="en-US" dirty="0"/>
          </a:p>
          <a:p>
            <a:r>
              <a:rPr lang="en-US" dirty="0"/>
              <a:t>‐ offense (</a:t>
            </a:r>
            <a:r>
              <a:rPr lang="en-US" dirty="0" err="1"/>
              <a:t>skandalon</a:t>
            </a:r>
            <a:r>
              <a:rPr lang="en-US" dirty="0"/>
              <a:t>) – bait stick of a trap (to capture and kill the animal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‐ offense is the bait </a:t>
            </a:r>
            <a:r>
              <a:rPr lang="en-US" dirty="0" smtClean="0"/>
              <a:t>Satan uses to </a:t>
            </a:r>
            <a:r>
              <a:rPr lang="en-US" dirty="0"/>
              <a:t>pull you into </a:t>
            </a:r>
            <a:r>
              <a:rPr lang="en-US" dirty="0" smtClean="0"/>
              <a:t>captivity.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7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Tim. 2:26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 Tim. 2:26 – “And that they may recover themselves out of the snare of the devil, who are </a:t>
            </a:r>
            <a:r>
              <a:rPr lang="en-US" b="1" dirty="0" smtClean="0">
                <a:solidFill>
                  <a:schemeClr val="tx1"/>
                </a:solidFill>
              </a:rPr>
              <a:t>taken captive </a:t>
            </a:r>
            <a:r>
              <a:rPr lang="en-US" b="1" dirty="0">
                <a:solidFill>
                  <a:schemeClr val="tx1"/>
                </a:solidFill>
              </a:rPr>
              <a:t>by him at his will.”</a:t>
            </a:r>
          </a:p>
          <a:p>
            <a:r>
              <a:rPr lang="en-US" dirty="0"/>
              <a:t>‐ People can be used by the Holy Spirit, but waters of bitterness are flowing from </a:t>
            </a:r>
            <a:r>
              <a:rPr lang="en-US" dirty="0" smtClean="0"/>
              <a:t>them.</a:t>
            </a:r>
            <a:endParaRPr lang="en-US" dirty="0"/>
          </a:p>
          <a:p>
            <a:r>
              <a:rPr lang="en-US" dirty="0"/>
              <a:t>‐ An offense is the bait </a:t>
            </a:r>
            <a:r>
              <a:rPr lang="en-US" dirty="0" smtClean="0"/>
              <a:t>Satan uses </a:t>
            </a:r>
            <a:r>
              <a:rPr lang="en-US" dirty="0"/>
              <a:t>to draw us into his schemes of </a:t>
            </a:r>
            <a:r>
              <a:rPr lang="en-US" b="1" dirty="0">
                <a:solidFill>
                  <a:schemeClr val="tx1"/>
                </a:solidFill>
              </a:rPr>
              <a:t>sowing </a:t>
            </a:r>
            <a:r>
              <a:rPr lang="en-US" b="1" dirty="0" smtClean="0">
                <a:solidFill>
                  <a:schemeClr val="tx1"/>
                </a:solidFill>
              </a:rPr>
              <a:t>bitterness.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‐ Offense does not justify </a:t>
            </a:r>
            <a:r>
              <a:rPr lang="en-US" dirty="0" smtClean="0"/>
              <a:t>sin!</a:t>
            </a:r>
            <a:endParaRPr lang="en-US" dirty="0"/>
          </a:p>
          <a:p>
            <a:r>
              <a:rPr lang="en-US" dirty="0"/>
              <a:t>‐ What was done to you may have been wrong, but it doesn’t justify the sin of holding offense.</a:t>
            </a:r>
          </a:p>
          <a:p>
            <a:r>
              <a:rPr lang="en-US" dirty="0"/>
              <a:t>‐ Two wrongs never made a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Reflective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1. Let’s examine our own hearts. Are we harboring offense?</a:t>
            </a:r>
          </a:p>
          <a:p>
            <a:r>
              <a:rPr lang="en-US" dirty="0"/>
              <a:t>2. Can we identify “imaginations” (thought processes) within our minds and hearts that are </a:t>
            </a:r>
            <a:r>
              <a:rPr lang="en-US" dirty="0" smtClean="0"/>
              <a:t>leading us </a:t>
            </a:r>
            <a:r>
              <a:rPr lang="en-US" dirty="0"/>
              <a:t>down the path of offense, bitterness and isolation?</a:t>
            </a:r>
          </a:p>
          <a:p>
            <a:r>
              <a:rPr lang="en-US" b="1" dirty="0">
                <a:solidFill>
                  <a:schemeClr val="tx1"/>
                </a:solidFill>
              </a:rPr>
              <a:t>3. The action of another pushes a button in us. Are we willing to face our buttons and the </a:t>
            </a:r>
            <a:r>
              <a:rPr lang="en-US" b="1" dirty="0" smtClean="0">
                <a:solidFill>
                  <a:schemeClr val="tx1"/>
                </a:solidFill>
              </a:rPr>
              <a:t>pain they </a:t>
            </a:r>
            <a:r>
              <a:rPr lang="en-US" b="1" dirty="0">
                <a:solidFill>
                  <a:schemeClr val="tx1"/>
                </a:solidFill>
              </a:rPr>
              <a:t>represent?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Reflective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4. Are we willing to walk the path of forgiveness and reconciliation? What would that look like </a:t>
            </a:r>
            <a:r>
              <a:rPr lang="en-US" b="1" dirty="0" smtClean="0">
                <a:solidFill>
                  <a:schemeClr val="tx1"/>
                </a:solidFill>
              </a:rPr>
              <a:t>for us </a:t>
            </a:r>
            <a:r>
              <a:rPr lang="en-US" b="1" dirty="0">
                <a:solidFill>
                  <a:schemeClr val="tx1"/>
                </a:solidFill>
              </a:rPr>
              <a:t>and the people who have offended us?</a:t>
            </a:r>
          </a:p>
          <a:p>
            <a:r>
              <a:rPr lang="en-US" dirty="0"/>
              <a:t>5. How do we handle situations where there may never </a:t>
            </a:r>
            <a:r>
              <a:rPr lang="en-US" dirty="0" smtClean="0"/>
              <a:t>be resolution/restoration </a:t>
            </a:r>
            <a:r>
              <a:rPr lang="en-US" dirty="0"/>
              <a:t>(marriage</a:t>
            </a:r>
            <a:r>
              <a:rPr lang="en-US" dirty="0" smtClean="0"/>
              <a:t>, family</a:t>
            </a:r>
            <a:r>
              <a:rPr lang="en-US" dirty="0"/>
              <a:t>, church, work, team, </a:t>
            </a:r>
            <a:r>
              <a:rPr lang="en-US" dirty="0" err="1"/>
              <a:t>etc</a:t>
            </a:r>
            <a:r>
              <a:rPr lang="en-US" dirty="0"/>
              <a:t>)?</a:t>
            </a:r>
          </a:p>
          <a:p>
            <a:r>
              <a:rPr lang="en-US" b="1" dirty="0">
                <a:solidFill>
                  <a:schemeClr val="tx1"/>
                </a:solidFill>
              </a:rPr>
              <a:t>6. Walking the path of Christ (seeking forgiveness, peace and reconciliation) may get us killed.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Are we </a:t>
            </a:r>
            <a:r>
              <a:rPr lang="en-US" dirty="0"/>
              <a:t>still willing to follow the path?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5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and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7. In practical terms, what does it mean to forgive 70x7 (those repeated offenses which are </a:t>
            </a:r>
            <a:r>
              <a:rPr lang="en-US" b="1" dirty="0" smtClean="0">
                <a:solidFill>
                  <a:schemeClr val="tx1"/>
                </a:solidFill>
              </a:rPr>
              <a:t>made on </a:t>
            </a:r>
            <a:r>
              <a:rPr lang="en-US" b="1" dirty="0">
                <a:solidFill>
                  <a:schemeClr val="tx1"/>
                </a:solidFill>
              </a:rPr>
              <a:t>a daily basis)?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143000"/>
            <a:ext cx="6248400" cy="4983163"/>
          </a:xfrm>
        </p:spPr>
        <p:txBody>
          <a:bodyPr>
            <a:normAutofit fontScale="47500" lnSpcReduction="20000"/>
          </a:bodyPr>
          <a:lstStyle/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4400" b="1" baseline="30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self-examine, searching within ourselves to see when and if offense arises. </a:t>
            </a:r>
            <a:endParaRPr lang="en-US" sz="44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person easily shuts down when people speak truth into their lives or make a suggestion and they automatically think the other person is wrong, this could be offense.</a:t>
            </a:r>
          </a:p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at the least a crucial warning to self-evaluate and try to discover why the person so quickly withdrew from the correction or suggestion given.  </a:t>
            </a:r>
            <a:endParaRPr lang="en-US" sz="44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thoughts will lead to, "they are out to get me." Thoughts like those lead to an unhealthy and unproductive road of emotional turmoil. </a:t>
            </a:r>
            <a:endParaRPr lang="en-US" sz="4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Offense </a:t>
            </a: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deadly weapon that kills relationships and builds up bitterness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1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79216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95400"/>
            <a:ext cx="5943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chemeClr val="tx1"/>
                </a:solidFill>
              </a:rPr>
              <a:t>Offense is tied to </a:t>
            </a:r>
            <a:r>
              <a:rPr lang="en-US" sz="3400" b="1" dirty="0" smtClean="0">
                <a:solidFill>
                  <a:schemeClr val="tx1"/>
                </a:solidFill>
              </a:rPr>
              <a:t>bitterness pride </a:t>
            </a:r>
            <a:r>
              <a:rPr lang="en-US" sz="3400" b="1" dirty="0">
                <a:solidFill>
                  <a:schemeClr val="tx1"/>
                </a:solidFill>
              </a:rPr>
              <a:t>and control. Those three in operation together are a deadly trio.</a:t>
            </a:r>
          </a:p>
          <a:p>
            <a:r>
              <a:rPr lang="en-US" sz="3400" dirty="0"/>
              <a:t>People manifesting this trio </a:t>
            </a:r>
            <a:r>
              <a:rPr lang="en-US" sz="3400" b="1" u="sng" dirty="0"/>
              <a:t>seldom experience deliverance</a:t>
            </a:r>
            <a:r>
              <a:rPr lang="en-US" sz="3400" dirty="0"/>
              <a:t> without spending a serious amount of time casting down their flesh, allowing God to divinely intervene and receiving correction and insight from those with prophetic wisdom. </a:t>
            </a:r>
            <a:endParaRPr lang="en-US" sz="3400" dirty="0" smtClean="0"/>
          </a:p>
          <a:p>
            <a:r>
              <a:rPr lang="en-US" sz="3400" dirty="0" smtClean="0"/>
              <a:t>Offense </a:t>
            </a:r>
            <a:r>
              <a:rPr lang="en-US" sz="3400" dirty="0"/>
              <a:t>is difficult to identify within, because pride will keep us from exposing the offense in our life. </a:t>
            </a:r>
            <a:endParaRPr lang="en-US" sz="3400" dirty="0" smtClean="0"/>
          </a:p>
          <a:p>
            <a:r>
              <a:rPr lang="en-US" sz="3400" dirty="0" smtClean="0"/>
              <a:t>Pride </a:t>
            </a:r>
            <a:r>
              <a:rPr lang="en-US" sz="3400" dirty="0"/>
              <a:t>tells us we are always right and cannot have offense in our lives.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</a:t>
            </a:r>
            <a:r>
              <a:rPr lang="en-US" dirty="0"/>
              <a:t>the characteristics of offense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offense from us and assisting others involves identifying the characteristics of offense:</a:t>
            </a:r>
          </a:p>
        </p:txBody>
      </p:sp>
    </p:spTree>
    <p:extLst>
      <p:ext uri="{BB962C8B-B14F-4D97-AF65-F5344CB8AC3E}">
        <p14:creationId xmlns:p14="http://schemas.microsoft.com/office/powerpoint/2010/main" val="13296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brother offended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Proverbs 18:19 “A brother offended is </a:t>
            </a:r>
            <a:r>
              <a:rPr lang="en-US" b="1" dirty="0">
                <a:solidFill>
                  <a:schemeClr val="tx1"/>
                </a:solidFill>
              </a:rPr>
              <a:t>harder to win than a strong city</a:t>
            </a:r>
            <a:r>
              <a:rPr lang="en-US" dirty="0"/>
              <a:t>.”</a:t>
            </a:r>
          </a:p>
          <a:p>
            <a:r>
              <a:rPr lang="en-US" i="1" dirty="0"/>
              <a:t>‐ An offended person will eventually betray</a:t>
            </a:r>
          </a:p>
          <a:p>
            <a:r>
              <a:rPr lang="en-US" dirty="0"/>
              <a:t>‐ </a:t>
            </a:r>
            <a:r>
              <a:rPr lang="en-US" i="1" dirty="0"/>
              <a:t>Walls were built around ancient cities to keep people out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Cor. 10:5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chemeClr val="tx1"/>
                </a:solidFill>
              </a:rPr>
              <a:t>Walls are called strongholds in the NT (2 Cor. 10:5</a:t>
            </a:r>
            <a:r>
              <a:rPr lang="en-US" sz="34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b="1" dirty="0"/>
              <a:t>2 Corinthians 10:3‐5 </a:t>
            </a:r>
            <a:r>
              <a:rPr lang="en-US" dirty="0"/>
              <a:t>“For though we walk in the flesh, we do not war according to the flesh. </a:t>
            </a:r>
            <a:r>
              <a:rPr lang="en-US" b="1" dirty="0"/>
              <a:t>4 </a:t>
            </a:r>
            <a:r>
              <a:rPr lang="en-US" dirty="0"/>
              <a:t>For </a:t>
            </a:r>
            <a:r>
              <a:rPr lang="en-US" dirty="0" smtClean="0"/>
              <a:t>the weapons </a:t>
            </a:r>
            <a:r>
              <a:rPr lang="en-US" dirty="0"/>
              <a:t>of our warfare </a:t>
            </a:r>
            <a:r>
              <a:rPr lang="en-US" i="1" dirty="0"/>
              <a:t>are </a:t>
            </a:r>
            <a:r>
              <a:rPr lang="en-US" dirty="0"/>
              <a:t>not carnal but mighty in God for pulling down strongholds, </a:t>
            </a:r>
            <a:r>
              <a:rPr lang="en-US" b="1" dirty="0"/>
              <a:t>5 </a:t>
            </a:r>
            <a:r>
              <a:rPr lang="en-US" dirty="0"/>
              <a:t>casting </a:t>
            </a:r>
            <a:r>
              <a:rPr lang="en-US" dirty="0" smtClean="0"/>
              <a:t>down imaginations </a:t>
            </a:r>
            <a:r>
              <a:rPr lang="en-US" dirty="0"/>
              <a:t>(reasoning, thought processes) and every high thing that exalts itself against </a:t>
            </a:r>
            <a:r>
              <a:rPr lang="en-US" dirty="0" smtClean="0"/>
              <a:t>the knowledge </a:t>
            </a:r>
            <a:r>
              <a:rPr lang="en-US" dirty="0"/>
              <a:t>of God, bringing every thought into captivity to the obedience of Christ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‐ “imaginations” are thought processes we develop deep within our souls to protect ourselves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5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betrayal?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‐ </a:t>
            </a:r>
            <a:r>
              <a:rPr lang="en-US" b="1" dirty="0">
                <a:solidFill>
                  <a:schemeClr val="tx1"/>
                </a:solidFill>
              </a:rPr>
              <a:t>Betrayal</a:t>
            </a:r>
            <a:r>
              <a:rPr lang="en-US" dirty="0"/>
              <a:t> is when I seek my benefit or my protection at the expense of one I have a </a:t>
            </a:r>
            <a:r>
              <a:rPr lang="en-US" dirty="0" smtClean="0"/>
              <a:t>covenant relationship </a:t>
            </a:r>
            <a:r>
              <a:rPr lang="en-US" dirty="0"/>
              <a:t>with.</a:t>
            </a:r>
          </a:p>
          <a:p>
            <a:r>
              <a:rPr lang="en-US" dirty="0"/>
              <a:t>‐ We build thought processes at the expense of someone with whom you have a </a:t>
            </a:r>
            <a:r>
              <a:rPr lang="en-US" dirty="0" smtClean="0"/>
              <a:t>covenant relationship.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1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Fire-PowerPoint-Template-1572</Template>
  <TotalTime>1436</TotalTime>
  <Words>2285</Words>
  <Application>Microsoft Office PowerPoint</Application>
  <PresentationFormat>On-screen Show (4:3)</PresentationFormat>
  <Paragraphs>165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Office Theme</vt:lpstr>
      <vt:lpstr>PowerPoint Presentation</vt:lpstr>
      <vt:lpstr>Our Proof Text</vt:lpstr>
      <vt:lpstr>   Introduction  </vt:lpstr>
      <vt:lpstr>Introduction</vt:lpstr>
      <vt:lpstr>Introduction</vt:lpstr>
      <vt:lpstr>Identifying the characteristics of offense</vt:lpstr>
      <vt:lpstr>A brother offended</vt:lpstr>
      <vt:lpstr>2 Cor. 10:5</vt:lpstr>
      <vt:lpstr>What is a betrayal?</vt:lpstr>
      <vt:lpstr>What is a betrayal?</vt:lpstr>
      <vt:lpstr>Wolves travel in packs </vt:lpstr>
      <vt:lpstr>Proverbs 18:1</vt:lpstr>
      <vt:lpstr>lawlessness</vt:lpstr>
      <vt:lpstr>‐ V. 12 –“lawlessness will abound”</vt:lpstr>
      <vt:lpstr>The world treats me better than a lot of Christians</vt:lpstr>
      <vt:lpstr>Two Categories</vt:lpstr>
      <vt:lpstr>Will speak about no. 1 ‐ </vt:lpstr>
      <vt:lpstr>Matthew 18:21‐35 </vt:lpstr>
      <vt:lpstr>Matthew 18:21‐35 </vt:lpstr>
      <vt:lpstr>Matthew 18:21‐35</vt:lpstr>
      <vt:lpstr>Matthew 18:21‐35</vt:lpstr>
      <vt:lpstr>Matthew 18:21‐35</vt:lpstr>
      <vt:lpstr>Matthew 18:21‐35</vt:lpstr>
      <vt:lpstr>PowerPoint Presentation</vt:lpstr>
      <vt:lpstr>PowerPoint Presentation</vt:lpstr>
      <vt:lpstr>  Acts 24:16 (KJV)  </vt:lpstr>
      <vt:lpstr>Psalm 19:165 </vt:lpstr>
      <vt:lpstr>Matthew 5:44 </vt:lpstr>
      <vt:lpstr>Psalm 35:11‐14 </vt:lpstr>
      <vt:lpstr>PowerPoint Presentation</vt:lpstr>
      <vt:lpstr>Matthew 18:15 </vt:lpstr>
      <vt:lpstr>Reconciliation</vt:lpstr>
      <vt:lpstr>Offense is not a right!</vt:lpstr>
      <vt:lpstr>Luke 17:1 </vt:lpstr>
      <vt:lpstr>2 Tim. 2:26 </vt:lpstr>
      <vt:lpstr>Reflective Questions:</vt:lpstr>
      <vt:lpstr>Reflective Questions:</vt:lpstr>
      <vt:lpstr>Closing and Prayer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Powell</dc:creator>
  <cp:lastModifiedBy>Ronald Powell</cp:lastModifiedBy>
  <cp:revision>18</cp:revision>
  <dcterms:created xsi:type="dcterms:W3CDTF">2018-07-27T19:16:38Z</dcterms:created>
  <dcterms:modified xsi:type="dcterms:W3CDTF">2018-07-28T20:23:56Z</dcterms:modified>
</cp:coreProperties>
</file>