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7" r:id="rId7"/>
    <p:sldId id="276" r:id="rId8"/>
    <p:sldId id="278" r:id="rId9"/>
    <p:sldId id="279" r:id="rId10"/>
    <p:sldId id="261" r:id="rId11"/>
    <p:sldId id="280" r:id="rId12"/>
    <p:sldId id="282" r:id="rId13"/>
    <p:sldId id="281" r:id="rId14"/>
    <p:sldId id="262" r:id="rId15"/>
    <p:sldId id="263"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7/7/2018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Uncommon Weapons of War (Fasting &amp; Prayers)</a:t>
            </a:r>
            <a:r>
              <a:rPr lang="en-US" b="1" dirty="0"/>
              <a:t/>
            </a:r>
            <a:br>
              <a:rPr lang="en-US" b="1" dirty="0"/>
            </a:br>
            <a:endParaRPr lang="en-US" dirty="0"/>
          </a:p>
        </p:txBody>
      </p:sp>
      <p:sp>
        <p:nvSpPr>
          <p:cNvPr id="3" name="Subtitle 2"/>
          <p:cNvSpPr>
            <a:spLocks noGrp="1"/>
          </p:cNvSpPr>
          <p:nvPr>
            <p:ph type="subTitle" idx="1"/>
          </p:nvPr>
        </p:nvSpPr>
        <p:spPr/>
        <p:txBody>
          <a:bodyPr>
            <a:normAutofit/>
          </a:bodyPr>
          <a:lstStyle/>
          <a:p>
            <a:r>
              <a:rPr lang="en-US" sz="2000" b="1" dirty="0" smtClean="0"/>
              <a:t>Bishop Ronald K. Powell</a:t>
            </a:r>
            <a:endParaRPr lang="en-US" sz="2000" b="1" dirty="0"/>
          </a:p>
        </p:txBody>
      </p:sp>
    </p:spTree>
    <p:extLst>
      <p:ext uri="{BB962C8B-B14F-4D97-AF65-F5344CB8AC3E}">
        <p14:creationId xmlns:p14="http://schemas.microsoft.com/office/powerpoint/2010/main" val="427185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529652"/>
          </a:xfrm>
        </p:spPr>
        <p:txBody>
          <a:bodyPr>
            <a:normAutofit fontScale="90000"/>
          </a:bodyPr>
          <a:lstStyle/>
          <a:p>
            <a:r>
              <a:rPr lang="en-US" b="1" dirty="0"/>
              <a:t>Exodus </a:t>
            </a:r>
            <a:r>
              <a:rPr lang="en-US" b="1" dirty="0" smtClean="0"/>
              <a:t>17:8-9</a:t>
            </a:r>
            <a:endParaRPr lang="en-US" b="1" dirty="0"/>
          </a:p>
        </p:txBody>
      </p:sp>
      <p:sp>
        <p:nvSpPr>
          <p:cNvPr id="3" name="Content Placeholder 2"/>
          <p:cNvSpPr>
            <a:spLocks noGrp="1"/>
          </p:cNvSpPr>
          <p:nvPr>
            <p:ph idx="1"/>
          </p:nvPr>
        </p:nvSpPr>
        <p:spPr>
          <a:xfrm>
            <a:off x="685801" y="1377568"/>
            <a:ext cx="10131425" cy="3649133"/>
          </a:xfrm>
        </p:spPr>
        <p:txBody>
          <a:bodyPr/>
          <a:lstStyle/>
          <a:p>
            <a:r>
              <a:rPr lang="en-US" sz="3200" b="1" dirty="0"/>
              <a:t>The Amalekites Defeated</a:t>
            </a:r>
          </a:p>
          <a:p>
            <a:r>
              <a:rPr lang="en-US" sz="3200" baseline="30000" dirty="0"/>
              <a:t>8 </a:t>
            </a:r>
            <a:r>
              <a:rPr lang="en-US" sz="3200" dirty="0"/>
              <a:t>The Amalekites came and attacked the Israelites at </a:t>
            </a:r>
            <a:r>
              <a:rPr lang="en-US" sz="3200" dirty="0" err="1"/>
              <a:t>Rephidim</a:t>
            </a:r>
            <a:r>
              <a:rPr lang="en-US" sz="3200" dirty="0"/>
              <a:t>. </a:t>
            </a:r>
            <a:r>
              <a:rPr lang="en-US" sz="3200" baseline="30000" dirty="0"/>
              <a:t>9</a:t>
            </a:r>
            <a:r>
              <a:rPr lang="en-US" sz="3200" u="sng" baseline="30000" dirty="0"/>
              <a:t> </a:t>
            </a:r>
            <a:r>
              <a:rPr lang="en-US" sz="3200" u="sng" dirty="0"/>
              <a:t>Moses said to Joshua</a:t>
            </a:r>
            <a:r>
              <a:rPr lang="en-US" sz="3200" dirty="0"/>
              <a:t>, “</a:t>
            </a:r>
            <a:r>
              <a:rPr lang="en-US" sz="3200" b="1" u="sng" dirty="0"/>
              <a:t>Choose some of our men and go out to fight the Amalekites</a:t>
            </a:r>
            <a:r>
              <a:rPr lang="en-US" sz="3200" dirty="0"/>
              <a:t>. Tomorrow I will stand on top of the hill with the staff of God in my hands.”</a:t>
            </a:r>
          </a:p>
          <a:p>
            <a:endParaRPr lang="en-US" dirty="0"/>
          </a:p>
        </p:txBody>
      </p:sp>
    </p:spTree>
    <p:extLst>
      <p:ext uri="{BB962C8B-B14F-4D97-AF65-F5344CB8AC3E}">
        <p14:creationId xmlns:p14="http://schemas.microsoft.com/office/powerpoint/2010/main" val="12674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529652"/>
          </a:xfrm>
        </p:spPr>
        <p:txBody>
          <a:bodyPr>
            <a:normAutofit fontScale="90000"/>
          </a:bodyPr>
          <a:lstStyle/>
          <a:p>
            <a:r>
              <a:rPr lang="en-US" b="1" dirty="0"/>
              <a:t>Exodus </a:t>
            </a:r>
            <a:r>
              <a:rPr lang="en-US" b="1" dirty="0" smtClean="0"/>
              <a:t>17:13</a:t>
            </a:r>
            <a:endParaRPr lang="en-US" b="1" dirty="0"/>
          </a:p>
        </p:txBody>
      </p:sp>
      <p:sp>
        <p:nvSpPr>
          <p:cNvPr id="3" name="Content Placeholder 2"/>
          <p:cNvSpPr>
            <a:spLocks noGrp="1"/>
          </p:cNvSpPr>
          <p:nvPr>
            <p:ph idx="1"/>
          </p:nvPr>
        </p:nvSpPr>
        <p:spPr>
          <a:xfrm>
            <a:off x="685801" y="1377568"/>
            <a:ext cx="10131425" cy="3649133"/>
          </a:xfrm>
        </p:spPr>
        <p:txBody>
          <a:bodyPr>
            <a:normAutofit fontScale="70000" lnSpcReduction="20000"/>
          </a:bodyPr>
          <a:lstStyle/>
          <a:p>
            <a:r>
              <a:rPr lang="en-US" sz="4500" baseline="30000" dirty="0"/>
              <a:t>10 </a:t>
            </a:r>
            <a:r>
              <a:rPr lang="en-US" sz="4500" dirty="0"/>
              <a:t>So Joshua fought the Amalekites as Moses had ordered, and Moses, Aaron and </a:t>
            </a:r>
            <a:r>
              <a:rPr lang="en-US" sz="4500" dirty="0" err="1"/>
              <a:t>Hur</a:t>
            </a:r>
            <a:r>
              <a:rPr lang="en-US" sz="4500" dirty="0"/>
              <a:t> went to the top of the hill. </a:t>
            </a:r>
            <a:r>
              <a:rPr lang="en-US" sz="4500" baseline="30000" dirty="0"/>
              <a:t>11 </a:t>
            </a:r>
            <a:r>
              <a:rPr lang="en-US" sz="4500" dirty="0"/>
              <a:t>As long as Moses held up his hands, the Israelites were winning, but whenever he lowered his hands, the Amalekites were winning. </a:t>
            </a:r>
            <a:r>
              <a:rPr lang="en-US" sz="4500" baseline="30000" dirty="0"/>
              <a:t>12 </a:t>
            </a:r>
            <a:r>
              <a:rPr lang="en-US" sz="4500" dirty="0"/>
              <a:t>When Moses’ hands grew tired, they took a stone and put it under him and he sat on it. Aaron and </a:t>
            </a:r>
            <a:r>
              <a:rPr lang="en-US" sz="4500" dirty="0" err="1"/>
              <a:t>Hur</a:t>
            </a:r>
            <a:r>
              <a:rPr lang="en-US" sz="4500" dirty="0"/>
              <a:t> held his hands up—one on one side, one on the other—so that his hands remained steady till sunset. </a:t>
            </a:r>
            <a:r>
              <a:rPr lang="en-US" sz="4500" baseline="30000" dirty="0"/>
              <a:t>13 </a:t>
            </a:r>
            <a:r>
              <a:rPr lang="en-US" sz="4500" dirty="0"/>
              <a:t>So Joshua overcame the Amalekite army with the sword.</a:t>
            </a:r>
          </a:p>
          <a:p>
            <a:endParaRPr lang="en-US" dirty="0"/>
          </a:p>
        </p:txBody>
      </p:sp>
    </p:spTree>
    <p:extLst>
      <p:ext uri="{BB962C8B-B14F-4D97-AF65-F5344CB8AC3E}">
        <p14:creationId xmlns:p14="http://schemas.microsoft.com/office/powerpoint/2010/main" val="3368544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529652"/>
          </a:xfrm>
        </p:spPr>
        <p:txBody>
          <a:bodyPr>
            <a:normAutofit fontScale="90000"/>
          </a:bodyPr>
          <a:lstStyle/>
          <a:p>
            <a:r>
              <a:rPr lang="en-US" b="1" dirty="0"/>
              <a:t>Exodus </a:t>
            </a:r>
            <a:r>
              <a:rPr lang="en-US" b="1" dirty="0" smtClean="0"/>
              <a:t>17:14-16</a:t>
            </a:r>
            <a:endParaRPr lang="en-US" b="1" dirty="0"/>
          </a:p>
        </p:txBody>
      </p:sp>
      <p:sp>
        <p:nvSpPr>
          <p:cNvPr id="3" name="Content Placeholder 2"/>
          <p:cNvSpPr>
            <a:spLocks noGrp="1"/>
          </p:cNvSpPr>
          <p:nvPr>
            <p:ph idx="1"/>
          </p:nvPr>
        </p:nvSpPr>
        <p:spPr>
          <a:xfrm>
            <a:off x="685801" y="1377568"/>
            <a:ext cx="10131425" cy="3649133"/>
          </a:xfrm>
        </p:spPr>
        <p:txBody>
          <a:bodyPr>
            <a:normAutofit fontScale="92500" lnSpcReduction="20000"/>
          </a:bodyPr>
          <a:lstStyle/>
          <a:p>
            <a:r>
              <a:rPr lang="en-US" sz="3500" baseline="30000" dirty="0"/>
              <a:t>14 </a:t>
            </a:r>
            <a:r>
              <a:rPr lang="en-US" sz="3500" dirty="0"/>
              <a:t>Then the </a:t>
            </a:r>
            <a:r>
              <a:rPr lang="en-US" sz="3500" cap="small" dirty="0"/>
              <a:t>Lord</a:t>
            </a:r>
            <a:r>
              <a:rPr lang="en-US" sz="3500" dirty="0"/>
              <a:t> said to Moses, “Write this on a scroll as something to be remembered and make sure that Joshua hears it, because I will completely blot out the name of Amalek from under heaven.”</a:t>
            </a:r>
          </a:p>
          <a:p>
            <a:r>
              <a:rPr lang="en-US" sz="3500" baseline="30000" dirty="0"/>
              <a:t>15 </a:t>
            </a:r>
            <a:r>
              <a:rPr lang="en-US" sz="3500" dirty="0"/>
              <a:t>Moses built an altar and called it The </a:t>
            </a:r>
            <a:r>
              <a:rPr lang="en-US" sz="3500" cap="small" dirty="0"/>
              <a:t>Lord</a:t>
            </a:r>
            <a:r>
              <a:rPr lang="en-US" sz="3500" dirty="0"/>
              <a:t> is my Banner. </a:t>
            </a:r>
            <a:r>
              <a:rPr lang="en-US" sz="3500" baseline="30000" dirty="0"/>
              <a:t>16 </a:t>
            </a:r>
            <a:r>
              <a:rPr lang="en-US" sz="3500" dirty="0"/>
              <a:t>He said, “Because hands were lifted up </a:t>
            </a:r>
            <a:r>
              <a:rPr lang="en-US" sz="3500" dirty="0" smtClean="0"/>
              <a:t>against the </a:t>
            </a:r>
            <a:r>
              <a:rPr lang="en-US" sz="3500" dirty="0"/>
              <a:t>throne of the </a:t>
            </a:r>
            <a:r>
              <a:rPr lang="en-US" sz="3500" cap="small" dirty="0"/>
              <a:t>Lord</a:t>
            </a:r>
            <a:r>
              <a:rPr lang="en-US" sz="3500" dirty="0" smtClean="0"/>
              <a:t>,</a:t>
            </a:r>
            <a:r>
              <a:rPr lang="en-US" sz="3500" baseline="30000" dirty="0" smtClean="0"/>
              <a:t> </a:t>
            </a:r>
            <a:r>
              <a:rPr lang="en-US" sz="3500" dirty="0" smtClean="0"/>
              <a:t>the </a:t>
            </a:r>
            <a:r>
              <a:rPr lang="en-US" sz="3500" cap="small" dirty="0"/>
              <a:t>Lord</a:t>
            </a:r>
            <a:r>
              <a:rPr lang="en-US" sz="3500" dirty="0"/>
              <a:t> will be at war against the Amalekites from generation to generation.”</a:t>
            </a:r>
          </a:p>
          <a:p>
            <a:endParaRPr lang="en-US" dirty="0"/>
          </a:p>
        </p:txBody>
      </p:sp>
    </p:spTree>
    <p:extLst>
      <p:ext uri="{BB962C8B-B14F-4D97-AF65-F5344CB8AC3E}">
        <p14:creationId xmlns:p14="http://schemas.microsoft.com/office/powerpoint/2010/main" val="308884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Psalm </a:t>
            </a:r>
            <a:r>
              <a:rPr lang="en-US" b="1" dirty="0" smtClean="0">
                <a:effectLst>
                  <a:outerShdw blurRad="38100" dist="38100" dir="2700000" algn="tl">
                    <a:srgbClr val="000000">
                      <a:alpha val="43137"/>
                    </a:srgbClr>
                  </a:outerShdw>
                </a:effectLst>
              </a:rPr>
              <a:t>104:</a:t>
            </a:r>
            <a:r>
              <a:rPr lang="en-US" dirty="0"/>
              <a:t/>
            </a:r>
            <a:br>
              <a:rPr lang="en-US" dirty="0"/>
            </a:br>
            <a:endParaRPr lang="en-US" dirty="0"/>
          </a:p>
        </p:txBody>
      </p:sp>
      <p:sp>
        <p:nvSpPr>
          <p:cNvPr id="3" name="Content Placeholder 2"/>
          <p:cNvSpPr>
            <a:spLocks noGrp="1"/>
          </p:cNvSpPr>
          <p:nvPr>
            <p:ph idx="1"/>
          </p:nvPr>
        </p:nvSpPr>
        <p:spPr/>
        <p:txBody>
          <a:bodyPr/>
          <a:lstStyle/>
          <a:p>
            <a:r>
              <a:rPr lang="en-US" sz="3200" baseline="30000" dirty="0"/>
              <a:t>3 </a:t>
            </a:r>
            <a:r>
              <a:rPr lang="en-US" sz="3200" dirty="0"/>
              <a:t>Who layeth the beams of his chambers in the waters: </a:t>
            </a:r>
            <a:r>
              <a:rPr lang="en-US" sz="3200" b="1" u="sng" dirty="0"/>
              <a:t>who maketh the clouds his chariot:</a:t>
            </a:r>
            <a:r>
              <a:rPr lang="en-US" sz="3200" dirty="0"/>
              <a:t> </a:t>
            </a:r>
            <a:r>
              <a:rPr lang="en-US" sz="3200" b="1" u="sng" dirty="0"/>
              <a:t>who walketh upon the wings of the wind</a:t>
            </a:r>
            <a:r>
              <a:rPr lang="en-US" sz="3200" dirty="0"/>
              <a:t>:</a:t>
            </a:r>
          </a:p>
          <a:p>
            <a:r>
              <a:rPr lang="en-US" sz="3200" baseline="30000" dirty="0"/>
              <a:t>4 </a:t>
            </a:r>
            <a:r>
              <a:rPr lang="en-US" sz="3200" b="1" u="sng" dirty="0"/>
              <a:t>Who maketh his angels spirits; his ministers a flaming fire</a:t>
            </a:r>
            <a:r>
              <a:rPr lang="en-US" sz="3200" dirty="0"/>
              <a:t>:</a:t>
            </a:r>
          </a:p>
          <a:p>
            <a:endParaRPr lang="en-US" dirty="0"/>
          </a:p>
        </p:txBody>
      </p:sp>
    </p:spTree>
    <p:extLst>
      <p:ext uri="{BB962C8B-B14F-4D97-AF65-F5344CB8AC3E}">
        <p14:creationId xmlns:p14="http://schemas.microsoft.com/office/powerpoint/2010/main" val="356185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Kings 6:16 King James Version (KJV)</a:t>
            </a:r>
            <a:br>
              <a:rPr lang="en-US" dirty="0"/>
            </a:br>
            <a:endParaRPr lang="en-US" dirty="0"/>
          </a:p>
        </p:txBody>
      </p:sp>
      <p:sp>
        <p:nvSpPr>
          <p:cNvPr id="3" name="Content Placeholder 2"/>
          <p:cNvSpPr>
            <a:spLocks noGrp="1"/>
          </p:cNvSpPr>
          <p:nvPr>
            <p:ph idx="1"/>
          </p:nvPr>
        </p:nvSpPr>
        <p:spPr>
          <a:xfrm>
            <a:off x="685801" y="2293494"/>
            <a:ext cx="10131425" cy="1798821"/>
          </a:xfrm>
        </p:spPr>
        <p:txBody>
          <a:bodyPr>
            <a:normAutofit/>
          </a:bodyPr>
          <a:lstStyle/>
          <a:p>
            <a:r>
              <a:rPr lang="en-US" sz="3200" baseline="30000" dirty="0"/>
              <a:t>16 </a:t>
            </a:r>
            <a:r>
              <a:rPr lang="en-US" sz="3200" dirty="0"/>
              <a:t>And he answered, Fear not: for they that be with us are more than they that be with them.</a:t>
            </a:r>
          </a:p>
        </p:txBody>
      </p:sp>
    </p:spTree>
    <p:extLst>
      <p:ext uri="{BB962C8B-B14F-4D97-AF65-F5344CB8AC3E}">
        <p14:creationId xmlns:p14="http://schemas.microsoft.com/office/powerpoint/2010/main" val="216445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Testimony – Closing and Challenge</a:t>
            </a:r>
            <a:endParaRPr lang="en-US" dirty="0"/>
          </a:p>
        </p:txBody>
      </p:sp>
      <p:sp>
        <p:nvSpPr>
          <p:cNvPr id="3" name="Content Placeholder 2"/>
          <p:cNvSpPr>
            <a:spLocks noGrp="1"/>
          </p:cNvSpPr>
          <p:nvPr>
            <p:ph idx="1"/>
          </p:nvPr>
        </p:nvSpPr>
        <p:spPr>
          <a:xfrm>
            <a:off x="685801" y="2142068"/>
            <a:ext cx="10131425" cy="1785356"/>
          </a:xfrm>
        </p:spPr>
        <p:txBody>
          <a:bodyPr>
            <a:normAutofit/>
          </a:bodyPr>
          <a:lstStyle/>
          <a:p>
            <a:r>
              <a:rPr lang="en-US" sz="3200" dirty="0" smtClean="0"/>
              <a:t>Fasting, Mourning, Prayer, &amp; Solution</a:t>
            </a:r>
            <a:endParaRPr lang="en-US" sz="3200" dirty="0"/>
          </a:p>
        </p:txBody>
      </p:sp>
    </p:spTree>
    <p:extLst>
      <p:ext uri="{BB962C8B-B14F-4D97-AF65-F5344CB8AC3E}">
        <p14:creationId xmlns:p14="http://schemas.microsoft.com/office/powerpoint/2010/main" val="183716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Let’s Pray</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47490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9:</a:t>
            </a:r>
            <a:r>
              <a:rPr lang="en-US" u="sng" dirty="0"/>
              <a:t/>
            </a:r>
            <a:br>
              <a:rPr lang="en-US" u="sng" dirty="0"/>
            </a:br>
            <a:endParaRPr lang="en-US" u="sng" dirty="0"/>
          </a:p>
        </p:txBody>
      </p:sp>
      <p:sp>
        <p:nvSpPr>
          <p:cNvPr id="3" name="Content Placeholder 2"/>
          <p:cNvSpPr>
            <a:spLocks noGrp="1"/>
          </p:cNvSpPr>
          <p:nvPr>
            <p:ph idx="1"/>
          </p:nvPr>
        </p:nvSpPr>
        <p:spPr>
          <a:xfrm>
            <a:off x="685801" y="1543986"/>
            <a:ext cx="10131425" cy="4202243"/>
          </a:xfrm>
        </p:spPr>
        <p:txBody>
          <a:bodyPr>
            <a:normAutofit fontScale="92500" lnSpcReduction="10000"/>
          </a:bodyPr>
          <a:lstStyle/>
          <a:p>
            <a:r>
              <a:rPr lang="en-US" sz="3500" dirty="0" smtClean="0"/>
              <a:t>13But </a:t>
            </a:r>
            <a:r>
              <a:rPr lang="en-US" sz="3500" dirty="0"/>
              <a:t>go and learn what this means: ‘</a:t>
            </a:r>
            <a:r>
              <a:rPr lang="en-US" sz="3500" b="1" u="sng" dirty="0">
                <a:solidFill>
                  <a:srgbClr val="FF0000"/>
                </a:solidFill>
                <a:effectLst>
                  <a:outerShdw blurRad="38100" dist="38100" dir="2700000" algn="tl">
                    <a:srgbClr val="000000">
                      <a:alpha val="43137"/>
                    </a:srgbClr>
                  </a:outerShdw>
                </a:effectLst>
              </a:rPr>
              <a:t>I desire mercy</a:t>
            </a:r>
            <a:r>
              <a:rPr lang="en-US" sz="3500" b="1" dirty="0">
                <a:solidFill>
                  <a:srgbClr val="FF0000"/>
                </a:solidFill>
                <a:effectLst>
                  <a:outerShdw blurRad="38100" dist="38100" dir="2700000" algn="tl">
                    <a:srgbClr val="000000">
                      <a:alpha val="43137"/>
                    </a:srgbClr>
                  </a:outerShdw>
                </a:effectLst>
              </a:rPr>
              <a:t>, not sacrifice.’ For I have not come to call the righteous, but sinners.”</a:t>
            </a:r>
            <a:r>
              <a:rPr lang="en-US" sz="3500" b="1" dirty="0">
                <a:effectLst>
                  <a:outerShdw blurRad="38100" dist="38100" dir="2700000" algn="tl">
                    <a:srgbClr val="000000">
                      <a:alpha val="43137"/>
                    </a:srgbClr>
                  </a:outerShdw>
                </a:effectLst>
              </a:rPr>
              <a:t> </a:t>
            </a:r>
            <a:r>
              <a:rPr lang="en-US" sz="3500" dirty="0">
                <a:solidFill>
                  <a:schemeClr val="accent1"/>
                </a:solidFill>
              </a:rPr>
              <a:t>14At that time, John’s disciples came to Jesus and asked, “Why is it that we and the Pharisees fast so often, but Your disciples do not fast?” 15Jesus replied, </a:t>
            </a:r>
            <a:r>
              <a:rPr lang="en-US" sz="3500" dirty="0"/>
              <a:t>“</a:t>
            </a:r>
            <a:r>
              <a:rPr lang="en-US" sz="3500" b="1" dirty="0">
                <a:solidFill>
                  <a:srgbClr val="FF0000"/>
                </a:solidFill>
                <a:effectLst>
                  <a:outerShdw blurRad="38100" dist="38100" dir="2700000" algn="tl">
                    <a:srgbClr val="000000">
                      <a:alpha val="43137"/>
                    </a:srgbClr>
                  </a:outerShdw>
                </a:effectLst>
              </a:rPr>
              <a:t>How can the attendants of the bridegroom mourn while He is with them? But the time will come when the bridegroom will be taken away from them; then they will fast</a:t>
            </a:r>
            <a:r>
              <a:rPr lang="en-US" sz="3500" dirty="0"/>
              <a:t>.…</a:t>
            </a:r>
          </a:p>
          <a:p>
            <a:endParaRPr lang="en-US" dirty="0"/>
          </a:p>
        </p:txBody>
      </p:sp>
    </p:spTree>
    <p:extLst>
      <p:ext uri="{BB962C8B-B14F-4D97-AF65-F5344CB8AC3E}">
        <p14:creationId xmlns:p14="http://schemas.microsoft.com/office/powerpoint/2010/main" val="4184210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Hebrews </a:t>
            </a:r>
            <a:r>
              <a:rPr lang="en-US" b="1" dirty="0" smtClean="0"/>
              <a:t>1:</a:t>
            </a:r>
            <a:endParaRPr lang="en-US" dirty="0"/>
          </a:p>
        </p:txBody>
      </p:sp>
      <p:sp>
        <p:nvSpPr>
          <p:cNvPr id="3" name="Content Placeholder 2"/>
          <p:cNvSpPr>
            <a:spLocks noGrp="1"/>
          </p:cNvSpPr>
          <p:nvPr>
            <p:ph idx="1"/>
          </p:nvPr>
        </p:nvSpPr>
        <p:spPr/>
        <p:txBody>
          <a:bodyPr/>
          <a:lstStyle/>
          <a:p>
            <a:r>
              <a:rPr lang="en-US" sz="3200" baseline="30000" dirty="0" smtClean="0"/>
              <a:t>13</a:t>
            </a:r>
            <a:r>
              <a:rPr lang="en-US" sz="3200" baseline="30000" dirty="0"/>
              <a:t> </a:t>
            </a:r>
            <a:r>
              <a:rPr lang="en-US" sz="3200" b="1" u="sng" dirty="0"/>
              <a:t>And to which of the angels has he ever said, “Sit at my right hand until I make your enemies a footstool for your feet”?</a:t>
            </a:r>
            <a:endParaRPr lang="en-US" sz="3200" dirty="0"/>
          </a:p>
          <a:p>
            <a:r>
              <a:rPr lang="en-US" sz="3200" baseline="30000" dirty="0"/>
              <a:t>14 </a:t>
            </a:r>
            <a:r>
              <a:rPr lang="en-US" sz="3200" b="1" u="sng" dirty="0"/>
              <a:t>Are they not all ministering spirits</a:t>
            </a:r>
            <a:r>
              <a:rPr lang="en-US" sz="3200" b="1" dirty="0"/>
              <a:t> sent out to serve </a:t>
            </a:r>
            <a:r>
              <a:rPr lang="en-US" sz="3200" b="1" u="sng" dirty="0">
                <a:solidFill>
                  <a:srgbClr val="FF0000"/>
                </a:solidFill>
                <a:effectLst>
                  <a:outerShdw blurRad="38100" dist="38100" dir="2700000" algn="tl">
                    <a:srgbClr val="000000">
                      <a:alpha val="43137"/>
                    </a:srgbClr>
                  </a:outerShdw>
                </a:effectLst>
              </a:rPr>
              <a:t>for the sake of those who are to inherit salvation</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a:p>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9132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4656"/>
            <a:ext cx="10131425" cy="45719"/>
          </a:xfrm>
        </p:spPr>
        <p:txBody>
          <a:bodyPr>
            <a:normAutofit fontScale="90000"/>
          </a:bodyPr>
          <a:lstStyle/>
          <a:p>
            <a:r>
              <a:rPr lang="en-US" sz="4000" b="1" dirty="0">
                <a:effectLst>
                  <a:outerShdw blurRad="38100" dist="38100" dir="2700000" algn="tl">
                    <a:srgbClr val="000000">
                      <a:alpha val="43137"/>
                    </a:srgbClr>
                  </a:outerShdw>
                </a:effectLst>
              </a:rPr>
              <a:t>Daniel 10:</a:t>
            </a:r>
            <a:r>
              <a:rPr lang="en-US" dirty="0"/>
              <a:t/>
            </a:r>
            <a:br>
              <a:rPr lang="en-US" dirty="0"/>
            </a:br>
            <a:endParaRPr lang="en-US" dirty="0"/>
          </a:p>
        </p:txBody>
      </p:sp>
      <p:sp>
        <p:nvSpPr>
          <p:cNvPr id="3" name="Content Placeholder 2"/>
          <p:cNvSpPr>
            <a:spLocks noGrp="1"/>
          </p:cNvSpPr>
          <p:nvPr>
            <p:ph idx="1"/>
          </p:nvPr>
        </p:nvSpPr>
        <p:spPr>
          <a:xfrm>
            <a:off x="614598" y="1319135"/>
            <a:ext cx="10747946" cy="3912432"/>
          </a:xfrm>
        </p:spPr>
        <p:txBody>
          <a:bodyPr>
            <a:noAutofit/>
          </a:bodyPr>
          <a:lstStyle/>
          <a:p>
            <a:r>
              <a:rPr lang="en-US" sz="3200" b="1" baseline="30000" dirty="0"/>
              <a:t>2 </a:t>
            </a:r>
            <a:r>
              <a:rPr lang="en-US" sz="3200" b="1" dirty="0"/>
              <a:t>In those days I, Daniel, </a:t>
            </a:r>
            <a:r>
              <a:rPr lang="en-US" sz="3200" b="1" u="sng" dirty="0"/>
              <a:t>was mourning for three weeks</a:t>
            </a:r>
            <a:r>
              <a:rPr lang="en-US" sz="3200" b="1" dirty="0"/>
              <a:t>. </a:t>
            </a:r>
            <a:r>
              <a:rPr lang="en-US" sz="3200" b="1" baseline="30000" dirty="0"/>
              <a:t>3</a:t>
            </a:r>
            <a:r>
              <a:rPr lang="en-US" sz="3200" b="1" u="sng" baseline="30000" dirty="0"/>
              <a:t> </a:t>
            </a:r>
            <a:r>
              <a:rPr lang="en-US" sz="3200" b="1" u="sng" dirty="0"/>
              <a:t>I ate no delicacies, no meat or wine entered my mouth, nor did I anoint myself at all, for the full three weeks</a:t>
            </a:r>
            <a:r>
              <a:rPr lang="en-US" sz="3200" u="sng" dirty="0"/>
              <a:t>.</a:t>
            </a:r>
            <a:r>
              <a:rPr lang="en-US" sz="3200" dirty="0"/>
              <a:t> </a:t>
            </a:r>
            <a:r>
              <a:rPr lang="en-US" sz="3200" baseline="30000" dirty="0"/>
              <a:t>4 </a:t>
            </a:r>
            <a:r>
              <a:rPr lang="en-US" sz="3200" dirty="0"/>
              <a:t>On the twenty-fourth day of the first month, as I was standing on the bank of the great river (that is, the Tigris) </a:t>
            </a:r>
            <a:r>
              <a:rPr lang="en-US" sz="3200" baseline="30000" dirty="0"/>
              <a:t>5 </a:t>
            </a:r>
            <a:r>
              <a:rPr lang="en-US" sz="3200" dirty="0"/>
              <a:t>I lifted up my eyes and looked, and behold, a man clothed in linen, with a belt of fine gold from </a:t>
            </a:r>
            <a:r>
              <a:rPr lang="en-US" sz="3200" dirty="0" err="1"/>
              <a:t>Uphaz</a:t>
            </a:r>
            <a:r>
              <a:rPr lang="en-US" sz="3200" dirty="0"/>
              <a:t> around his waist. </a:t>
            </a:r>
            <a:r>
              <a:rPr lang="en-US" sz="3200" baseline="30000" dirty="0"/>
              <a:t>6 </a:t>
            </a:r>
            <a:r>
              <a:rPr lang="en-US" sz="3200" dirty="0"/>
              <a:t>His body was like beryl, his face like the appearance of lightning, his eyes like flaming torches, his arms and legs like the gleam of burnished bronze, and the sound of his words like the sound of a multitude. </a:t>
            </a:r>
          </a:p>
        </p:txBody>
      </p:sp>
    </p:spTree>
    <p:extLst>
      <p:ext uri="{BB962C8B-B14F-4D97-AF65-F5344CB8AC3E}">
        <p14:creationId xmlns:p14="http://schemas.microsoft.com/office/powerpoint/2010/main" val="333850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9863"/>
            <a:ext cx="10131425" cy="704538"/>
          </a:xfrm>
        </p:spPr>
        <p:txBody>
          <a:bodyPr>
            <a:normAutofit/>
          </a:bodyPr>
          <a:lstStyle/>
          <a:p>
            <a:r>
              <a:rPr lang="en-US" b="1" dirty="0">
                <a:effectLst>
                  <a:outerShdw blurRad="38100" dist="38100" dir="2700000" algn="tl">
                    <a:srgbClr val="000000">
                      <a:alpha val="43137"/>
                    </a:srgbClr>
                  </a:outerShdw>
                </a:effectLst>
              </a:rPr>
              <a:t>Daniel 10:</a:t>
            </a:r>
            <a:endParaRPr lang="en-US" dirty="0"/>
          </a:p>
        </p:txBody>
      </p:sp>
      <p:sp>
        <p:nvSpPr>
          <p:cNvPr id="3" name="Content Placeholder 2"/>
          <p:cNvSpPr>
            <a:spLocks noGrp="1"/>
          </p:cNvSpPr>
          <p:nvPr>
            <p:ph idx="1"/>
          </p:nvPr>
        </p:nvSpPr>
        <p:spPr>
          <a:xfrm>
            <a:off x="685801" y="1064303"/>
            <a:ext cx="10131425" cy="4726898"/>
          </a:xfrm>
        </p:spPr>
        <p:txBody>
          <a:bodyPr>
            <a:normAutofit/>
          </a:bodyPr>
          <a:lstStyle/>
          <a:p>
            <a:r>
              <a:rPr lang="en-US" sz="3200" b="1" u="sng" dirty="0">
                <a:effectLst>
                  <a:outerShdw blurRad="38100" dist="38100" dir="2700000" algn="tl">
                    <a:srgbClr val="000000">
                      <a:alpha val="43137"/>
                    </a:srgbClr>
                  </a:outerShdw>
                </a:effectLst>
              </a:rPr>
              <a:t>Daniel, alone saw the vision, for the men who were with me did not see the vision, but a great trembling fell upon them, and they fled to hide themselves. </a:t>
            </a:r>
            <a:r>
              <a:rPr lang="en-US" sz="3200" b="1" u="sng" baseline="30000" dirty="0">
                <a:effectLst>
                  <a:outerShdw blurRad="38100" dist="38100" dir="2700000" algn="tl">
                    <a:srgbClr val="000000">
                      <a:alpha val="43137"/>
                    </a:srgbClr>
                  </a:outerShdw>
                </a:effectLst>
              </a:rPr>
              <a:t>8 </a:t>
            </a:r>
            <a:r>
              <a:rPr lang="en-US" sz="3200" b="1" u="sng" dirty="0">
                <a:effectLst>
                  <a:outerShdw blurRad="38100" dist="38100" dir="2700000" algn="tl">
                    <a:srgbClr val="000000">
                      <a:alpha val="43137"/>
                    </a:srgbClr>
                  </a:outerShdw>
                </a:effectLst>
              </a:rPr>
              <a:t>So I was left alone and saw this great vision, and no strength was left in me.</a:t>
            </a:r>
            <a:r>
              <a:rPr lang="en-US" sz="3200" dirty="0">
                <a:effectLst>
                  <a:outerShdw blurRad="38100" dist="38100" dir="2700000" algn="tl">
                    <a:srgbClr val="000000">
                      <a:alpha val="43137"/>
                    </a:srgbClr>
                  </a:outerShdw>
                </a:effectLst>
              </a:rPr>
              <a:t> </a:t>
            </a:r>
            <a:r>
              <a:rPr lang="en-US" sz="3200" b="1" u="sng" dirty="0">
                <a:effectLst>
                  <a:outerShdw blurRad="38100" dist="38100" dir="2700000" algn="tl">
                    <a:srgbClr val="000000">
                      <a:alpha val="43137"/>
                    </a:srgbClr>
                  </a:outerShdw>
                </a:effectLst>
              </a:rPr>
              <a:t>My radiant appearance was fearfully changed, and I retained no strength</a:t>
            </a:r>
            <a:r>
              <a:rPr lang="en-US" sz="3200" dirty="0"/>
              <a:t>. </a:t>
            </a:r>
            <a:r>
              <a:rPr lang="en-US" sz="3200" baseline="30000" dirty="0"/>
              <a:t>9 </a:t>
            </a:r>
            <a:r>
              <a:rPr lang="en-US" sz="3200" dirty="0"/>
              <a:t>Then I heard the sound of his words, and as I heard the sound of his words</a:t>
            </a:r>
            <a:r>
              <a:rPr lang="en-US" sz="3200" b="1" dirty="0">
                <a:effectLst>
                  <a:outerShdw blurRad="38100" dist="38100" dir="2700000" algn="tl">
                    <a:srgbClr val="000000">
                      <a:alpha val="43137"/>
                    </a:srgbClr>
                  </a:outerShdw>
                </a:effectLst>
              </a:rPr>
              <a:t>, I</a:t>
            </a:r>
            <a:r>
              <a:rPr lang="en-US" sz="3200" b="1" u="sng" dirty="0">
                <a:effectLst>
                  <a:outerShdw blurRad="38100" dist="38100" dir="2700000" algn="tl">
                    <a:srgbClr val="000000">
                      <a:alpha val="43137"/>
                    </a:srgbClr>
                  </a:outerShdw>
                </a:effectLst>
              </a:rPr>
              <a:t> fell on my face in deep sleep</a:t>
            </a:r>
            <a:r>
              <a:rPr lang="en-US" sz="3200" dirty="0"/>
              <a:t> with my face to the ground.</a:t>
            </a:r>
          </a:p>
        </p:txBody>
      </p:sp>
    </p:spTree>
    <p:extLst>
      <p:ext uri="{BB962C8B-B14F-4D97-AF65-F5344CB8AC3E}">
        <p14:creationId xmlns:p14="http://schemas.microsoft.com/office/powerpoint/2010/main" val="376442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9863"/>
            <a:ext cx="10131425" cy="704538"/>
          </a:xfrm>
        </p:spPr>
        <p:txBody>
          <a:bodyPr>
            <a:normAutofit/>
          </a:bodyPr>
          <a:lstStyle/>
          <a:p>
            <a:r>
              <a:rPr lang="en-US" b="1" dirty="0">
                <a:effectLst>
                  <a:outerShdw blurRad="38100" dist="38100" dir="2700000" algn="tl">
                    <a:srgbClr val="000000">
                      <a:alpha val="43137"/>
                    </a:srgbClr>
                  </a:outerShdw>
                </a:effectLst>
              </a:rPr>
              <a:t>Daniel 10:</a:t>
            </a:r>
            <a:endParaRPr lang="en-US" dirty="0"/>
          </a:p>
        </p:txBody>
      </p:sp>
      <p:sp>
        <p:nvSpPr>
          <p:cNvPr id="3" name="Content Placeholder 2"/>
          <p:cNvSpPr>
            <a:spLocks noGrp="1"/>
          </p:cNvSpPr>
          <p:nvPr>
            <p:ph idx="1"/>
          </p:nvPr>
        </p:nvSpPr>
        <p:spPr>
          <a:xfrm>
            <a:off x="685801" y="1064303"/>
            <a:ext cx="10131425" cy="4726898"/>
          </a:xfrm>
        </p:spPr>
        <p:txBody>
          <a:bodyPr>
            <a:normAutofit/>
          </a:bodyPr>
          <a:lstStyle/>
          <a:p>
            <a:r>
              <a:rPr lang="en-US" sz="3200" baseline="30000" dirty="0"/>
              <a:t>10 </a:t>
            </a:r>
            <a:r>
              <a:rPr lang="en-US" sz="3200" dirty="0"/>
              <a:t>And behold, </a:t>
            </a:r>
            <a:r>
              <a:rPr lang="en-US" sz="3200" b="1" u="sng" dirty="0"/>
              <a:t>a hand touched me</a:t>
            </a:r>
            <a:r>
              <a:rPr lang="en-US" sz="3200" dirty="0"/>
              <a:t> and set me trembling on my hands and knees. </a:t>
            </a:r>
            <a:r>
              <a:rPr lang="en-US" sz="3200" baseline="30000" dirty="0"/>
              <a:t>11 </a:t>
            </a:r>
            <a:r>
              <a:rPr lang="en-US" sz="3200" dirty="0"/>
              <a:t>And he said to me, “</a:t>
            </a:r>
            <a:r>
              <a:rPr lang="en-US" sz="3200" b="1" u="sng" dirty="0"/>
              <a:t>O Daniel, man greatly loved</a:t>
            </a:r>
            <a:r>
              <a:rPr lang="en-US" sz="3200" dirty="0"/>
              <a:t>, understand the words that I speak to you, and stand upright, </a:t>
            </a:r>
            <a:r>
              <a:rPr lang="en-US" sz="3200" b="1" u="sng" dirty="0"/>
              <a:t>for now I have been sent to you</a:t>
            </a:r>
            <a:r>
              <a:rPr lang="en-US" sz="3200" dirty="0"/>
              <a:t>.” And when he had spoken this word to me, I stood up trembling. </a:t>
            </a:r>
            <a:r>
              <a:rPr lang="en-US" sz="3200" baseline="30000" dirty="0"/>
              <a:t>12 </a:t>
            </a:r>
            <a:r>
              <a:rPr lang="en-US" sz="3200" dirty="0"/>
              <a:t>Then he said to me, “</a:t>
            </a:r>
            <a:r>
              <a:rPr lang="en-US" sz="3200" b="1" u="sng" dirty="0"/>
              <a:t>Fear not, Daniel, for from the first day that you set your heart to understand and humbled yourself before your God, your words have been heard, and I have come because of your words</a:t>
            </a:r>
            <a:r>
              <a:rPr lang="en-US" sz="3200" dirty="0"/>
              <a:t>.</a:t>
            </a:r>
          </a:p>
        </p:txBody>
      </p:sp>
    </p:spTree>
    <p:extLst>
      <p:ext uri="{BB962C8B-B14F-4D97-AF65-F5344CB8AC3E}">
        <p14:creationId xmlns:p14="http://schemas.microsoft.com/office/powerpoint/2010/main" val="219321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9863"/>
            <a:ext cx="10131425" cy="704538"/>
          </a:xfrm>
        </p:spPr>
        <p:txBody>
          <a:bodyPr>
            <a:normAutofit/>
          </a:bodyPr>
          <a:lstStyle/>
          <a:p>
            <a:r>
              <a:rPr lang="en-US" b="1" dirty="0">
                <a:effectLst>
                  <a:outerShdw blurRad="38100" dist="38100" dir="2700000" algn="tl">
                    <a:srgbClr val="000000">
                      <a:alpha val="43137"/>
                    </a:srgbClr>
                  </a:outerShdw>
                </a:effectLst>
              </a:rPr>
              <a:t>Daniel 10:</a:t>
            </a:r>
            <a:endParaRPr lang="en-US" dirty="0"/>
          </a:p>
        </p:txBody>
      </p:sp>
      <p:sp>
        <p:nvSpPr>
          <p:cNvPr id="3" name="Content Placeholder 2"/>
          <p:cNvSpPr>
            <a:spLocks noGrp="1"/>
          </p:cNvSpPr>
          <p:nvPr>
            <p:ph idx="1"/>
          </p:nvPr>
        </p:nvSpPr>
        <p:spPr>
          <a:xfrm>
            <a:off x="685801" y="1064303"/>
            <a:ext cx="10131425" cy="3897441"/>
          </a:xfrm>
        </p:spPr>
        <p:txBody>
          <a:bodyPr>
            <a:normAutofit/>
          </a:bodyPr>
          <a:lstStyle/>
          <a:p>
            <a:r>
              <a:rPr lang="en-US" sz="3200" baseline="30000" dirty="0"/>
              <a:t>13 </a:t>
            </a:r>
            <a:r>
              <a:rPr lang="en-US" sz="3200" b="1" u="sng" dirty="0"/>
              <a:t>The prince of the kingdom of Persia withstood me twenty-one days, but Michael, one of the chief princes, came to help me, for I was left there with the kings of Persia,</a:t>
            </a:r>
            <a:r>
              <a:rPr lang="en-US" sz="3200" dirty="0"/>
              <a:t> </a:t>
            </a:r>
            <a:r>
              <a:rPr lang="en-US" sz="3200" baseline="30000" dirty="0"/>
              <a:t>14 </a:t>
            </a:r>
            <a:r>
              <a:rPr lang="en-US" sz="3200" dirty="0"/>
              <a:t>and </a:t>
            </a:r>
            <a:r>
              <a:rPr lang="en-US" sz="3200" b="1" dirty="0"/>
              <a:t>came to make you understand what is to happen to your people in the latter days</a:t>
            </a:r>
            <a:r>
              <a:rPr lang="en-US" sz="3200" dirty="0"/>
              <a:t>. </a:t>
            </a:r>
            <a:r>
              <a:rPr lang="en-US" sz="3200" b="1" dirty="0"/>
              <a:t>For the vision is for days yet to come</a:t>
            </a:r>
            <a:r>
              <a:rPr lang="en-US" sz="3200" dirty="0"/>
              <a:t>.”</a:t>
            </a:r>
          </a:p>
        </p:txBody>
      </p:sp>
    </p:spTree>
    <p:extLst>
      <p:ext uri="{BB962C8B-B14F-4D97-AF65-F5344CB8AC3E}">
        <p14:creationId xmlns:p14="http://schemas.microsoft.com/office/powerpoint/2010/main" val="908544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9863"/>
            <a:ext cx="10131425" cy="704538"/>
          </a:xfrm>
        </p:spPr>
        <p:txBody>
          <a:bodyPr>
            <a:normAutofit/>
          </a:bodyPr>
          <a:lstStyle/>
          <a:p>
            <a:r>
              <a:rPr lang="en-US" b="1" dirty="0">
                <a:effectLst>
                  <a:outerShdw blurRad="38100" dist="38100" dir="2700000" algn="tl">
                    <a:srgbClr val="000000">
                      <a:alpha val="43137"/>
                    </a:srgbClr>
                  </a:outerShdw>
                </a:effectLst>
              </a:rPr>
              <a:t>Daniel 10:</a:t>
            </a:r>
            <a:endParaRPr lang="en-US" dirty="0"/>
          </a:p>
        </p:txBody>
      </p:sp>
      <p:sp>
        <p:nvSpPr>
          <p:cNvPr id="3" name="Content Placeholder 2"/>
          <p:cNvSpPr>
            <a:spLocks noGrp="1"/>
          </p:cNvSpPr>
          <p:nvPr>
            <p:ph idx="1"/>
          </p:nvPr>
        </p:nvSpPr>
        <p:spPr>
          <a:xfrm>
            <a:off x="685801" y="1064303"/>
            <a:ext cx="10131425" cy="4726898"/>
          </a:xfrm>
        </p:spPr>
        <p:txBody>
          <a:bodyPr>
            <a:normAutofit/>
          </a:bodyPr>
          <a:lstStyle/>
          <a:p>
            <a:r>
              <a:rPr lang="en-US" sz="3200" baseline="30000" dirty="0"/>
              <a:t>15 </a:t>
            </a:r>
            <a:r>
              <a:rPr lang="en-US" sz="3200" b="1" u="sng" dirty="0"/>
              <a:t>When he had spoken to me according to these words, I turned my face toward the ground and was mute.</a:t>
            </a:r>
            <a:r>
              <a:rPr lang="en-US" sz="3200" dirty="0"/>
              <a:t> </a:t>
            </a:r>
            <a:r>
              <a:rPr lang="en-US" sz="3200" baseline="30000" dirty="0"/>
              <a:t>16 </a:t>
            </a:r>
            <a:r>
              <a:rPr lang="en-US" sz="3200" dirty="0"/>
              <a:t>And behold, one in the likeness of the children of man touched my lips. </a:t>
            </a:r>
            <a:r>
              <a:rPr lang="en-US" sz="3200" b="1" u="sng" dirty="0"/>
              <a:t>Then I opened my mouth and spoke. I said to him who stood before me, “O my lord, by reason of the vision pains have come upon me, and I retain no strength.</a:t>
            </a:r>
            <a:r>
              <a:rPr lang="en-US" sz="3200" dirty="0"/>
              <a:t> </a:t>
            </a:r>
            <a:r>
              <a:rPr lang="en-US" sz="3200" baseline="30000" dirty="0"/>
              <a:t>17 </a:t>
            </a:r>
            <a:r>
              <a:rPr lang="en-US" sz="3200" dirty="0"/>
              <a:t>How can my lord's servant talk with my lord? For now no strength remains in me, and no breath is left in me.”</a:t>
            </a:r>
          </a:p>
        </p:txBody>
      </p:sp>
    </p:spTree>
    <p:extLst>
      <p:ext uri="{BB962C8B-B14F-4D97-AF65-F5344CB8AC3E}">
        <p14:creationId xmlns:p14="http://schemas.microsoft.com/office/powerpoint/2010/main" val="3768212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9863"/>
            <a:ext cx="10131425" cy="704538"/>
          </a:xfrm>
        </p:spPr>
        <p:txBody>
          <a:bodyPr>
            <a:normAutofit/>
          </a:bodyPr>
          <a:lstStyle/>
          <a:p>
            <a:r>
              <a:rPr lang="en-US" b="1" dirty="0">
                <a:effectLst>
                  <a:outerShdw blurRad="38100" dist="38100" dir="2700000" algn="tl">
                    <a:srgbClr val="000000">
                      <a:alpha val="43137"/>
                    </a:srgbClr>
                  </a:outerShdw>
                </a:effectLst>
              </a:rPr>
              <a:t>Daniel 10:</a:t>
            </a:r>
            <a:endParaRPr lang="en-US" dirty="0"/>
          </a:p>
        </p:txBody>
      </p:sp>
      <p:sp>
        <p:nvSpPr>
          <p:cNvPr id="3" name="Content Placeholder 2"/>
          <p:cNvSpPr>
            <a:spLocks noGrp="1"/>
          </p:cNvSpPr>
          <p:nvPr>
            <p:ph idx="1"/>
          </p:nvPr>
        </p:nvSpPr>
        <p:spPr>
          <a:xfrm>
            <a:off x="685801" y="1064303"/>
            <a:ext cx="10886606" cy="4726898"/>
          </a:xfrm>
        </p:spPr>
        <p:txBody>
          <a:bodyPr>
            <a:noAutofit/>
          </a:bodyPr>
          <a:lstStyle/>
          <a:p>
            <a:r>
              <a:rPr lang="en-US" sz="3200" baseline="30000" dirty="0"/>
              <a:t>18 </a:t>
            </a:r>
            <a:r>
              <a:rPr lang="en-US" sz="3200" b="1" u="sng" dirty="0"/>
              <a:t>Again one having the appearance of a man touched me and strengthened me.</a:t>
            </a:r>
            <a:r>
              <a:rPr lang="en-US" sz="3200" dirty="0"/>
              <a:t> </a:t>
            </a:r>
            <a:r>
              <a:rPr lang="en-US" sz="3200" baseline="30000" dirty="0"/>
              <a:t>19 </a:t>
            </a:r>
            <a:r>
              <a:rPr lang="en-US" sz="3200" u="sng" dirty="0"/>
              <a:t>And he said, “</a:t>
            </a:r>
            <a:r>
              <a:rPr lang="en-US" sz="3200" b="1" u="sng" dirty="0"/>
              <a:t>O man greatly loved</a:t>
            </a:r>
            <a:r>
              <a:rPr lang="en-US" sz="3200" u="sng" dirty="0"/>
              <a:t>, fear not, peace be with you; be strong and of good courage.”</a:t>
            </a:r>
            <a:r>
              <a:rPr lang="en-US" sz="3200" dirty="0"/>
              <a:t> And as he spoke to me, I was strengthened and said, “Let my lord speak, for you have strengthened me.” </a:t>
            </a:r>
            <a:r>
              <a:rPr lang="en-US" sz="3200" baseline="30000" dirty="0"/>
              <a:t>20 </a:t>
            </a:r>
            <a:r>
              <a:rPr lang="en-US" sz="3200" b="1" u="sng" dirty="0"/>
              <a:t>Then he said, “Do you know why I have come to you? But now I will return to fight against the prince of Persia; and when I go out, behold, the prince of Greece will come. </a:t>
            </a:r>
            <a:r>
              <a:rPr lang="en-US" sz="3200" b="1" u="sng" baseline="30000" dirty="0"/>
              <a:t>21 </a:t>
            </a:r>
            <a:r>
              <a:rPr lang="en-US" sz="3200" b="1" u="sng" dirty="0"/>
              <a:t>But I will tell you what is inscribed in the book of truth: there is none who contends by my side against these except Michael, your prince.</a:t>
            </a:r>
            <a:endParaRPr lang="en-US" sz="3200" dirty="0"/>
          </a:p>
        </p:txBody>
      </p:sp>
    </p:spTree>
    <p:extLst>
      <p:ext uri="{BB962C8B-B14F-4D97-AF65-F5344CB8AC3E}">
        <p14:creationId xmlns:p14="http://schemas.microsoft.com/office/powerpoint/2010/main" val="1988798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27</TotalTime>
  <Words>216</Words>
  <Application>Microsoft Office PowerPoint</Application>
  <PresentationFormat>Widescreen</PresentationFormat>
  <Paragraphs>35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Celestial</vt:lpstr>
      <vt:lpstr>Uncommon Weapons of War (Fasting &amp; Prayers) </vt:lpstr>
      <vt:lpstr>Matthew 9: </vt:lpstr>
      <vt:lpstr>Hebrews 1:</vt:lpstr>
      <vt:lpstr>Daniel 10: </vt:lpstr>
      <vt:lpstr>Daniel 10:</vt:lpstr>
      <vt:lpstr>Daniel 10:</vt:lpstr>
      <vt:lpstr>Daniel 10:</vt:lpstr>
      <vt:lpstr>Daniel 10:</vt:lpstr>
      <vt:lpstr>Daniel 10:</vt:lpstr>
      <vt:lpstr>Exodus 17:8-9</vt:lpstr>
      <vt:lpstr>Exodus 17:13</vt:lpstr>
      <vt:lpstr>Exodus 17:14-16</vt:lpstr>
      <vt:lpstr>Psalm 104: </vt:lpstr>
      <vt:lpstr>2 Kings 6:16 King James Version (KJV) </vt:lpstr>
      <vt:lpstr>Personal Testimony – Closing and Challenge</vt:lpstr>
      <vt:lpstr>Let’s Pray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Uncommon Weapons of War (Fasting &amp; Prayers)</dc:title>
  <dc:creator>Ronald Powell</dc:creator>
  <cp:lastModifiedBy>Ronald Powell</cp:lastModifiedBy>
  <cp:revision>3</cp:revision>
  <dcterms:created xsi:type="dcterms:W3CDTF">2018-07-07T18:39:59Z</dcterms:created>
  <dcterms:modified xsi:type="dcterms:W3CDTF">2018-07-07T19:07:17Z</dcterms:modified>
</cp:coreProperties>
</file>