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7" r:id="rId4"/>
    <p:sldId id="260" r:id="rId5"/>
    <p:sldId id="261" r:id="rId6"/>
    <p:sldId id="271" r:id="rId7"/>
    <p:sldId id="274" r:id="rId8"/>
    <p:sldId id="270" r:id="rId9"/>
    <p:sldId id="259" r:id="rId10"/>
    <p:sldId id="273" r:id="rId11"/>
    <p:sldId id="272" r:id="rId12"/>
    <p:sldId id="262" r:id="rId13"/>
    <p:sldId id="263" r:id="rId14"/>
    <p:sldId id="264" r:id="rId15"/>
    <p:sldId id="276" r:id="rId16"/>
    <p:sldId id="279" r:id="rId17"/>
    <p:sldId id="282" r:id="rId18"/>
    <p:sldId id="281" r:id="rId19"/>
    <p:sldId id="280" r:id="rId20"/>
    <p:sldId id="283" r:id="rId21"/>
    <p:sldId id="278" r:id="rId22"/>
    <p:sldId id="277" r:id="rId23"/>
    <p:sldId id="275" r:id="rId24"/>
    <p:sldId id="265" r:id="rId25"/>
    <p:sldId id="287" r:id="rId26"/>
    <p:sldId id="266" r:id="rId27"/>
    <p:sldId id="286" r:id="rId28"/>
    <p:sldId id="285" r:id="rId29"/>
    <p:sldId id="284"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03" d="100"/>
          <a:sy n="103" d="100"/>
        </p:scale>
        <p:origin x="132" y="4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FE55555-6901-4649-AC98-35F7E05E9FD6}" type="datetimeFigureOut">
              <a:rPr lang="en-US" smtClean="0"/>
              <a:t>9/8/2018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60ACCB-FFAD-443F-AC82-E06B7565742F}" type="slidenum">
              <a:rPr lang="en-US" smtClean="0"/>
              <a:t>‹#›</a:t>
            </a:fld>
            <a:endParaRPr lang="en-US"/>
          </a:p>
        </p:txBody>
      </p:sp>
    </p:spTree>
    <p:extLst>
      <p:ext uri="{BB962C8B-B14F-4D97-AF65-F5344CB8AC3E}">
        <p14:creationId xmlns:p14="http://schemas.microsoft.com/office/powerpoint/2010/main" val="33190946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FE55555-6901-4649-AC98-35F7E05E9FD6}" type="datetimeFigureOut">
              <a:rPr lang="en-US" smtClean="0"/>
              <a:t>9/8/2018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60ACCB-FFAD-443F-AC82-E06B7565742F}" type="slidenum">
              <a:rPr lang="en-US" smtClean="0"/>
              <a:t>‹#›</a:t>
            </a:fld>
            <a:endParaRPr lang="en-US"/>
          </a:p>
        </p:txBody>
      </p:sp>
    </p:spTree>
    <p:extLst>
      <p:ext uri="{BB962C8B-B14F-4D97-AF65-F5344CB8AC3E}">
        <p14:creationId xmlns:p14="http://schemas.microsoft.com/office/powerpoint/2010/main" val="22259573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FE55555-6901-4649-AC98-35F7E05E9FD6}" type="datetimeFigureOut">
              <a:rPr lang="en-US" smtClean="0"/>
              <a:t>9/8/2018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60ACCB-FFAD-443F-AC82-E06B7565742F}" type="slidenum">
              <a:rPr lang="en-US" smtClean="0"/>
              <a:t>‹#›</a:t>
            </a:fld>
            <a:endParaRPr lang="en-US"/>
          </a:p>
        </p:txBody>
      </p:sp>
    </p:spTree>
    <p:extLst>
      <p:ext uri="{BB962C8B-B14F-4D97-AF65-F5344CB8AC3E}">
        <p14:creationId xmlns:p14="http://schemas.microsoft.com/office/powerpoint/2010/main" val="42816896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FE55555-6901-4649-AC98-35F7E05E9FD6}" type="datetimeFigureOut">
              <a:rPr lang="en-US" smtClean="0"/>
              <a:t>9/8/2018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60ACCB-FFAD-443F-AC82-E06B7565742F}" type="slidenum">
              <a:rPr lang="en-US" smtClean="0"/>
              <a:t>‹#›</a:t>
            </a:fld>
            <a:endParaRPr lang="en-US"/>
          </a:p>
        </p:txBody>
      </p:sp>
    </p:spTree>
    <p:extLst>
      <p:ext uri="{BB962C8B-B14F-4D97-AF65-F5344CB8AC3E}">
        <p14:creationId xmlns:p14="http://schemas.microsoft.com/office/powerpoint/2010/main" val="24141485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FE55555-6901-4649-AC98-35F7E05E9FD6}" type="datetimeFigureOut">
              <a:rPr lang="en-US" smtClean="0"/>
              <a:t>9/8/2018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60ACCB-FFAD-443F-AC82-E06B7565742F}" type="slidenum">
              <a:rPr lang="en-US" smtClean="0"/>
              <a:t>‹#›</a:t>
            </a:fld>
            <a:endParaRPr lang="en-US"/>
          </a:p>
        </p:txBody>
      </p:sp>
    </p:spTree>
    <p:extLst>
      <p:ext uri="{BB962C8B-B14F-4D97-AF65-F5344CB8AC3E}">
        <p14:creationId xmlns:p14="http://schemas.microsoft.com/office/powerpoint/2010/main" val="3191017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FE55555-6901-4649-AC98-35F7E05E9FD6}" type="datetimeFigureOut">
              <a:rPr lang="en-US" smtClean="0"/>
              <a:t>9/8/2018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B60ACCB-FFAD-443F-AC82-E06B7565742F}" type="slidenum">
              <a:rPr lang="en-US" smtClean="0"/>
              <a:t>‹#›</a:t>
            </a:fld>
            <a:endParaRPr lang="en-US"/>
          </a:p>
        </p:txBody>
      </p:sp>
    </p:spTree>
    <p:extLst>
      <p:ext uri="{BB962C8B-B14F-4D97-AF65-F5344CB8AC3E}">
        <p14:creationId xmlns:p14="http://schemas.microsoft.com/office/powerpoint/2010/main" val="23691940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FE55555-6901-4649-AC98-35F7E05E9FD6}" type="datetimeFigureOut">
              <a:rPr lang="en-US" smtClean="0"/>
              <a:t>9/8/2018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B60ACCB-FFAD-443F-AC82-E06B7565742F}" type="slidenum">
              <a:rPr lang="en-US" smtClean="0"/>
              <a:t>‹#›</a:t>
            </a:fld>
            <a:endParaRPr lang="en-US"/>
          </a:p>
        </p:txBody>
      </p:sp>
    </p:spTree>
    <p:extLst>
      <p:ext uri="{BB962C8B-B14F-4D97-AF65-F5344CB8AC3E}">
        <p14:creationId xmlns:p14="http://schemas.microsoft.com/office/powerpoint/2010/main" val="30031481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FE55555-6901-4649-AC98-35F7E05E9FD6}" type="datetimeFigureOut">
              <a:rPr lang="en-US" smtClean="0"/>
              <a:t>9/8/2018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B60ACCB-FFAD-443F-AC82-E06B7565742F}" type="slidenum">
              <a:rPr lang="en-US" smtClean="0"/>
              <a:t>‹#›</a:t>
            </a:fld>
            <a:endParaRPr lang="en-US"/>
          </a:p>
        </p:txBody>
      </p:sp>
    </p:spTree>
    <p:extLst>
      <p:ext uri="{BB962C8B-B14F-4D97-AF65-F5344CB8AC3E}">
        <p14:creationId xmlns:p14="http://schemas.microsoft.com/office/powerpoint/2010/main" val="28428552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E55555-6901-4649-AC98-35F7E05E9FD6}" type="datetimeFigureOut">
              <a:rPr lang="en-US" smtClean="0"/>
              <a:t>9/8/2018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B60ACCB-FFAD-443F-AC82-E06B7565742F}" type="slidenum">
              <a:rPr lang="en-US" smtClean="0"/>
              <a:t>‹#›</a:t>
            </a:fld>
            <a:endParaRPr lang="en-US"/>
          </a:p>
        </p:txBody>
      </p:sp>
    </p:spTree>
    <p:extLst>
      <p:ext uri="{BB962C8B-B14F-4D97-AF65-F5344CB8AC3E}">
        <p14:creationId xmlns:p14="http://schemas.microsoft.com/office/powerpoint/2010/main" val="20909457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FE55555-6901-4649-AC98-35F7E05E9FD6}" type="datetimeFigureOut">
              <a:rPr lang="en-US" smtClean="0"/>
              <a:t>9/8/2018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B60ACCB-FFAD-443F-AC82-E06B7565742F}" type="slidenum">
              <a:rPr lang="en-US" smtClean="0"/>
              <a:t>‹#›</a:t>
            </a:fld>
            <a:endParaRPr lang="en-US"/>
          </a:p>
        </p:txBody>
      </p:sp>
    </p:spTree>
    <p:extLst>
      <p:ext uri="{BB962C8B-B14F-4D97-AF65-F5344CB8AC3E}">
        <p14:creationId xmlns:p14="http://schemas.microsoft.com/office/powerpoint/2010/main" val="33573606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FE55555-6901-4649-AC98-35F7E05E9FD6}" type="datetimeFigureOut">
              <a:rPr lang="en-US" smtClean="0"/>
              <a:t>9/8/2018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B60ACCB-FFAD-443F-AC82-E06B7565742F}" type="slidenum">
              <a:rPr lang="en-US" smtClean="0"/>
              <a:t>‹#›</a:t>
            </a:fld>
            <a:endParaRPr lang="en-US"/>
          </a:p>
        </p:txBody>
      </p:sp>
    </p:spTree>
    <p:extLst>
      <p:ext uri="{BB962C8B-B14F-4D97-AF65-F5344CB8AC3E}">
        <p14:creationId xmlns:p14="http://schemas.microsoft.com/office/powerpoint/2010/main" val="39561131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FE55555-6901-4649-AC98-35F7E05E9FD6}" type="datetimeFigureOut">
              <a:rPr lang="en-US" smtClean="0"/>
              <a:t>9/8/2018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B60ACCB-FFAD-443F-AC82-E06B7565742F}" type="slidenum">
              <a:rPr lang="en-US" smtClean="0"/>
              <a:t>‹#›</a:t>
            </a:fld>
            <a:endParaRPr lang="en-US"/>
          </a:p>
        </p:txBody>
      </p:sp>
    </p:spTree>
    <p:extLst>
      <p:ext uri="{BB962C8B-B14F-4D97-AF65-F5344CB8AC3E}">
        <p14:creationId xmlns:p14="http://schemas.microsoft.com/office/powerpoint/2010/main" val="32074146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
            </a:r>
            <a:br>
              <a:rPr lang="en-US" dirty="0" smtClean="0"/>
            </a:br>
            <a:r>
              <a:rPr lang="en-US" dirty="0" smtClean="0"/>
              <a:t/>
            </a:r>
            <a:br>
              <a:rPr lang="en-US" dirty="0" smtClean="0"/>
            </a:br>
            <a:r>
              <a:rPr lang="en-US" dirty="0"/>
              <a:t/>
            </a:r>
            <a:br>
              <a:rPr lang="en-US" dirty="0"/>
            </a:br>
            <a:r>
              <a:rPr lang="en-US" dirty="0" smtClean="0"/>
              <a:t/>
            </a:r>
            <a:br>
              <a:rPr lang="en-US" dirty="0" smtClean="0"/>
            </a:br>
            <a:endParaRPr lang="en-US" dirty="0"/>
          </a:p>
        </p:txBody>
      </p:sp>
      <p:sp>
        <p:nvSpPr>
          <p:cNvPr id="3" name="Subtitle 2"/>
          <p:cNvSpPr>
            <a:spLocks noGrp="1"/>
          </p:cNvSpPr>
          <p:nvPr>
            <p:ph type="subTitle" idx="1"/>
          </p:nvPr>
        </p:nvSpPr>
        <p:spPr>
          <a:xfrm>
            <a:off x="1524000" y="4292082"/>
            <a:ext cx="9144000" cy="965717"/>
          </a:xfrm>
        </p:spPr>
        <p:txBody>
          <a:bodyPr/>
          <a:lstStyle/>
          <a:p>
            <a:pPr algn="r"/>
            <a:r>
              <a:rPr lang="en-US" dirty="0" smtClean="0">
                <a:solidFill>
                  <a:schemeClr val="bg1"/>
                </a:solidFill>
                <a:effectLst>
                  <a:outerShdw blurRad="38100" dist="38100" dir="2700000" algn="tl">
                    <a:srgbClr val="000000">
                      <a:alpha val="43137"/>
                    </a:srgbClr>
                  </a:outerShdw>
                </a:effectLst>
                <a:latin typeface="Courgette" panose="02000603070400060004" pitchFamily="2" charset="0"/>
              </a:rPr>
              <a:t>Bishop Ronald K. Powell</a:t>
            </a:r>
            <a:endParaRPr lang="en-US" dirty="0">
              <a:solidFill>
                <a:schemeClr val="bg1"/>
              </a:solidFill>
              <a:effectLst>
                <a:outerShdw blurRad="38100" dist="38100" dir="2700000" algn="tl">
                  <a:srgbClr val="000000">
                    <a:alpha val="43137"/>
                  </a:srgbClr>
                </a:outerShdw>
              </a:effectLst>
              <a:latin typeface="Courgette" panose="02000603070400060004" pitchFamily="2"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7591" y="3788229"/>
            <a:ext cx="2692818" cy="2682353"/>
          </a:xfrm>
          <a:prstGeom prst="rect">
            <a:avLst/>
          </a:prstGeom>
        </p:spPr>
      </p:pic>
      <p:sp>
        <p:nvSpPr>
          <p:cNvPr id="5" name="TextBox 4"/>
          <p:cNvSpPr txBox="1"/>
          <p:nvPr/>
        </p:nvSpPr>
        <p:spPr>
          <a:xfrm>
            <a:off x="4142792" y="2063413"/>
            <a:ext cx="5262465" cy="2123658"/>
          </a:xfrm>
          <a:prstGeom prst="rect">
            <a:avLst/>
          </a:prstGeom>
          <a:solidFill>
            <a:schemeClr val="bg1"/>
          </a:solidFill>
          <a:ln>
            <a:solidFill>
              <a:srgbClr val="002060"/>
            </a:solidFill>
          </a:ln>
        </p:spPr>
        <p:txBody>
          <a:bodyPr wrap="square" rtlCol="0">
            <a:spAutoFit/>
          </a:bodyPr>
          <a:lstStyle/>
          <a:p>
            <a:r>
              <a:rPr lang="en-US" sz="4400" b="1" dirty="0" smtClean="0">
                <a:ln>
                  <a:solidFill>
                    <a:schemeClr val="accent1"/>
                  </a:solidFill>
                </a:ln>
                <a:solidFill>
                  <a:srgbClr val="002060"/>
                </a:solidFill>
                <a:effectLst>
                  <a:outerShdw blurRad="38100" dist="38100" dir="2700000" algn="tl">
                    <a:srgbClr val="000000">
                      <a:alpha val="43137"/>
                    </a:srgbClr>
                  </a:outerShdw>
                </a:effectLst>
              </a:rPr>
              <a:t>Kingdom Culture </a:t>
            </a:r>
          </a:p>
          <a:p>
            <a:r>
              <a:rPr lang="en-US" sz="4400" b="1" dirty="0" smtClean="0">
                <a:ln>
                  <a:solidFill>
                    <a:schemeClr val="accent1"/>
                  </a:solidFill>
                </a:ln>
                <a:solidFill>
                  <a:srgbClr val="002060"/>
                </a:solidFill>
                <a:effectLst>
                  <a:outerShdw blurRad="38100" dist="38100" dir="2700000" algn="tl">
                    <a:srgbClr val="000000">
                      <a:alpha val="43137"/>
                    </a:srgbClr>
                  </a:outerShdw>
                </a:effectLst>
              </a:rPr>
              <a:t>Kingdom Impact</a:t>
            </a:r>
          </a:p>
          <a:p>
            <a:r>
              <a:rPr lang="en-US" sz="4400" b="1" dirty="0" smtClean="0">
                <a:ln>
                  <a:solidFill>
                    <a:schemeClr val="accent1"/>
                  </a:solidFill>
                </a:ln>
                <a:solidFill>
                  <a:srgbClr val="002060"/>
                </a:solidFill>
                <a:effectLst>
                  <a:outerShdw blurRad="38100" dist="38100" dir="2700000" algn="tl">
                    <a:srgbClr val="000000">
                      <a:alpha val="43137"/>
                    </a:srgbClr>
                  </a:outerShdw>
                </a:effectLst>
              </a:rPr>
              <a:t>A World Transformed</a:t>
            </a:r>
            <a:endParaRPr lang="en-US" sz="4400" b="1" dirty="0">
              <a:ln>
                <a:solidFill>
                  <a:schemeClr val="accent1"/>
                </a:solidFill>
              </a:ln>
              <a:solidFill>
                <a:srgbClr val="00206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96051557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bg1"/>
                </a:solidFill>
                <a:effectLst>
                  <a:outerShdw blurRad="38100" dist="38100" dir="2700000" algn="tl">
                    <a:srgbClr val="000000">
                      <a:alpha val="43137"/>
                    </a:srgbClr>
                  </a:outerShdw>
                </a:effectLst>
              </a:rPr>
              <a:t>The word “preacher” in Greek is kerux</a:t>
            </a:r>
            <a:endParaRPr lang="en-US" b="1" dirty="0">
              <a:solidFill>
                <a:schemeClr val="bg1"/>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fontScale="92500"/>
          </a:bodyPr>
          <a:lstStyle/>
          <a:p>
            <a:r>
              <a:rPr lang="en-US" b="1" dirty="0" smtClean="0">
                <a:solidFill>
                  <a:schemeClr val="bg1"/>
                </a:solidFill>
                <a:effectLst>
                  <a:outerShdw blurRad="38100" dist="38100" dir="2700000" algn="tl">
                    <a:srgbClr val="000000">
                      <a:alpha val="43137"/>
                    </a:srgbClr>
                  </a:outerShdw>
                </a:effectLst>
              </a:rPr>
              <a:t>The word “preacher” in Greek is kerux. The verb to preach is </a:t>
            </a:r>
            <a:r>
              <a:rPr lang="en-US" b="1" dirty="0" err="1" smtClean="0">
                <a:solidFill>
                  <a:schemeClr val="bg1"/>
                </a:solidFill>
                <a:effectLst>
                  <a:outerShdw blurRad="38100" dist="38100" dir="2700000" algn="tl">
                    <a:srgbClr val="000000">
                      <a:alpha val="43137"/>
                    </a:srgbClr>
                  </a:outerShdw>
                </a:effectLst>
              </a:rPr>
              <a:t>kerusso</a:t>
            </a:r>
            <a:r>
              <a:rPr lang="en-US" b="1" dirty="0" smtClean="0">
                <a:solidFill>
                  <a:schemeClr val="bg1"/>
                </a:solidFill>
                <a:effectLst>
                  <a:outerShdw blurRad="38100" dist="38100" dir="2700000" algn="tl">
                    <a:srgbClr val="000000">
                      <a:alpha val="43137"/>
                    </a:srgbClr>
                  </a:outerShdw>
                </a:effectLst>
              </a:rPr>
              <a:t>. </a:t>
            </a:r>
          </a:p>
          <a:p>
            <a:r>
              <a:rPr lang="en-US" b="1" u="sng" dirty="0" smtClean="0">
                <a:solidFill>
                  <a:schemeClr val="bg1"/>
                </a:solidFill>
                <a:effectLst>
                  <a:outerShdw blurRad="38100" dist="38100" dir="2700000" algn="tl">
                    <a:srgbClr val="000000">
                      <a:alpha val="43137"/>
                    </a:srgbClr>
                  </a:outerShdw>
                </a:effectLst>
              </a:rPr>
              <a:t>Historically a kerux was an official representative of a kingdom sent by a king to convey his wishes, laws, values, culture and expectations.</a:t>
            </a:r>
            <a:r>
              <a:rPr lang="en-US" b="1" dirty="0" smtClean="0">
                <a:solidFill>
                  <a:schemeClr val="bg1"/>
                </a:solidFill>
                <a:effectLst>
                  <a:outerShdw blurRad="38100" dist="38100" dir="2700000" algn="tl">
                    <a:srgbClr val="000000">
                      <a:alpha val="43137"/>
                    </a:srgbClr>
                  </a:outerShdw>
                </a:effectLst>
              </a:rPr>
              <a:t> </a:t>
            </a:r>
          </a:p>
          <a:p>
            <a:r>
              <a:rPr lang="en-US" b="1" dirty="0" smtClean="0">
                <a:solidFill>
                  <a:schemeClr val="bg1"/>
                </a:solidFill>
                <a:effectLst>
                  <a:outerShdw blurRad="38100" dist="38100" dir="2700000" algn="tl">
                    <a:srgbClr val="000000">
                      <a:alpha val="43137"/>
                    </a:srgbClr>
                  </a:outerShdw>
                </a:effectLst>
              </a:rPr>
              <a:t>Without the ministry of a kingdom kerux it was impossible for people to understand how to transition their lives and society to match that of their king. </a:t>
            </a:r>
          </a:p>
          <a:p>
            <a:r>
              <a:rPr lang="en-US" b="1" dirty="0" smtClean="0">
                <a:solidFill>
                  <a:schemeClr val="bg1"/>
                </a:solidFill>
                <a:effectLst>
                  <a:outerShdw blurRad="38100" dist="38100" dir="2700000" algn="tl">
                    <a:srgbClr val="000000">
                      <a:alpha val="43137"/>
                    </a:srgbClr>
                  </a:outerShdw>
                </a:effectLst>
              </a:rPr>
              <a:t>So when the Apostle Paul described his call as apostle and preacher (kerux) you can understand better what he meant.</a:t>
            </a:r>
          </a:p>
          <a:p>
            <a:r>
              <a:rPr lang="en-US" dirty="0" smtClean="0">
                <a:solidFill>
                  <a:schemeClr val="bg1"/>
                </a:solidFill>
              </a:rPr>
              <a:t>________________________________________</a:t>
            </a:r>
          </a:p>
          <a:p>
            <a:endParaRPr lang="en-US" dirty="0">
              <a:solidFill>
                <a:schemeClr val="bg1"/>
              </a:solidFil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58710" y="365125"/>
            <a:ext cx="1550043" cy="1544019"/>
          </a:xfrm>
          <a:prstGeom prst="rect">
            <a:avLst/>
          </a:prstGeom>
        </p:spPr>
      </p:pic>
    </p:spTree>
    <p:extLst>
      <p:ext uri="{BB962C8B-B14F-4D97-AF65-F5344CB8AC3E}">
        <p14:creationId xmlns:p14="http://schemas.microsoft.com/office/powerpoint/2010/main" val="369950660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bg1"/>
                </a:solidFill>
                <a:effectLst>
                  <a:outerShdw blurRad="38100" dist="38100" dir="2700000" algn="tl">
                    <a:srgbClr val="000000">
                      <a:alpha val="43137"/>
                    </a:srgbClr>
                  </a:outerShdw>
                </a:effectLst>
              </a:rPr>
              <a:t>KINGDOM OF GOD CULTURE</a:t>
            </a:r>
            <a:endParaRPr lang="en-US" b="1" dirty="0">
              <a:solidFill>
                <a:schemeClr val="bg1"/>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r>
              <a:rPr lang="en-US" dirty="0" smtClean="0">
                <a:solidFill>
                  <a:schemeClr val="bg1"/>
                </a:solidFill>
              </a:rPr>
              <a:t>Every kingdom has seven cultural elements including language, economic system, religion, social organization, customs and traditions, government, and arts, literature, music, and fashion. </a:t>
            </a:r>
          </a:p>
          <a:p>
            <a:pPr marL="0" indent="0">
              <a:buNone/>
            </a:pPr>
            <a:endParaRPr lang="en-US" dirty="0">
              <a:solidFill>
                <a:schemeClr val="bg1"/>
              </a:solidFill>
            </a:endParaRPr>
          </a:p>
          <a:p>
            <a:r>
              <a:rPr lang="en-US" dirty="0" smtClean="0">
                <a:solidFill>
                  <a:schemeClr val="bg1"/>
                </a:solidFill>
              </a:rPr>
              <a:t>The Kingdom of God has the same basic cultural elements such as:</a:t>
            </a:r>
            <a:endParaRPr lang="en-US" dirty="0">
              <a:solidFill>
                <a:schemeClr val="bg1"/>
              </a:solidFil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03515" y="4693395"/>
            <a:ext cx="1489356" cy="1483568"/>
          </a:xfrm>
          <a:prstGeom prst="rect">
            <a:avLst/>
          </a:prstGeom>
        </p:spPr>
      </p:pic>
    </p:spTree>
    <p:extLst>
      <p:ext uri="{BB962C8B-B14F-4D97-AF65-F5344CB8AC3E}">
        <p14:creationId xmlns:p14="http://schemas.microsoft.com/office/powerpoint/2010/main" val="701991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bg1"/>
                </a:solidFill>
                <a:effectLst>
                  <a:outerShdw blurRad="38100" dist="38100" dir="2700000" algn="tl">
                    <a:srgbClr val="000000">
                      <a:alpha val="43137"/>
                    </a:srgbClr>
                  </a:outerShdw>
                </a:effectLst>
              </a:rPr>
              <a:t>1. Language</a:t>
            </a:r>
            <a:endParaRPr lang="en-US" b="1" dirty="0">
              <a:solidFill>
                <a:schemeClr val="bg1"/>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r>
              <a:rPr lang="en-US" b="1" dirty="0" smtClean="0">
                <a:solidFill>
                  <a:schemeClr val="bg1"/>
                </a:solidFill>
                <a:effectLst>
                  <a:outerShdw blurRad="38100" dist="38100" dir="2700000" algn="tl">
                    <a:srgbClr val="000000">
                      <a:alpha val="43137"/>
                    </a:srgbClr>
                  </a:outerShdw>
                </a:effectLst>
              </a:rPr>
              <a:t>Christians can be identified around the world by their language. </a:t>
            </a:r>
          </a:p>
          <a:p>
            <a:r>
              <a:rPr lang="en-US" b="1" dirty="0" smtClean="0">
                <a:solidFill>
                  <a:schemeClr val="bg1"/>
                </a:solidFill>
                <a:effectLst>
                  <a:outerShdw blurRad="38100" dist="38100" dir="2700000" algn="tl">
                    <a:srgbClr val="000000">
                      <a:alpha val="43137"/>
                    </a:srgbClr>
                  </a:outerShdw>
                </a:effectLst>
              </a:rPr>
              <a:t>We recognize other Christians because they believe, speak and take action based on the Word of God.</a:t>
            </a:r>
            <a:endParaRPr lang="en-US" b="1" dirty="0">
              <a:solidFill>
                <a:schemeClr val="bg1"/>
              </a:solidFill>
              <a:effectLst>
                <a:outerShdw blurRad="38100" dist="38100" dir="2700000" algn="tl">
                  <a:srgbClr val="000000">
                    <a:alpha val="43137"/>
                  </a:srgbClr>
                </a:outerShdw>
              </a:effectLst>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8200" y="3592286"/>
            <a:ext cx="1639228" cy="1632857"/>
          </a:xfrm>
          <a:prstGeom prst="rect">
            <a:avLst/>
          </a:prstGeom>
        </p:spPr>
      </p:pic>
    </p:spTree>
    <p:extLst>
      <p:ext uri="{BB962C8B-B14F-4D97-AF65-F5344CB8AC3E}">
        <p14:creationId xmlns:p14="http://schemas.microsoft.com/office/powerpoint/2010/main" val="301956718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bg1"/>
                </a:solidFill>
              </a:rPr>
              <a:t/>
            </a:r>
            <a:br>
              <a:rPr lang="en-US" dirty="0" smtClean="0">
                <a:solidFill>
                  <a:schemeClr val="bg1"/>
                </a:solidFill>
              </a:rPr>
            </a:br>
            <a:r>
              <a:rPr lang="en-US" b="1" dirty="0" smtClean="0">
                <a:solidFill>
                  <a:schemeClr val="bg1"/>
                </a:solidFill>
                <a:effectLst>
                  <a:outerShdw blurRad="38100" dist="38100" dir="2700000" algn="tl">
                    <a:srgbClr val="000000">
                      <a:alpha val="43137"/>
                    </a:srgbClr>
                  </a:outerShdw>
                </a:effectLst>
              </a:rPr>
              <a:t>2. Economic system</a:t>
            </a:r>
            <a:r>
              <a:rPr lang="en-US" dirty="0" smtClean="0">
                <a:solidFill>
                  <a:schemeClr val="bg1"/>
                </a:solidFill>
              </a:rPr>
              <a:t/>
            </a:r>
            <a:br>
              <a:rPr lang="en-US" dirty="0" smtClean="0">
                <a:solidFill>
                  <a:schemeClr val="bg1"/>
                </a:solidFill>
              </a:rPr>
            </a:br>
            <a:endParaRPr lang="en-US" dirty="0">
              <a:solidFill>
                <a:schemeClr val="bg1"/>
              </a:solidFill>
            </a:endParaRPr>
          </a:p>
        </p:txBody>
      </p:sp>
      <p:sp>
        <p:nvSpPr>
          <p:cNvPr id="3" name="Content Placeholder 2"/>
          <p:cNvSpPr>
            <a:spLocks noGrp="1"/>
          </p:cNvSpPr>
          <p:nvPr>
            <p:ph idx="1"/>
          </p:nvPr>
        </p:nvSpPr>
        <p:spPr/>
        <p:txBody>
          <a:bodyPr/>
          <a:lstStyle/>
          <a:p>
            <a:r>
              <a:rPr lang="en-US" b="1" dirty="0" smtClean="0">
                <a:solidFill>
                  <a:schemeClr val="bg1"/>
                </a:solidFill>
                <a:effectLst>
                  <a:outerShdw blurRad="38100" dist="38100" dir="2700000" algn="tl">
                    <a:srgbClr val="000000">
                      <a:alpha val="43137"/>
                    </a:srgbClr>
                  </a:outerShdw>
                </a:effectLst>
              </a:rPr>
              <a:t>Christians engage the economic system of the Kingdom of God by acting on Kingdom economic principles, like the lifestyle of faith in God, giving and receiving, sowing and reaping, working hard, multiplying, producing, increasing, subduing and taking dominion.</a:t>
            </a:r>
          </a:p>
          <a:p>
            <a:endParaRPr lang="en-US" dirty="0">
              <a:solidFill>
                <a:schemeClr val="bg1"/>
              </a:solidFil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2845" y="4226769"/>
            <a:ext cx="1660539" cy="1654086"/>
          </a:xfrm>
          <a:prstGeom prst="rect">
            <a:avLst/>
          </a:prstGeom>
        </p:spPr>
      </p:pic>
    </p:spTree>
    <p:extLst>
      <p:ext uri="{BB962C8B-B14F-4D97-AF65-F5344CB8AC3E}">
        <p14:creationId xmlns:p14="http://schemas.microsoft.com/office/powerpoint/2010/main" val="365385326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bg1"/>
                </a:solidFill>
              </a:rPr>
              <a:t/>
            </a:r>
            <a:br>
              <a:rPr lang="en-US" dirty="0" smtClean="0">
                <a:solidFill>
                  <a:schemeClr val="bg1"/>
                </a:solidFill>
              </a:rPr>
            </a:br>
            <a:r>
              <a:rPr lang="en-US" b="1" dirty="0" smtClean="0">
                <a:solidFill>
                  <a:schemeClr val="bg1"/>
                </a:solidFill>
                <a:effectLst>
                  <a:outerShdw blurRad="38100" dist="38100" dir="2700000" algn="tl">
                    <a:srgbClr val="000000">
                      <a:alpha val="43137"/>
                    </a:srgbClr>
                  </a:outerShdw>
                </a:effectLst>
              </a:rPr>
              <a:t>3. Religion</a:t>
            </a:r>
            <a:r>
              <a:rPr lang="en-US" dirty="0" smtClean="0">
                <a:solidFill>
                  <a:schemeClr val="bg1"/>
                </a:solidFill>
              </a:rPr>
              <a:t/>
            </a:r>
            <a:br>
              <a:rPr lang="en-US" dirty="0" smtClean="0">
                <a:solidFill>
                  <a:schemeClr val="bg1"/>
                </a:solidFill>
              </a:rPr>
            </a:br>
            <a:endParaRPr lang="en-US" dirty="0">
              <a:solidFill>
                <a:schemeClr val="bg1"/>
              </a:solidFill>
            </a:endParaRPr>
          </a:p>
        </p:txBody>
      </p:sp>
      <p:sp>
        <p:nvSpPr>
          <p:cNvPr id="3" name="Content Placeholder 2"/>
          <p:cNvSpPr>
            <a:spLocks noGrp="1"/>
          </p:cNvSpPr>
          <p:nvPr>
            <p:ph idx="1"/>
          </p:nvPr>
        </p:nvSpPr>
        <p:spPr/>
        <p:txBody>
          <a:bodyPr/>
          <a:lstStyle/>
          <a:p>
            <a:r>
              <a:rPr lang="en-US" b="1" dirty="0" smtClean="0">
                <a:solidFill>
                  <a:schemeClr val="bg1"/>
                </a:solidFill>
                <a:effectLst>
                  <a:outerShdw blurRad="38100" dist="38100" dir="2700000" algn="tl">
                    <a:srgbClr val="000000">
                      <a:alpha val="43137"/>
                    </a:srgbClr>
                  </a:outerShdw>
                </a:effectLst>
              </a:rPr>
              <a:t>The religion in the Kingdom of God is Christianity. </a:t>
            </a:r>
          </a:p>
          <a:p>
            <a:r>
              <a:rPr lang="en-US" b="1" dirty="0" smtClean="0">
                <a:solidFill>
                  <a:schemeClr val="bg1"/>
                </a:solidFill>
                <a:effectLst>
                  <a:outerShdw blurRad="38100" dist="38100" dir="2700000" algn="tl">
                    <a:srgbClr val="000000">
                      <a:alpha val="43137"/>
                    </a:srgbClr>
                  </a:outerShdw>
                </a:effectLst>
              </a:rPr>
              <a:t>A Christian looks only unto Christ, not the State, as protector, provider, king, lord, and savior.</a:t>
            </a:r>
          </a:p>
          <a:p>
            <a:pPr marL="0" indent="0">
              <a:buNone/>
            </a:pPr>
            <a:endParaRPr lang="en-US" dirty="0">
              <a:solidFill>
                <a:schemeClr val="bg1"/>
              </a:solidFil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2716" y="4273422"/>
            <a:ext cx="1657962" cy="1651518"/>
          </a:xfrm>
          <a:prstGeom prst="rect">
            <a:avLst/>
          </a:prstGeom>
        </p:spPr>
      </p:pic>
    </p:spTree>
    <p:extLst>
      <p:ext uri="{BB962C8B-B14F-4D97-AF65-F5344CB8AC3E}">
        <p14:creationId xmlns:p14="http://schemas.microsoft.com/office/powerpoint/2010/main" val="175804860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bg1"/>
                </a:solidFill>
                <a:effectLst>
                  <a:outerShdw blurRad="38100" dist="38100" dir="2700000" algn="tl">
                    <a:srgbClr val="000000">
                      <a:alpha val="43137"/>
                    </a:srgbClr>
                  </a:outerShdw>
                </a:effectLst>
              </a:rPr>
              <a:t>4. Social organizations</a:t>
            </a:r>
            <a:endParaRPr lang="en-US" b="1" dirty="0">
              <a:solidFill>
                <a:schemeClr val="bg1"/>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r>
              <a:rPr lang="en-US" b="1" dirty="0" smtClean="0">
                <a:solidFill>
                  <a:schemeClr val="bg1"/>
                </a:solidFill>
                <a:effectLst>
                  <a:outerShdw blurRad="38100" dist="38100" dir="2700000" algn="tl">
                    <a:srgbClr val="000000">
                      <a:alpha val="43137"/>
                    </a:srgbClr>
                  </a:outerShdw>
                </a:effectLst>
              </a:rPr>
              <a:t>Social groups consist of such things as local Christian churches, Christian schools, orphanages, medical clinics, and mission organizations.</a:t>
            </a:r>
            <a:endParaRPr lang="en-US" b="1" dirty="0">
              <a:solidFill>
                <a:schemeClr val="bg1"/>
              </a:solidFill>
              <a:effectLst>
                <a:outerShdw blurRad="38100" dist="38100" dir="2700000" algn="tl">
                  <a:srgbClr val="000000">
                    <a:alpha val="43137"/>
                  </a:srgbClr>
                </a:outerShdw>
              </a:effectLst>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8200" y="4437370"/>
            <a:ext cx="1746380" cy="1739593"/>
          </a:xfrm>
          <a:prstGeom prst="rect">
            <a:avLst/>
          </a:prstGeom>
        </p:spPr>
      </p:pic>
    </p:spTree>
    <p:extLst>
      <p:ext uri="{BB962C8B-B14F-4D97-AF65-F5344CB8AC3E}">
        <p14:creationId xmlns:p14="http://schemas.microsoft.com/office/powerpoint/2010/main" val="401861931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bg1"/>
                </a:solidFill>
                <a:effectLst>
                  <a:outerShdw blurRad="38100" dist="38100" dir="2700000" algn="tl">
                    <a:srgbClr val="000000">
                      <a:alpha val="43137"/>
                    </a:srgbClr>
                  </a:outerShdw>
                </a:effectLst>
              </a:rPr>
              <a:t>5. Customs and traditions</a:t>
            </a:r>
            <a:endParaRPr lang="en-US" b="1" dirty="0">
              <a:solidFill>
                <a:schemeClr val="bg1"/>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r>
              <a:rPr lang="en-US" b="1" dirty="0" smtClean="0">
                <a:solidFill>
                  <a:schemeClr val="bg1"/>
                </a:solidFill>
                <a:effectLst>
                  <a:outerShdw blurRad="38100" dist="38100" dir="2700000" algn="tl">
                    <a:srgbClr val="000000">
                      <a:alpha val="43137"/>
                    </a:srgbClr>
                  </a:outerShdw>
                </a:effectLst>
              </a:rPr>
              <a:t>Customs and traditions include: </a:t>
            </a:r>
          </a:p>
          <a:p>
            <a:r>
              <a:rPr lang="en-US" b="1" dirty="0" smtClean="0">
                <a:solidFill>
                  <a:schemeClr val="bg1"/>
                </a:solidFill>
                <a:effectLst>
                  <a:outerShdw blurRad="38100" dist="38100" dir="2700000" algn="tl">
                    <a:srgbClr val="000000">
                      <a:alpha val="43137"/>
                    </a:srgbClr>
                  </a:outerShdw>
                </a:effectLst>
              </a:rPr>
              <a:t>Baby dedications, </a:t>
            </a:r>
          </a:p>
          <a:p>
            <a:r>
              <a:rPr lang="en-US" b="1" dirty="0" smtClean="0">
                <a:solidFill>
                  <a:schemeClr val="bg1"/>
                </a:solidFill>
                <a:effectLst>
                  <a:outerShdw blurRad="38100" dist="38100" dir="2700000" algn="tl">
                    <a:srgbClr val="000000">
                      <a:alpha val="43137"/>
                    </a:srgbClr>
                  </a:outerShdw>
                </a:effectLst>
              </a:rPr>
              <a:t>Christian covenant marriages between a man and woman, </a:t>
            </a:r>
          </a:p>
          <a:p>
            <a:r>
              <a:rPr lang="en-US" b="1" dirty="0" smtClean="0">
                <a:solidFill>
                  <a:schemeClr val="bg1"/>
                </a:solidFill>
                <a:effectLst>
                  <a:outerShdw blurRad="38100" dist="38100" dir="2700000" algn="tl">
                    <a:srgbClr val="000000">
                      <a:alpha val="43137"/>
                    </a:srgbClr>
                  </a:outerShdw>
                </a:effectLst>
              </a:rPr>
              <a:t>Water baptism, Communion, </a:t>
            </a:r>
          </a:p>
          <a:p>
            <a:r>
              <a:rPr lang="en-US" b="1" dirty="0" smtClean="0">
                <a:solidFill>
                  <a:schemeClr val="bg1"/>
                </a:solidFill>
                <a:effectLst>
                  <a:outerShdw blurRad="38100" dist="38100" dir="2700000" algn="tl">
                    <a:srgbClr val="000000">
                      <a:alpha val="43137"/>
                    </a:srgbClr>
                  </a:outerShdw>
                </a:effectLst>
              </a:rPr>
              <a:t>Christian holidays like Resurrection Sunday and Christmas.</a:t>
            </a:r>
            <a:endParaRPr lang="en-US" b="1" dirty="0">
              <a:solidFill>
                <a:schemeClr val="bg1"/>
              </a:solidFill>
              <a:effectLst>
                <a:outerShdw blurRad="38100" dist="38100" dir="2700000" algn="tl">
                  <a:srgbClr val="000000">
                    <a:alpha val="43137"/>
                  </a:srgbClr>
                </a:outerShdw>
              </a:effectLst>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46503" y="528209"/>
            <a:ext cx="1167014" cy="1162479"/>
          </a:xfrm>
          <a:prstGeom prst="rect">
            <a:avLst/>
          </a:prstGeom>
        </p:spPr>
      </p:pic>
    </p:spTree>
    <p:extLst>
      <p:ext uri="{BB962C8B-B14F-4D97-AF65-F5344CB8AC3E}">
        <p14:creationId xmlns:p14="http://schemas.microsoft.com/office/powerpoint/2010/main" val="230649807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bg1"/>
                </a:solidFill>
                <a:effectLst>
                  <a:outerShdw blurRad="38100" dist="38100" dir="2700000" algn="tl">
                    <a:srgbClr val="000000">
                      <a:alpha val="43137"/>
                    </a:srgbClr>
                  </a:outerShdw>
                </a:effectLst>
              </a:rPr>
              <a:t>6. Government</a:t>
            </a:r>
            <a:endParaRPr lang="en-US" b="1" dirty="0">
              <a:solidFill>
                <a:schemeClr val="bg1"/>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r>
              <a:rPr lang="en-US" b="1" dirty="0" smtClean="0">
                <a:solidFill>
                  <a:schemeClr val="bg1"/>
                </a:solidFill>
                <a:effectLst>
                  <a:outerShdw blurRad="38100" dist="38100" dir="2700000" algn="tl">
                    <a:srgbClr val="000000">
                      <a:alpha val="43137"/>
                    </a:srgbClr>
                  </a:outerShdw>
                </a:effectLst>
              </a:rPr>
              <a:t>The Church, family, Disciples and Kingdom of God are governed by the Word of God, biblical law, ordinances, sanctions and the authority of local church leadership and fathers as head of households.</a:t>
            </a:r>
            <a:endParaRPr lang="en-US" b="1" dirty="0">
              <a:solidFill>
                <a:schemeClr val="bg1"/>
              </a:solidFill>
              <a:effectLst>
                <a:outerShdw blurRad="38100" dist="38100" dir="2700000" algn="tl">
                  <a:srgbClr val="000000">
                    <a:alpha val="43137"/>
                  </a:srgbClr>
                </a:outerShdw>
              </a:effectLst>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6820" y="4142790"/>
            <a:ext cx="1526921" cy="1520987"/>
          </a:xfrm>
          <a:prstGeom prst="rect">
            <a:avLst/>
          </a:prstGeom>
        </p:spPr>
      </p:pic>
    </p:spTree>
    <p:extLst>
      <p:ext uri="{BB962C8B-B14F-4D97-AF65-F5344CB8AC3E}">
        <p14:creationId xmlns:p14="http://schemas.microsoft.com/office/powerpoint/2010/main" val="9979515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bg1"/>
                </a:solidFill>
                <a:effectLst>
                  <a:outerShdw blurRad="38100" dist="38100" dir="2700000" algn="tl">
                    <a:srgbClr val="000000">
                      <a:alpha val="43137"/>
                    </a:srgbClr>
                  </a:outerShdw>
                </a:effectLst>
              </a:rPr>
              <a:t>7. Arts, literature, music</a:t>
            </a:r>
            <a:endParaRPr lang="en-US" b="1" dirty="0">
              <a:solidFill>
                <a:schemeClr val="bg1"/>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r>
              <a:rPr lang="en-US" b="1" dirty="0" smtClean="0">
                <a:solidFill>
                  <a:schemeClr val="bg1"/>
                </a:solidFill>
                <a:effectLst>
                  <a:outerShdw blurRad="38100" dist="38100" dir="2700000" algn="tl">
                    <a:srgbClr val="000000">
                      <a:alpha val="43137"/>
                    </a:srgbClr>
                  </a:outerShdw>
                </a:effectLst>
              </a:rPr>
              <a:t>Within arts and literature, Christians have the Bible, Christian books and music.</a:t>
            </a:r>
            <a:endParaRPr lang="en-US" b="1" dirty="0">
              <a:solidFill>
                <a:schemeClr val="bg1"/>
              </a:solidFill>
              <a:effectLst>
                <a:outerShdw blurRad="38100" dist="38100" dir="2700000" algn="tl">
                  <a:srgbClr val="000000">
                    <a:alpha val="43137"/>
                  </a:srgbClr>
                </a:outerShdw>
              </a:effectLst>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9498" y="4236098"/>
            <a:ext cx="1508187" cy="1502326"/>
          </a:xfrm>
          <a:prstGeom prst="rect">
            <a:avLst/>
          </a:prstGeom>
        </p:spPr>
      </p:pic>
    </p:spTree>
    <p:extLst>
      <p:ext uri="{BB962C8B-B14F-4D97-AF65-F5344CB8AC3E}">
        <p14:creationId xmlns:p14="http://schemas.microsoft.com/office/powerpoint/2010/main" val="323485214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bg1"/>
                </a:solidFill>
                <a:effectLst>
                  <a:outerShdw blurRad="38100" dist="38100" dir="2700000" algn="tl">
                    <a:srgbClr val="000000">
                      <a:alpha val="43137"/>
                    </a:srgbClr>
                  </a:outerShdw>
                </a:effectLst>
              </a:rPr>
              <a:t>KINGDOM OF GOD VALUES</a:t>
            </a:r>
            <a:endParaRPr lang="en-US" b="1" dirty="0">
              <a:solidFill>
                <a:schemeClr val="bg1"/>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r>
              <a:rPr lang="en-US" b="1" dirty="0" smtClean="0">
                <a:solidFill>
                  <a:schemeClr val="bg1"/>
                </a:solidFill>
                <a:effectLst>
                  <a:outerShdw blurRad="38100" dist="38100" dir="2700000" algn="tl">
                    <a:srgbClr val="000000">
                      <a:alpha val="43137"/>
                    </a:srgbClr>
                  </a:outerShdw>
                </a:effectLst>
              </a:rPr>
              <a:t>Scripture says: “But seek ye first the </a:t>
            </a:r>
            <a:r>
              <a:rPr lang="en-US" b="1" u="sng" dirty="0" smtClean="0">
                <a:solidFill>
                  <a:schemeClr val="bg1"/>
                </a:solidFill>
                <a:effectLst>
                  <a:outerShdw blurRad="38100" dist="38100" dir="2700000" algn="tl">
                    <a:srgbClr val="000000">
                      <a:alpha val="43137"/>
                    </a:srgbClr>
                  </a:outerShdw>
                </a:effectLst>
              </a:rPr>
              <a:t>kingdom of God</a:t>
            </a:r>
            <a:r>
              <a:rPr lang="en-US" b="1" dirty="0" smtClean="0">
                <a:solidFill>
                  <a:schemeClr val="bg1"/>
                </a:solidFill>
                <a:effectLst>
                  <a:outerShdw blurRad="38100" dist="38100" dir="2700000" algn="tl">
                    <a:srgbClr val="000000">
                      <a:alpha val="43137"/>
                    </a:srgbClr>
                  </a:outerShdw>
                </a:effectLst>
              </a:rPr>
              <a:t> and </a:t>
            </a:r>
            <a:r>
              <a:rPr lang="en-US" b="1" u="sng" dirty="0" smtClean="0">
                <a:solidFill>
                  <a:schemeClr val="bg1"/>
                </a:solidFill>
                <a:effectLst>
                  <a:outerShdw blurRad="38100" dist="38100" dir="2700000" algn="tl">
                    <a:srgbClr val="000000">
                      <a:alpha val="43137"/>
                    </a:srgbClr>
                  </a:outerShdw>
                </a:effectLst>
              </a:rPr>
              <a:t>his righteousness</a:t>
            </a:r>
            <a:r>
              <a:rPr lang="en-US" b="1" dirty="0" smtClean="0">
                <a:solidFill>
                  <a:schemeClr val="bg1"/>
                </a:solidFill>
                <a:effectLst>
                  <a:outerShdw blurRad="38100" dist="38100" dir="2700000" algn="tl">
                    <a:srgbClr val="000000">
                      <a:alpha val="43137"/>
                    </a:srgbClr>
                  </a:outerShdw>
                </a:effectLst>
              </a:rPr>
              <a:t> and all these things shall be added unto you” (Matthew 6:33). </a:t>
            </a:r>
            <a:endParaRPr lang="en-US" b="1" dirty="0">
              <a:solidFill>
                <a:schemeClr val="bg1"/>
              </a:solidFill>
              <a:effectLst>
                <a:outerShdw blurRad="38100" dist="38100" dir="2700000" algn="tl">
                  <a:srgbClr val="000000">
                    <a:alpha val="43137"/>
                  </a:srgbClr>
                </a:outerShdw>
              </a:effectLst>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2804" y="4161453"/>
            <a:ext cx="1583124" cy="1576971"/>
          </a:xfrm>
          <a:prstGeom prst="rect">
            <a:avLst/>
          </a:prstGeom>
        </p:spPr>
      </p:pic>
    </p:spTree>
    <p:extLst>
      <p:ext uri="{BB962C8B-B14F-4D97-AF65-F5344CB8AC3E}">
        <p14:creationId xmlns:p14="http://schemas.microsoft.com/office/powerpoint/2010/main" val="66333431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effectLst>
                  <a:outerShdw blurRad="38100" dist="38100" dir="2700000" algn="tl">
                    <a:srgbClr val="000000">
                      <a:alpha val="43137"/>
                    </a:srgbClr>
                  </a:outerShdw>
                </a:effectLst>
              </a:rPr>
              <a:t>INTRODUCTION</a:t>
            </a:r>
            <a:endParaRPr lang="en-US" dirty="0">
              <a:solidFill>
                <a:schemeClr val="bg1"/>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r>
              <a:rPr lang="en-US" b="1" dirty="0" smtClean="0">
                <a:solidFill>
                  <a:schemeClr val="bg1"/>
                </a:solidFill>
                <a:effectLst>
                  <a:outerShdw blurRad="38100" dist="38100" dir="2700000" algn="tl">
                    <a:srgbClr val="000000">
                      <a:alpha val="43137"/>
                    </a:srgbClr>
                  </a:outerShdw>
                </a:effectLst>
              </a:rPr>
              <a:t>Kingdom of God culture is a war for dominion, </a:t>
            </a:r>
          </a:p>
          <a:p>
            <a:r>
              <a:rPr lang="en-US" b="1" dirty="0" smtClean="0">
                <a:solidFill>
                  <a:schemeClr val="bg1"/>
                </a:solidFill>
                <a:effectLst>
                  <a:outerShdw blurRad="38100" dist="38100" dir="2700000" algn="tl">
                    <a:srgbClr val="000000">
                      <a:alpha val="43137"/>
                    </a:srgbClr>
                  </a:outerShdw>
                </a:effectLst>
              </a:rPr>
              <a:t>kingdom against kingdom, </a:t>
            </a:r>
          </a:p>
          <a:p>
            <a:r>
              <a:rPr lang="en-US" b="1" dirty="0" smtClean="0">
                <a:solidFill>
                  <a:schemeClr val="bg1"/>
                </a:solidFill>
                <a:effectLst>
                  <a:outerShdw blurRad="38100" dist="38100" dir="2700000" algn="tl">
                    <a:srgbClr val="000000">
                      <a:alpha val="43137"/>
                    </a:srgbClr>
                  </a:outerShdw>
                </a:effectLst>
              </a:rPr>
              <a:t>values against values, </a:t>
            </a:r>
          </a:p>
          <a:p>
            <a:r>
              <a:rPr lang="en-US" b="1" dirty="0" smtClean="0">
                <a:solidFill>
                  <a:schemeClr val="bg1"/>
                </a:solidFill>
                <a:effectLst>
                  <a:outerShdw blurRad="38100" dist="38100" dir="2700000" algn="tl">
                    <a:srgbClr val="000000">
                      <a:alpha val="43137"/>
                    </a:srgbClr>
                  </a:outerShdw>
                </a:effectLst>
              </a:rPr>
              <a:t>truth against lies, </a:t>
            </a:r>
          </a:p>
          <a:p>
            <a:r>
              <a:rPr lang="en-US" b="1" dirty="0" smtClean="0">
                <a:solidFill>
                  <a:schemeClr val="bg1"/>
                </a:solidFill>
                <a:effectLst>
                  <a:outerShdw blurRad="38100" dist="38100" dir="2700000" algn="tl">
                    <a:srgbClr val="000000">
                      <a:alpha val="43137"/>
                    </a:srgbClr>
                  </a:outerShdw>
                </a:effectLst>
              </a:rPr>
              <a:t>and light against darkness.</a:t>
            </a:r>
            <a:endParaRPr lang="en-US" b="1" dirty="0">
              <a:solidFill>
                <a:schemeClr val="bg1"/>
              </a:solidFill>
              <a:effectLst>
                <a:outerShdw blurRad="38100" dist="38100" dir="2700000" algn="tl">
                  <a:srgbClr val="000000">
                    <a:alpha val="43137"/>
                  </a:srgbClr>
                </a:outerShdw>
              </a:effectLst>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6151" y="4394720"/>
            <a:ext cx="1536190" cy="1530220"/>
          </a:xfrm>
          <a:prstGeom prst="rect">
            <a:avLst/>
          </a:prstGeom>
        </p:spPr>
      </p:pic>
    </p:spTree>
    <p:extLst>
      <p:ext uri="{BB962C8B-B14F-4D97-AF65-F5344CB8AC3E}">
        <p14:creationId xmlns:p14="http://schemas.microsoft.com/office/powerpoint/2010/main" val="191442461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bg1"/>
                </a:solidFill>
                <a:effectLst>
                  <a:outerShdw blurRad="38100" dist="38100" dir="2700000" algn="tl">
                    <a:srgbClr val="000000">
                      <a:alpha val="43137"/>
                    </a:srgbClr>
                  </a:outerShdw>
                </a:effectLst>
              </a:rPr>
              <a:t>KINGDOM OF GOD VALUES</a:t>
            </a:r>
            <a:endParaRPr lang="en-US" b="1" dirty="0">
              <a:solidFill>
                <a:schemeClr val="bg1"/>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838200" y="1969781"/>
            <a:ext cx="10515600" cy="4207182"/>
          </a:xfrm>
        </p:spPr>
        <p:txBody>
          <a:bodyPr>
            <a:normAutofit lnSpcReduction="10000"/>
          </a:bodyPr>
          <a:lstStyle/>
          <a:p>
            <a:r>
              <a:rPr lang="en-US" dirty="0" smtClean="0">
                <a:solidFill>
                  <a:schemeClr val="bg1"/>
                </a:solidFill>
              </a:rPr>
              <a:t>Every kingdom, including the Kingdom of God, has a culture. </a:t>
            </a:r>
          </a:p>
          <a:p>
            <a:r>
              <a:rPr lang="en-US" dirty="0" smtClean="0">
                <a:solidFill>
                  <a:schemeClr val="bg1"/>
                </a:solidFill>
              </a:rPr>
              <a:t>Not only do kingdoms have a culture they have values. </a:t>
            </a:r>
          </a:p>
          <a:p>
            <a:r>
              <a:rPr lang="en-US" dirty="0" smtClean="0">
                <a:solidFill>
                  <a:schemeClr val="bg1"/>
                </a:solidFill>
              </a:rPr>
              <a:t>Values represent the very fabric of culture and society. </a:t>
            </a:r>
          </a:p>
          <a:p>
            <a:r>
              <a:rPr lang="en-US" dirty="0" smtClean="0">
                <a:solidFill>
                  <a:schemeClr val="bg1"/>
                </a:solidFill>
              </a:rPr>
              <a:t>Throughout the world, we see a rapid decay of morals and an escalation of corruption and violence. </a:t>
            </a:r>
          </a:p>
          <a:p>
            <a:r>
              <a:rPr lang="en-US" dirty="0" smtClean="0">
                <a:solidFill>
                  <a:schemeClr val="bg1"/>
                </a:solidFill>
              </a:rPr>
              <a:t>This escalation of social chaos has much to do with the promotion of demonic kingdom values. </a:t>
            </a:r>
          </a:p>
          <a:p>
            <a:r>
              <a:rPr lang="en-US" u="sng" dirty="0" smtClean="0">
                <a:solidFill>
                  <a:schemeClr val="bg1"/>
                </a:solidFill>
              </a:rPr>
              <a:t>As Christians, we have instructions for partaking in the divine nature of God and escaping corruption within a society as we put first Kingdom culture and values</a:t>
            </a:r>
            <a:r>
              <a:rPr lang="en-US" dirty="0" smtClean="0">
                <a:solidFill>
                  <a:schemeClr val="bg1"/>
                </a:solidFill>
              </a:rPr>
              <a:t>.</a:t>
            </a:r>
            <a:endParaRPr lang="en-US" dirty="0">
              <a:solidFill>
                <a:schemeClr val="bg1"/>
              </a:solidFil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04785" y="381903"/>
            <a:ext cx="1313892" cy="1308785"/>
          </a:xfrm>
          <a:prstGeom prst="rect">
            <a:avLst/>
          </a:prstGeom>
        </p:spPr>
      </p:pic>
    </p:spTree>
    <p:extLst>
      <p:ext uri="{BB962C8B-B14F-4D97-AF65-F5344CB8AC3E}">
        <p14:creationId xmlns:p14="http://schemas.microsoft.com/office/powerpoint/2010/main" val="2884326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bg1"/>
                </a:solidFill>
                <a:effectLst>
                  <a:outerShdw blurRad="38100" dist="38100" dir="2700000" algn="tl">
                    <a:srgbClr val="000000">
                      <a:alpha val="43137"/>
                    </a:srgbClr>
                  </a:outerShdw>
                </a:effectLst>
              </a:rPr>
              <a:t>2 Peter 1:3-8</a:t>
            </a:r>
            <a:endParaRPr lang="en-US" b="1" dirty="0">
              <a:solidFill>
                <a:schemeClr val="bg1"/>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lnSpcReduction="10000"/>
          </a:bodyPr>
          <a:lstStyle/>
          <a:p>
            <a:r>
              <a:rPr lang="en-US" b="1" dirty="0" smtClean="0">
                <a:solidFill>
                  <a:schemeClr val="bg1"/>
                </a:solidFill>
                <a:effectLst>
                  <a:outerShdw blurRad="38100" dist="38100" dir="2700000" algn="tl">
                    <a:srgbClr val="000000">
                      <a:alpha val="43137"/>
                    </a:srgbClr>
                  </a:outerShdw>
                </a:effectLst>
              </a:rPr>
              <a:t>“According as his divine power hath given unto us all things that pertain unto life and godliness, through the knowledge of him that hath called us to glory and virtue: Whereby are given unto us exceeding great and precious promises: </a:t>
            </a:r>
            <a:r>
              <a:rPr lang="en-US" b="1" u="sng" dirty="0" smtClean="0">
                <a:solidFill>
                  <a:schemeClr val="bg1"/>
                </a:solidFill>
                <a:effectLst>
                  <a:outerShdw blurRad="38100" dist="38100" dir="2700000" algn="tl">
                    <a:srgbClr val="000000">
                      <a:alpha val="43137"/>
                    </a:srgbClr>
                  </a:outerShdw>
                </a:effectLst>
              </a:rPr>
              <a:t>that by these ye might be partakers of the divine nature</a:t>
            </a:r>
            <a:r>
              <a:rPr lang="en-US" b="1" dirty="0" smtClean="0">
                <a:solidFill>
                  <a:schemeClr val="bg1"/>
                </a:solidFill>
                <a:effectLst>
                  <a:outerShdw blurRad="38100" dist="38100" dir="2700000" algn="tl">
                    <a:srgbClr val="000000">
                      <a:alpha val="43137"/>
                    </a:srgbClr>
                  </a:outerShdw>
                </a:effectLst>
              </a:rPr>
              <a:t>, having escaped the corruption that is in the world through lust. And beside this, giving all diligence, </a:t>
            </a:r>
            <a:r>
              <a:rPr lang="en-US" b="1" u="sng" dirty="0" smtClean="0">
                <a:solidFill>
                  <a:schemeClr val="bg1"/>
                </a:solidFill>
                <a:effectLst>
                  <a:outerShdw blurRad="38100" dist="38100" dir="2700000" algn="tl">
                    <a:srgbClr val="000000">
                      <a:alpha val="43137"/>
                    </a:srgbClr>
                  </a:outerShdw>
                </a:effectLst>
              </a:rPr>
              <a:t>add to your faith virtue</a:t>
            </a:r>
            <a:r>
              <a:rPr lang="en-US" b="1" dirty="0" smtClean="0">
                <a:solidFill>
                  <a:schemeClr val="bg1"/>
                </a:solidFill>
                <a:effectLst>
                  <a:outerShdw blurRad="38100" dist="38100" dir="2700000" algn="tl">
                    <a:srgbClr val="000000">
                      <a:alpha val="43137"/>
                    </a:srgbClr>
                  </a:outerShdw>
                </a:effectLst>
              </a:rPr>
              <a:t>; and to </a:t>
            </a:r>
            <a:r>
              <a:rPr lang="en-US" b="1" u="sng" dirty="0" smtClean="0">
                <a:solidFill>
                  <a:schemeClr val="bg1"/>
                </a:solidFill>
                <a:effectLst>
                  <a:outerShdw blurRad="38100" dist="38100" dir="2700000" algn="tl">
                    <a:srgbClr val="000000">
                      <a:alpha val="43137"/>
                    </a:srgbClr>
                  </a:outerShdw>
                </a:effectLst>
              </a:rPr>
              <a:t>virtue knowledge</a:t>
            </a:r>
            <a:r>
              <a:rPr lang="en-US" b="1" dirty="0" smtClean="0">
                <a:solidFill>
                  <a:schemeClr val="bg1"/>
                </a:solidFill>
                <a:effectLst>
                  <a:outerShdw blurRad="38100" dist="38100" dir="2700000" algn="tl">
                    <a:srgbClr val="000000">
                      <a:alpha val="43137"/>
                    </a:srgbClr>
                  </a:outerShdw>
                </a:effectLst>
              </a:rPr>
              <a:t>; And </a:t>
            </a:r>
            <a:r>
              <a:rPr lang="en-US" b="1" u="sng" dirty="0" smtClean="0">
                <a:solidFill>
                  <a:schemeClr val="bg1"/>
                </a:solidFill>
                <a:effectLst>
                  <a:outerShdw blurRad="38100" dist="38100" dir="2700000" algn="tl">
                    <a:srgbClr val="000000">
                      <a:alpha val="43137"/>
                    </a:srgbClr>
                  </a:outerShdw>
                </a:effectLst>
              </a:rPr>
              <a:t>to knowledge temperance</a:t>
            </a:r>
            <a:r>
              <a:rPr lang="en-US" b="1" dirty="0" smtClean="0">
                <a:solidFill>
                  <a:schemeClr val="bg1"/>
                </a:solidFill>
                <a:effectLst>
                  <a:outerShdw blurRad="38100" dist="38100" dir="2700000" algn="tl">
                    <a:srgbClr val="000000">
                      <a:alpha val="43137"/>
                    </a:srgbClr>
                  </a:outerShdw>
                </a:effectLst>
              </a:rPr>
              <a:t>; and </a:t>
            </a:r>
            <a:r>
              <a:rPr lang="en-US" b="1" u="sng" dirty="0" smtClean="0">
                <a:solidFill>
                  <a:schemeClr val="bg1"/>
                </a:solidFill>
                <a:effectLst>
                  <a:outerShdw blurRad="38100" dist="38100" dir="2700000" algn="tl">
                    <a:srgbClr val="000000">
                      <a:alpha val="43137"/>
                    </a:srgbClr>
                  </a:outerShdw>
                </a:effectLst>
              </a:rPr>
              <a:t>to temperance patience</a:t>
            </a:r>
            <a:r>
              <a:rPr lang="en-US" b="1" dirty="0" smtClean="0">
                <a:solidFill>
                  <a:schemeClr val="bg1"/>
                </a:solidFill>
                <a:effectLst>
                  <a:outerShdw blurRad="38100" dist="38100" dir="2700000" algn="tl">
                    <a:srgbClr val="000000">
                      <a:alpha val="43137"/>
                    </a:srgbClr>
                  </a:outerShdw>
                </a:effectLst>
              </a:rPr>
              <a:t>; and </a:t>
            </a:r>
            <a:r>
              <a:rPr lang="en-US" b="1" u="sng" dirty="0" smtClean="0">
                <a:solidFill>
                  <a:schemeClr val="bg1"/>
                </a:solidFill>
                <a:effectLst>
                  <a:outerShdw blurRad="38100" dist="38100" dir="2700000" algn="tl">
                    <a:srgbClr val="000000">
                      <a:alpha val="43137"/>
                    </a:srgbClr>
                  </a:outerShdw>
                </a:effectLst>
              </a:rPr>
              <a:t>to patience godliness</a:t>
            </a:r>
            <a:r>
              <a:rPr lang="en-US" b="1" dirty="0" smtClean="0">
                <a:solidFill>
                  <a:schemeClr val="bg1"/>
                </a:solidFill>
                <a:effectLst>
                  <a:outerShdw blurRad="38100" dist="38100" dir="2700000" algn="tl">
                    <a:srgbClr val="000000">
                      <a:alpha val="43137"/>
                    </a:srgbClr>
                  </a:outerShdw>
                </a:effectLst>
              </a:rPr>
              <a:t>; And </a:t>
            </a:r>
            <a:r>
              <a:rPr lang="en-US" b="1" u="sng" dirty="0" smtClean="0">
                <a:solidFill>
                  <a:schemeClr val="bg1"/>
                </a:solidFill>
                <a:effectLst>
                  <a:outerShdw blurRad="38100" dist="38100" dir="2700000" algn="tl">
                    <a:srgbClr val="000000">
                      <a:alpha val="43137"/>
                    </a:srgbClr>
                  </a:outerShdw>
                </a:effectLst>
              </a:rPr>
              <a:t>to godliness brotherly kindness</a:t>
            </a:r>
            <a:r>
              <a:rPr lang="en-US" b="1" dirty="0" smtClean="0">
                <a:solidFill>
                  <a:schemeClr val="bg1"/>
                </a:solidFill>
                <a:effectLst>
                  <a:outerShdw blurRad="38100" dist="38100" dir="2700000" algn="tl">
                    <a:srgbClr val="000000">
                      <a:alpha val="43137"/>
                    </a:srgbClr>
                  </a:outerShdw>
                </a:effectLst>
              </a:rPr>
              <a:t>; and </a:t>
            </a:r>
            <a:r>
              <a:rPr lang="en-US" b="1" u="sng" dirty="0" smtClean="0">
                <a:solidFill>
                  <a:schemeClr val="bg1"/>
                </a:solidFill>
                <a:effectLst>
                  <a:outerShdw blurRad="38100" dist="38100" dir="2700000" algn="tl">
                    <a:srgbClr val="000000">
                      <a:alpha val="43137"/>
                    </a:srgbClr>
                  </a:outerShdw>
                </a:effectLst>
              </a:rPr>
              <a:t>to brotherly kindness charity</a:t>
            </a:r>
            <a:r>
              <a:rPr lang="en-US" b="1" dirty="0" smtClean="0">
                <a:solidFill>
                  <a:schemeClr val="bg1"/>
                </a:solidFill>
                <a:effectLst>
                  <a:outerShdw blurRad="38100" dist="38100" dir="2700000" algn="tl">
                    <a:srgbClr val="000000">
                      <a:alpha val="43137"/>
                    </a:srgbClr>
                  </a:outerShdw>
                </a:effectLst>
              </a:rPr>
              <a:t>. For if these things be in you, and abound, they make you that ye shall neither be barren nor unfruitful in the knowledge of our Lord Jesus Christ.”</a:t>
            </a:r>
            <a:endParaRPr lang="en-US" b="1" dirty="0">
              <a:solidFill>
                <a:schemeClr val="bg1"/>
              </a:solidFill>
              <a:effectLst>
                <a:outerShdw blurRad="38100" dist="38100" dir="2700000" algn="tl">
                  <a:srgbClr val="000000">
                    <a:alpha val="43137"/>
                  </a:srgbClr>
                </a:outerShdw>
              </a:effectLst>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16885" y="415569"/>
            <a:ext cx="1280094" cy="1275119"/>
          </a:xfrm>
          <a:prstGeom prst="rect">
            <a:avLst/>
          </a:prstGeom>
        </p:spPr>
      </p:pic>
    </p:spTree>
    <p:extLst>
      <p:ext uri="{BB962C8B-B14F-4D97-AF65-F5344CB8AC3E}">
        <p14:creationId xmlns:p14="http://schemas.microsoft.com/office/powerpoint/2010/main" val="337007281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Degeneration of society </a:t>
            </a:r>
            <a:endParaRPr lang="en-US" dirty="0">
              <a:solidFill>
                <a:schemeClr val="bg1"/>
              </a:solidFill>
            </a:endParaRPr>
          </a:p>
        </p:txBody>
      </p:sp>
      <p:sp>
        <p:nvSpPr>
          <p:cNvPr id="3" name="Content Placeholder 2"/>
          <p:cNvSpPr>
            <a:spLocks noGrp="1"/>
          </p:cNvSpPr>
          <p:nvPr>
            <p:ph idx="1"/>
          </p:nvPr>
        </p:nvSpPr>
        <p:spPr/>
        <p:txBody>
          <a:bodyPr/>
          <a:lstStyle/>
          <a:p>
            <a:r>
              <a:rPr lang="en-US" dirty="0" smtClean="0">
                <a:solidFill>
                  <a:schemeClr val="bg1"/>
                </a:solidFill>
              </a:rPr>
              <a:t>To escape the degeneration of society scripture teaches you to embrace biblical values. </a:t>
            </a:r>
          </a:p>
          <a:p>
            <a:r>
              <a:rPr lang="en-US" dirty="0" smtClean="0">
                <a:solidFill>
                  <a:schemeClr val="bg1"/>
                </a:solidFill>
              </a:rPr>
              <a:t>Values are at the core of your soul. They define your understanding of right and wrong, good and bad, and determine how you see the world. </a:t>
            </a:r>
          </a:p>
          <a:p>
            <a:r>
              <a:rPr lang="en-US" dirty="0" smtClean="0">
                <a:solidFill>
                  <a:schemeClr val="bg1"/>
                </a:solidFill>
              </a:rPr>
              <a:t>Notice Peter uses words that describe Christian values such as faith, virtue, knowledge, temperance, patience, godliness, brotherly kindness and love.</a:t>
            </a:r>
            <a:endParaRPr lang="en-US" dirty="0">
              <a:solidFill>
                <a:schemeClr val="bg1"/>
              </a:solidFil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742784" y="365125"/>
            <a:ext cx="1306286" cy="1301209"/>
          </a:xfrm>
          <a:prstGeom prst="rect">
            <a:avLst/>
          </a:prstGeom>
        </p:spPr>
      </p:pic>
    </p:spTree>
    <p:extLst>
      <p:ext uri="{BB962C8B-B14F-4D97-AF65-F5344CB8AC3E}">
        <p14:creationId xmlns:p14="http://schemas.microsoft.com/office/powerpoint/2010/main" val="1112174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Spiritual Warfare </a:t>
            </a:r>
            <a:endParaRPr lang="en-US" dirty="0">
              <a:solidFill>
                <a:schemeClr val="bg1"/>
              </a:solidFill>
            </a:endParaRPr>
          </a:p>
        </p:txBody>
      </p:sp>
      <p:sp>
        <p:nvSpPr>
          <p:cNvPr id="3" name="Content Placeholder 2"/>
          <p:cNvSpPr>
            <a:spLocks noGrp="1"/>
          </p:cNvSpPr>
          <p:nvPr>
            <p:ph idx="1"/>
          </p:nvPr>
        </p:nvSpPr>
        <p:spPr/>
        <p:txBody>
          <a:bodyPr/>
          <a:lstStyle/>
          <a:p>
            <a:r>
              <a:rPr lang="en-US" dirty="0" smtClean="0">
                <a:solidFill>
                  <a:schemeClr val="bg1"/>
                </a:solidFill>
              </a:rPr>
              <a:t>The spiritual warfare against principalities and powers can be seen in the warfare against Christian values. </a:t>
            </a:r>
          </a:p>
          <a:p>
            <a:r>
              <a:rPr lang="en-US" dirty="0" smtClean="0">
                <a:solidFill>
                  <a:schemeClr val="bg1"/>
                </a:solidFill>
              </a:rPr>
              <a:t>You are not just waging war against some unseen spirit but “the teachings of these spirits” which are promoted by people. </a:t>
            </a:r>
          </a:p>
          <a:p>
            <a:r>
              <a:rPr lang="en-US" dirty="0" smtClean="0">
                <a:solidFill>
                  <a:schemeClr val="bg1"/>
                </a:solidFill>
              </a:rPr>
              <a:t>In other words, spirits use people to advance their culture, principles, worldviews, and values. These are the strongholds we are waging warfare against.</a:t>
            </a:r>
            <a:endParaRPr lang="en-US" dirty="0">
              <a:solidFill>
                <a:schemeClr val="bg1"/>
              </a:solidFil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46636" y="365126"/>
            <a:ext cx="1335857" cy="1330666"/>
          </a:xfrm>
          <a:prstGeom prst="rect">
            <a:avLst/>
          </a:prstGeom>
        </p:spPr>
      </p:pic>
    </p:spTree>
    <p:extLst>
      <p:ext uri="{BB962C8B-B14F-4D97-AF65-F5344CB8AC3E}">
        <p14:creationId xmlns:p14="http://schemas.microsoft.com/office/powerpoint/2010/main" val="3273169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chemeClr val="bg1"/>
                </a:solidFill>
                <a:effectLst>
                  <a:outerShdw blurRad="38100" dist="38100" dir="2700000" algn="tl">
                    <a:srgbClr val="000000">
                      <a:alpha val="43137"/>
                    </a:srgbClr>
                  </a:outerShdw>
                </a:effectLst>
              </a:rPr>
              <a:t>When someone attacks you </a:t>
            </a:r>
            <a:br>
              <a:rPr lang="en-US" b="1" dirty="0" smtClean="0">
                <a:solidFill>
                  <a:schemeClr val="bg1"/>
                </a:solidFill>
                <a:effectLst>
                  <a:outerShdw blurRad="38100" dist="38100" dir="2700000" algn="tl">
                    <a:srgbClr val="000000">
                      <a:alpha val="43137"/>
                    </a:srgbClr>
                  </a:outerShdw>
                </a:effectLst>
              </a:rPr>
            </a:br>
            <a:r>
              <a:rPr lang="en-US" b="1" dirty="0" smtClean="0">
                <a:solidFill>
                  <a:schemeClr val="bg1"/>
                </a:solidFill>
                <a:effectLst>
                  <a:outerShdw blurRad="38100" dist="38100" dir="2700000" algn="tl">
                    <a:srgbClr val="000000">
                      <a:alpha val="43137"/>
                    </a:srgbClr>
                  </a:outerShdw>
                </a:effectLst>
              </a:rPr>
              <a:t>as a Christian what are they attacking? </a:t>
            </a:r>
            <a:r>
              <a:rPr lang="en-US" dirty="0" smtClean="0">
                <a:solidFill>
                  <a:schemeClr val="bg1"/>
                </a:solidFill>
              </a:rPr>
              <a:t/>
            </a:r>
            <a:br>
              <a:rPr lang="en-US" dirty="0" smtClean="0">
                <a:solidFill>
                  <a:schemeClr val="bg1"/>
                </a:solidFill>
              </a:rPr>
            </a:br>
            <a:endParaRPr lang="en-US" dirty="0">
              <a:solidFill>
                <a:schemeClr val="bg1"/>
              </a:solidFill>
            </a:endParaRPr>
          </a:p>
        </p:txBody>
      </p:sp>
      <p:sp>
        <p:nvSpPr>
          <p:cNvPr id="3" name="Content Placeholder 2"/>
          <p:cNvSpPr>
            <a:spLocks noGrp="1"/>
          </p:cNvSpPr>
          <p:nvPr>
            <p:ph idx="1"/>
          </p:nvPr>
        </p:nvSpPr>
        <p:spPr/>
        <p:txBody>
          <a:bodyPr/>
          <a:lstStyle/>
          <a:p>
            <a:r>
              <a:rPr lang="en-US" b="1" dirty="0" smtClean="0">
                <a:solidFill>
                  <a:schemeClr val="bg1"/>
                </a:solidFill>
                <a:effectLst>
                  <a:outerShdw blurRad="38100" dist="38100" dir="2700000" algn="tl">
                    <a:srgbClr val="000000">
                      <a:alpha val="43137"/>
                    </a:srgbClr>
                  </a:outerShdw>
                </a:effectLst>
              </a:rPr>
              <a:t>Is it your gender, skin color, social status, financial condition, family name, job type, education, faith, or religion? </a:t>
            </a:r>
          </a:p>
          <a:p>
            <a:r>
              <a:rPr lang="en-US" b="1" dirty="0" smtClean="0">
                <a:solidFill>
                  <a:schemeClr val="bg1"/>
                </a:solidFill>
                <a:effectLst>
                  <a:outerShdw blurRad="38100" dist="38100" dir="2700000" algn="tl">
                    <a:srgbClr val="000000">
                      <a:alpha val="43137"/>
                    </a:srgbClr>
                  </a:outerShdw>
                </a:effectLst>
              </a:rPr>
              <a:t>Or is it your Christian values? </a:t>
            </a:r>
          </a:p>
          <a:p>
            <a:r>
              <a:rPr lang="en-US" b="1" dirty="0" smtClean="0">
                <a:solidFill>
                  <a:schemeClr val="bg1"/>
                </a:solidFill>
                <a:effectLst>
                  <a:outerShdw blurRad="38100" dist="38100" dir="2700000" algn="tl">
                    <a:srgbClr val="000000">
                      <a:alpha val="43137"/>
                    </a:srgbClr>
                  </a:outerShdw>
                </a:effectLst>
              </a:rPr>
              <a:t>When you find yourself in conflict what’s the conflict about? </a:t>
            </a:r>
          </a:p>
          <a:p>
            <a:r>
              <a:rPr lang="en-US" b="1" dirty="0" smtClean="0">
                <a:solidFill>
                  <a:schemeClr val="bg1"/>
                </a:solidFill>
                <a:effectLst>
                  <a:outerShdw blurRad="38100" dist="38100" dir="2700000" algn="tl">
                    <a:srgbClr val="000000">
                      <a:alpha val="43137"/>
                    </a:srgbClr>
                  </a:outerShdw>
                </a:effectLst>
              </a:rPr>
              <a:t>I submit that it has much to do with the Christian values that you stand for.</a:t>
            </a:r>
            <a:endParaRPr lang="en-US" b="1" dirty="0">
              <a:solidFill>
                <a:schemeClr val="bg1"/>
              </a:solidFill>
              <a:effectLst>
                <a:outerShdw blurRad="38100" dist="38100" dir="2700000" algn="tl">
                  <a:srgbClr val="000000">
                    <a:alpha val="43137"/>
                  </a:srgbClr>
                </a:outerShdw>
              </a:effectLst>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87164" y="4646742"/>
            <a:ext cx="1536191" cy="1530221"/>
          </a:xfrm>
          <a:prstGeom prst="rect">
            <a:avLst/>
          </a:prstGeom>
        </p:spPr>
      </p:pic>
    </p:spTree>
    <p:extLst>
      <p:ext uri="{BB962C8B-B14F-4D97-AF65-F5344CB8AC3E}">
        <p14:creationId xmlns:p14="http://schemas.microsoft.com/office/powerpoint/2010/main" val="73496275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bg1"/>
                </a:solidFill>
                <a:effectLst>
                  <a:outerShdw blurRad="38100" dist="38100" dir="2700000" algn="tl">
                    <a:srgbClr val="000000">
                      <a:alpha val="43137"/>
                    </a:srgbClr>
                  </a:outerShdw>
                </a:effectLst>
              </a:rPr>
              <a:t>Christian values are under attack</a:t>
            </a:r>
            <a:endParaRPr lang="en-US" b="1" dirty="0">
              <a:solidFill>
                <a:schemeClr val="bg1"/>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r>
              <a:rPr lang="en-US" b="1" dirty="0" smtClean="0">
                <a:solidFill>
                  <a:schemeClr val="bg1"/>
                </a:solidFill>
                <a:effectLst>
                  <a:outerShdw blurRad="38100" dist="38100" dir="2700000" algn="tl">
                    <a:srgbClr val="000000">
                      <a:alpha val="43137"/>
                    </a:srgbClr>
                  </a:outerShdw>
                </a:effectLst>
              </a:rPr>
              <a:t>Values can be shared with others and draw people groups together. </a:t>
            </a:r>
          </a:p>
          <a:p>
            <a:r>
              <a:rPr lang="en-US" b="1" dirty="0" smtClean="0">
                <a:solidFill>
                  <a:schemeClr val="bg1"/>
                </a:solidFill>
                <a:effectLst>
                  <a:outerShdw blurRad="38100" dist="38100" dir="2700000" algn="tl">
                    <a:srgbClr val="000000">
                      <a:alpha val="43137"/>
                    </a:srgbClr>
                  </a:outerShdw>
                </a:effectLst>
              </a:rPr>
              <a:t>Christian values are under attack. </a:t>
            </a:r>
          </a:p>
          <a:p>
            <a:r>
              <a:rPr lang="en-US" b="1" dirty="0" smtClean="0">
                <a:solidFill>
                  <a:schemeClr val="bg1"/>
                </a:solidFill>
                <a:effectLst>
                  <a:outerShdw blurRad="38100" dist="38100" dir="2700000" algn="tl">
                    <a:srgbClr val="000000">
                      <a:alpha val="43137"/>
                    </a:srgbClr>
                  </a:outerShdw>
                </a:effectLst>
              </a:rPr>
              <a:t>Cultural Marxism, for example, has attacked Christian values with political correctness. </a:t>
            </a:r>
          </a:p>
          <a:p>
            <a:r>
              <a:rPr lang="en-US" b="1" dirty="0" smtClean="0">
                <a:solidFill>
                  <a:schemeClr val="bg1"/>
                </a:solidFill>
                <a:effectLst>
                  <a:outerShdw blurRad="38100" dist="38100" dir="2700000" algn="tl">
                    <a:srgbClr val="000000">
                      <a:alpha val="43137"/>
                    </a:srgbClr>
                  </a:outerShdw>
                </a:effectLst>
              </a:rPr>
              <a:t>When Christian values conflict with worldly values you often hear accusations like you’re homophobic, intolerant, or judgmental.</a:t>
            </a:r>
          </a:p>
          <a:p>
            <a:r>
              <a:rPr lang="en-US" b="1" dirty="0" smtClean="0">
                <a:solidFill>
                  <a:schemeClr val="bg1"/>
                </a:solidFill>
                <a:effectLst>
                  <a:outerShdw blurRad="38100" dist="38100" dir="2700000" algn="tl">
                    <a:srgbClr val="000000">
                      <a:alpha val="43137"/>
                    </a:srgbClr>
                  </a:outerShdw>
                </a:effectLst>
              </a:rPr>
              <a:t>Marxists are masters at killing the messenger while ignoring the truth of the message.</a:t>
            </a:r>
            <a:endParaRPr lang="en-US" b="1" dirty="0">
              <a:solidFill>
                <a:schemeClr val="bg1"/>
              </a:solidFill>
              <a:effectLst>
                <a:outerShdw blurRad="38100" dist="38100" dir="2700000" algn="tl">
                  <a:srgbClr val="000000">
                    <a:alpha val="43137"/>
                  </a:srgbClr>
                </a:outerShdw>
              </a:effectLst>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83620" y="413673"/>
            <a:ext cx="1233259" cy="1228466"/>
          </a:xfrm>
          <a:prstGeom prst="rect">
            <a:avLst/>
          </a:prstGeom>
        </p:spPr>
      </p:pic>
    </p:spTree>
    <p:extLst>
      <p:ext uri="{BB962C8B-B14F-4D97-AF65-F5344CB8AC3E}">
        <p14:creationId xmlns:p14="http://schemas.microsoft.com/office/powerpoint/2010/main" val="110762778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bg1"/>
                </a:solidFill>
                <a:effectLst>
                  <a:outerShdw blurRad="38100" dist="38100" dir="2700000" algn="tl">
                    <a:srgbClr val="000000">
                      <a:alpha val="43137"/>
                    </a:srgbClr>
                  </a:outerShdw>
                </a:effectLst>
              </a:rPr>
              <a:t>The World we grew up in held to biblical values. Not anymore. </a:t>
            </a:r>
            <a:endParaRPr lang="en-US" b="1" dirty="0">
              <a:solidFill>
                <a:schemeClr val="bg1"/>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fontScale="92500" lnSpcReduction="20000"/>
          </a:bodyPr>
          <a:lstStyle/>
          <a:p>
            <a:r>
              <a:rPr lang="en-US" dirty="0" smtClean="0">
                <a:solidFill>
                  <a:schemeClr val="bg1"/>
                </a:solidFill>
              </a:rPr>
              <a:t>That’s the World that was. Biblical values are under attack by God haters. </a:t>
            </a:r>
          </a:p>
          <a:p>
            <a:r>
              <a:rPr lang="en-US" dirty="0" smtClean="0">
                <a:solidFill>
                  <a:schemeClr val="bg1"/>
                </a:solidFill>
              </a:rPr>
              <a:t>These God haters have hijacked many kingdoms in our nation including media, Hollywood and schools. </a:t>
            </a:r>
          </a:p>
          <a:p>
            <a:r>
              <a:rPr lang="en-US" dirty="0" smtClean="0">
                <a:solidFill>
                  <a:schemeClr val="bg1"/>
                </a:solidFill>
              </a:rPr>
              <a:t>They promote their values in public universities, schools, government organizations, media and news outlets. </a:t>
            </a:r>
          </a:p>
          <a:p>
            <a:r>
              <a:rPr lang="en-US" dirty="0" smtClean="0">
                <a:solidFill>
                  <a:schemeClr val="bg1"/>
                </a:solidFill>
              </a:rPr>
              <a:t>These are the sons of Cain that didn’t want to submit to God but built in rebellion the first secular humanistic kingdom (Genesis 4:17). </a:t>
            </a:r>
          </a:p>
          <a:p>
            <a:r>
              <a:rPr lang="en-US" dirty="0" smtClean="0">
                <a:solidFill>
                  <a:schemeClr val="bg1"/>
                </a:solidFill>
              </a:rPr>
              <a:t>These reprobates are found in some writers, editors, producers, media people, bureaucrats, academics, entertainers, lobbyists, lawyers, policy makers, planners, artists, analysts, consultants, and even pastors of churches. </a:t>
            </a:r>
          </a:p>
          <a:p>
            <a:r>
              <a:rPr lang="en-US" dirty="0" smtClean="0">
                <a:solidFill>
                  <a:schemeClr val="bg1"/>
                </a:solidFill>
              </a:rPr>
              <a:t>They are the modern version of scribes and Pharisees.</a:t>
            </a:r>
            <a:endParaRPr lang="en-US" dirty="0">
              <a:solidFill>
                <a:schemeClr val="bg1"/>
              </a:solidFil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58265" y="404410"/>
            <a:ext cx="1251857" cy="1246992"/>
          </a:xfrm>
          <a:prstGeom prst="rect">
            <a:avLst/>
          </a:prstGeom>
        </p:spPr>
      </p:pic>
    </p:spTree>
    <p:extLst>
      <p:ext uri="{BB962C8B-B14F-4D97-AF65-F5344CB8AC3E}">
        <p14:creationId xmlns:p14="http://schemas.microsoft.com/office/powerpoint/2010/main" val="30169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Together we can win the battle of kingdoms. </a:t>
            </a:r>
            <a:endParaRPr lang="en-US" dirty="0">
              <a:solidFill>
                <a:schemeClr val="bg1"/>
              </a:solidFill>
            </a:endParaRPr>
          </a:p>
        </p:txBody>
      </p:sp>
      <p:sp>
        <p:nvSpPr>
          <p:cNvPr id="3" name="Content Placeholder 2"/>
          <p:cNvSpPr>
            <a:spLocks noGrp="1"/>
          </p:cNvSpPr>
          <p:nvPr>
            <p:ph idx="1"/>
          </p:nvPr>
        </p:nvSpPr>
        <p:spPr/>
        <p:txBody>
          <a:bodyPr/>
          <a:lstStyle/>
          <a:p>
            <a:r>
              <a:rPr lang="en-US" dirty="0" smtClean="0">
                <a:solidFill>
                  <a:schemeClr val="bg1"/>
                </a:solidFill>
              </a:rPr>
              <a:t>Together we can win the battle of kingdoms. </a:t>
            </a:r>
          </a:p>
          <a:p>
            <a:r>
              <a:rPr lang="en-US" dirty="0" smtClean="0">
                <a:solidFill>
                  <a:schemeClr val="bg1"/>
                </a:solidFill>
              </a:rPr>
              <a:t>Our nations, our children, our families do not belong to Satan. </a:t>
            </a:r>
          </a:p>
          <a:p>
            <a:r>
              <a:rPr lang="en-US" dirty="0" smtClean="0">
                <a:solidFill>
                  <a:schemeClr val="bg1"/>
                </a:solidFill>
              </a:rPr>
              <a:t>Let’s have the same spirit as Caleb, “They are bread for us. Let us go up at once for we are well able!”</a:t>
            </a:r>
            <a:endParaRPr lang="en-US" dirty="0">
              <a:solidFill>
                <a:schemeClr val="bg1"/>
              </a:solidFil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8200" y="4623259"/>
            <a:ext cx="1559766" cy="1553704"/>
          </a:xfrm>
          <a:prstGeom prst="rect">
            <a:avLst/>
          </a:prstGeom>
        </p:spPr>
      </p:pic>
    </p:spTree>
    <p:extLst>
      <p:ext uri="{BB962C8B-B14F-4D97-AF65-F5344CB8AC3E}">
        <p14:creationId xmlns:p14="http://schemas.microsoft.com/office/powerpoint/2010/main" val="175854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147665"/>
            <a:ext cx="10515600" cy="4711959"/>
          </a:xfrm>
        </p:spPr>
        <p:txBody>
          <a:bodyPr>
            <a:noAutofit/>
          </a:bodyPr>
          <a:lstStyle/>
          <a:p>
            <a:r>
              <a:rPr lang="en-US" sz="2400" b="1" dirty="0" smtClean="0">
                <a:solidFill>
                  <a:schemeClr val="bg1"/>
                </a:solidFill>
              </a:rPr>
              <a:t>I GIVE YOU POWER OVER ALL THE POWER OF THE ENEMY:</a:t>
            </a:r>
          </a:p>
          <a:p>
            <a:r>
              <a:rPr lang="en-US" sz="2400" b="1" dirty="0" smtClean="0">
                <a:solidFill>
                  <a:schemeClr val="bg1"/>
                </a:solidFill>
              </a:rPr>
              <a:t>Oh Lord our God, honor your word in our life as individuals and ministers of your gospel. Hear our supplication and honor your word in Luke 10:17-20</a:t>
            </a:r>
          </a:p>
          <a:p>
            <a:pPr marL="0" indent="0">
              <a:buNone/>
            </a:pPr>
            <a:endParaRPr lang="en-US" sz="2400" b="1" dirty="0" smtClean="0">
              <a:solidFill>
                <a:schemeClr val="bg1"/>
              </a:solidFill>
            </a:endParaRPr>
          </a:p>
          <a:p>
            <a:r>
              <a:rPr lang="en-US" sz="2400" b="1" dirty="0" smtClean="0">
                <a:solidFill>
                  <a:schemeClr val="bg1"/>
                </a:solidFill>
              </a:rPr>
              <a:t>"And he said unto them, I beheld Satan as lightning fall from heaven. Behold, I give unto you power to tread on serpents and scorpions, and over all the power of the enemy: and nothing shall by any means hurt you. Notwithstanding in this rejoice not, that the spirits are subject unto you; but rather rejoice, because your names are written in heaven.“  In the name above all names JESUS CHRIST.</a:t>
            </a:r>
          </a:p>
        </p:txBody>
      </p:sp>
    </p:spTree>
    <p:extLst>
      <p:ext uri="{BB962C8B-B14F-4D97-AF65-F5344CB8AC3E}">
        <p14:creationId xmlns:p14="http://schemas.microsoft.com/office/powerpoint/2010/main" val="322440702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Decree</a:t>
            </a:r>
            <a:endParaRPr lang="en-US" dirty="0">
              <a:solidFill>
                <a:schemeClr val="bg1"/>
              </a:solidFill>
            </a:endParaRPr>
          </a:p>
        </p:txBody>
      </p:sp>
      <p:sp>
        <p:nvSpPr>
          <p:cNvPr id="3" name="Content Placeholder 2"/>
          <p:cNvSpPr>
            <a:spLocks noGrp="1"/>
          </p:cNvSpPr>
          <p:nvPr>
            <p:ph idx="1"/>
          </p:nvPr>
        </p:nvSpPr>
        <p:spPr/>
        <p:txBody>
          <a:bodyPr>
            <a:normAutofit fontScale="70000" lnSpcReduction="20000"/>
          </a:bodyPr>
          <a:lstStyle/>
          <a:p>
            <a:r>
              <a:rPr lang="en-US" dirty="0" smtClean="0">
                <a:solidFill>
                  <a:schemeClr val="bg1"/>
                </a:solidFill>
              </a:rPr>
              <a:t>Please repeat:</a:t>
            </a:r>
          </a:p>
          <a:p>
            <a:r>
              <a:rPr lang="en-US" dirty="0" smtClean="0">
                <a:solidFill>
                  <a:schemeClr val="bg1"/>
                </a:solidFill>
              </a:rPr>
              <a:t>I decree and declare that all powers contrary to the power of God in my life be subdued and subject to the word of God upon my life in Jesus mighty name.</a:t>
            </a:r>
          </a:p>
          <a:p>
            <a:r>
              <a:rPr lang="en-US" dirty="0" smtClean="0">
                <a:solidFill>
                  <a:schemeClr val="bg1"/>
                </a:solidFill>
              </a:rPr>
              <a:t>I nullify and cancel all powers of evil vows in my life and command them to be shattered in Jesus name.</a:t>
            </a:r>
          </a:p>
          <a:p>
            <a:r>
              <a:rPr lang="en-US" dirty="0" smtClean="0">
                <a:solidFill>
                  <a:schemeClr val="bg1"/>
                </a:solidFill>
              </a:rPr>
              <a:t>I come against powers in unstable marriages, homes, relationships, jobs, business, health and command them to be subject to the power in the name of Jesus.</a:t>
            </a:r>
          </a:p>
          <a:p>
            <a:r>
              <a:rPr lang="en-US" dirty="0" smtClean="0">
                <a:solidFill>
                  <a:schemeClr val="bg1"/>
                </a:solidFill>
              </a:rPr>
              <a:t>Again I call to a stand still all powers of contrary spirits hired to attack my turn around. I release the power of Almighty God according to Isaiah 44:25, and command them to run mad now! in Jesus name.</a:t>
            </a:r>
          </a:p>
          <a:p>
            <a:r>
              <a:rPr lang="en-US" dirty="0" smtClean="0">
                <a:solidFill>
                  <a:schemeClr val="bg1"/>
                </a:solidFill>
              </a:rPr>
              <a:t>Lord, let there be an open heaven upon every family represented in your body, the church.</a:t>
            </a:r>
          </a:p>
          <a:p>
            <a:r>
              <a:rPr lang="en-US" dirty="0" smtClean="0">
                <a:solidFill>
                  <a:schemeClr val="bg1"/>
                </a:solidFill>
              </a:rPr>
              <a:t>Let testimonies of deliverances, healing, childbirth, new jobs, business breakthrough, spiritual and ministry increase, souls saved and restored through Christ Jesus. May these be our portion now and forever more.</a:t>
            </a:r>
          </a:p>
          <a:p>
            <a:r>
              <a:rPr lang="en-US" dirty="0" smtClean="0">
                <a:solidFill>
                  <a:schemeClr val="bg1"/>
                </a:solidFill>
              </a:rPr>
              <a:t>Amidst everything Lord, we pray that our stand be right with you in Jesus name. Amen</a:t>
            </a:r>
          </a:p>
          <a:p>
            <a:endParaRPr lang="en-US" dirty="0">
              <a:solidFill>
                <a:schemeClr val="bg1"/>
              </a:solidFil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17088" y="488059"/>
            <a:ext cx="1083906" cy="1079693"/>
          </a:xfrm>
          <a:prstGeom prst="rect">
            <a:avLst/>
          </a:prstGeom>
        </p:spPr>
      </p:pic>
    </p:spTree>
    <p:extLst>
      <p:ext uri="{BB962C8B-B14F-4D97-AF65-F5344CB8AC3E}">
        <p14:creationId xmlns:p14="http://schemas.microsoft.com/office/powerpoint/2010/main" val="328511142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chemeClr val="bg1"/>
                </a:solidFill>
                <a:effectLst>
                  <a:outerShdw blurRad="38100" dist="38100" dir="2700000" algn="tl">
                    <a:srgbClr val="000000">
                      <a:alpha val="43137"/>
                    </a:srgbClr>
                  </a:outerShdw>
                </a:effectLst>
              </a:rPr>
              <a:t>Strong holds (2 Corinthians 10:4)</a:t>
            </a:r>
            <a:r>
              <a:rPr lang="en-US" dirty="0" smtClean="0">
                <a:solidFill>
                  <a:schemeClr val="bg1"/>
                </a:solidFill>
              </a:rPr>
              <a:t/>
            </a:r>
            <a:br>
              <a:rPr lang="en-US" dirty="0" smtClean="0">
                <a:solidFill>
                  <a:schemeClr val="bg1"/>
                </a:solidFill>
              </a:rPr>
            </a:br>
            <a:endParaRPr lang="en-US" dirty="0">
              <a:solidFill>
                <a:schemeClr val="bg1"/>
              </a:solidFill>
            </a:endParaRPr>
          </a:p>
        </p:txBody>
      </p:sp>
      <p:sp>
        <p:nvSpPr>
          <p:cNvPr id="3" name="Content Placeholder 2"/>
          <p:cNvSpPr>
            <a:spLocks noGrp="1"/>
          </p:cNvSpPr>
          <p:nvPr>
            <p:ph idx="1"/>
          </p:nvPr>
        </p:nvSpPr>
        <p:spPr/>
        <p:txBody>
          <a:bodyPr/>
          <a:lstStyle/>
          <a:p>
            <a:r>
              <a:rPr lang="en-US" dirty="0" smtClean="0">
                <a:solidFill>
                  <a:schemeClr val="bg1"/>
                </a:solidFill>
                <a:effectLst>
                  <a:outerShdw blurRad="38100" dist="38100" dir="2700000" algn="tl">
                    <a:srgbClr val="000000">
                      <a:alpha val="43137"/>
                    </a:srgbClr>
                  </a:outerShdw>
                </a:effectLst>
              </a:rPr>
              <a:t>“For the weapons of our warfare are not carnal but mighty through God to the pulling down of strong holds” (2 Corinthians 10:4)</a:t>
            </a:r>
          </a:p>
          <a:p>
            <a:pPr marL="0" indent="0">
              <a:buNone/>
            </a:pPr>
            <a:endParaRPr lang="en-US" dirty="0" smtClean="0">
              <a:solidFill>
                <a:schemeClr val="bg1"/>
              </a:solidFill>
            </a:endParaRPr>
          </a:p>
          <a:p>
            <a:r>
              <a:rPr lang="en-US" i="1" dirty="0" smtClean="0">
                <a:solidFill>
                  <a:schemeClr val="bg1"/>
                </a:solidFill>
                <a:effectLst>
                  <a:outerShdw blurRad="38100" dist="38100" dir="2700000" algn="tl">
                    <a:srgbClr val="000000">
                      <a:alpha val="43137"/>
                    </a:srgbClr>
                  </a:outerShdw>
                </a:effectLst>
              </a:rPr>
              <a:t>Strong holds are strongly fortified defensive structures. These structures are fortified belief systems known as kingdoms.</a:t>
            </a:r>
            <a:endParaRPr lang="en-US" i="1" dirty="0">
              <a:solidFill>
                <a:schemeClr val="bg1"/>
              </a:solidFill>
              <a:effectLst>
                <a:outerShdw blurRad="38100" dist="38100" dir="2700000" algn="tl">
                  <a:srgbClr val="000000">
                    <a:alpha val="43137"/>
                  </a:srgbClr>
                </a:outerShdw>
              </a:effectLst>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8375" y="4254760"/>
            <a:ext cx="1403683" cy="1398228"/>
          </a:xfrm>
          <a:prstGeom prst="rect">
            <a:avLst/>
          </a:prstGeom>
        </p:spPr>
      </p:pic>
    </p:spTree>
    <p:extLst>
      <p:ext uri="{BB962C8B-B14F-4D97-AF65-F5344CB8AC3E}">
        <p14:creationId xmlns:p14="http://schemas.microsoft.com/office/powerpoint/2010/main" val="421558247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b="1" dirty="0" smtClean="0">
                <a:solidFill>
                  <a:schemeClr val="bg1"/>
                </a:solidFill>
                <a:effectLst>
                  <a:outerShdw blurRad="38100" dist="38100" dir="2700000" algn="tl">
                    <a:srgbClr val="000000">
                      <a:alpha val="43137"/>
                    </a:srgbClr>
                  </a:outerShdw>
                </a:effectLst>
              </a:rPr>
              <a:t>Mark 1:14-15 English Standard Version (ESV)</a:t>
            </a:r>
            <a:br>
              <a:rPr lang="de-DE" b="1" dirty="0" smtClean="0">
                <a:solidFill>
                  <a:schemeClr val="bg1"/>
                </a:solidFill>
                <a:effectLst>
                  <a:outerShdw blurRad="38100" dist="38100" dir="2700000" algn="tl">
                    <a:srgbClr val="000000">
                      <a:alpha val="43137"/>
                    </a:srgbClr>
                  </a:outerShdw>
                </a:effectLst>
              </a:rPr>
            </a:br>
            <a:endParaRPr lang="en-US" b="1" dirty="0">
              <a:solidFill>
                <a:schemeClr val="bg1"/>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r>
              <a:rPr lang="en-US" b="1" i="1" dirty="0" smtClean="0">
                <a:solidFill>
                  <a:schemeClr val="bg1"/>
                </a:solidFill>
              </a:rPr>
              <a:t>Jesus Begins His Ministry</a:t>
            </a:r>
          </a:p>
          <a:p>
            <a:r>
              <a:rPr lang="en-US" dirty="0" smtClean="0">
                <a:solidFill>
                  <a:schemeClr val="bg1"/>
                </a:solidFill>
              </a:rPr>
              <a:t>14 Now after John was arrested, Jesus came into Galilee, </a:t>
            </a:r>
            <a:r>
              <a:rPr lang="en-US" u="sng" dirty="0" smtClean="0">
                <a:solidFill>
                  <a:schemeClr val="bg1"/>
                </a:solidFill>
              </a:rPr>
              <a:t>proclaiming the gospel of God</a:t>
            </a:r>
            <a:r>
              <a:rPr lang="en-US" dirty="0" smtClean="0">
                <a:solidFill>
                  <a:schemeClr val="bg1"/>
                </a:solidFill>
              </a:rPr>
              <a:t>, 15 and saying, “</a:t>
            </a:r>
            <a:r>
              <a:rPr lang="en-US" u="sng" dirty="0" smtClean="0">
                <a:solidFill>
                  <a:schemeClr val="bg1"/>
                </a:solidFill>
              </a:rPr>
              <a:t>The time is fulfilled, and the kingdom of God is at hand</a:t>
            </a:r>
            <a:r>
              <a:rPr lang="en-US" dirty="0" smtClean="0">
                <a:solidFill>
                  <a:schemeClr val="bg1"/>
                </a:solidFill>
              </a:rPr>
              <a:t>; repent and believe in the gospel.”</a:t>
            </a:r>
            <a:endParaRPr lang="en-US" dirty="0">
              <a:solidFill>
                <a:schemeClr val="bg1"/>
              </a:solidFil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40837" y="3638939"/>
            <a:ext cx="1563859" cy="1557781"/>
          </a:xfrm>
          <a:prstGeom prst="rect">
            <a:avLst/>
          </a:prstGeom>
        </p:spPr>
      </p:pic>
    </p:spTree>
    <p:extLst>
      <p:ext uri="{BB962C8B-B14F-4D97-AF65-F5344CB8AC3E}">
        <p14:creationId xmlns:p14="http://schemas.microsoft.com/office/powerpoint/2010/main" val="248916406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bg1"/>
                </a:solidFill>
                <a:effectLst>
                  <a:outerShdw blurRad="38100" dist="38100" dir="2700000" algn="tl">
                    <a:srgbClr val="000000">
                      <a:alpha val="43137"/>
                    </a:srgbClr>
                  </a:outerShdw>
                </a:effectLst>
              </a:rPr>
              <a:t>Christians are in a war for dominion</a:t>
            </a:r>
            <a:endParaRPr lang="en-US" b="1" dirty="0">
              <a:solidFill>
                <a:schemeClr val="bg1"/>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662473" y="1539551"/>
            <a:ext cx="10691327" cy="4637412"/>
          </a:xfrm>
        </p:spPr>
        <p:txBody>
          <a:bodyPr/>
          <a:lstStyle/>
          <a:p>
            <a:r>
              <a:rPr lang="en-US" dirty="0" smtClean="0">
                <a:solidFill>
                  <a:schemeClr val="bg1"/>
                </a:solidFill>
                <a:effectLst>
                  <a:outerShdw blurRad="38100" dist="38100" dir="2700000" algn="tl">
                    <a:srgbClr val="000000">
                      <a:alpha val="43137"/>
                    </a:srgbClr>
                  </a:outerShdw>
                </a:effectLst>
              </a:rPr>
              <a:t>Christians are in a war for dominion, kingdom against kingdom, culture against culture, values against values, truth against lies, and light against darkness. </a:t>
            </a:r>
          </a:p>
          <a:p>
            <a:r>
              <a:rPr lang="en-US" dirty="0" smtClean="0">
                <a:solidFill>
                  <a:schemeClr val="bg1"/>
                </a:solidFill>
                <a:effectLst>
                  <a:outerShdw blurRad="38100" dist="38100" dir="2700000" algn="tl">
                    <a:srgbClr val="000000">
                      <a:alpha val="43137"/>
                    </a:srgbClr>
                  </a:outerShdw>
                </a:effectLst>
              </a:rPr>
              <a:t>Paul spoke of the war saying it’s not against flesh and blood but spiritual forces of wickedness in heavenly places. </a:t>
            </a:r>
          </a:p>
          <a:p>
            <a:r>
              <a:rPr lang="en-US" dirty="0" smtClean="0">
                <a:solidFill>
                  <a:schemeClr val="bg1"/>
                </a:solidFill>
                <a:effectLst>
                  <a:outerShdw blurRad="38100" dist="38100" dir="2700000" algn="tl">
                    <a:srgbClr val="000000">
                      <a:alpha val="43137"/>
                    </a:srgbClr>
                  </a:outerShdw>
                </a:effectLst>
              </a:rPr>
              <a:t>These heavenly places are “commanding heights.” In other words, they are dwelling places where demonically influenced rulers reside, govern, and oversee their agendas.</a:t>
            </a:r>
            <a:endParaRPr lang="en-US" dirty="0">
              <a:solidFill>
                <a:schemeClr val="bg1"/>
              </a:solidFill>
              <a:effectLst>
                <a:outerShdw blurRad="38100" dist="38100" dir="2700000" algn="tl">
                  <a:srgbClr val="000000">
                    <a:alpha val="43137"/>
                  </a:srgbClr>
                </a:outerShdw>
              </a:effectLst>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84331" y="232548"/>
            <a:ext cx="1269469" cy="1264536"/>
          </a:xfrm>
          <a:prstGeom prst="rect">
            <a:avLst/>
          </a:prstGeom>
        </p:spPr>
      </p:pic>
    </p:spTree>
    <p:extLst>
      <p:ext uri="{BB962C8B-B14F-4D97-AF65-F5344CB8AC3E}">
        <p14:creationId xmlns:p14="http://schemas.microsoft.com/office/powerpoint/2010/main" val="382014340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Evil spirits teach</a:t>
            </a:r>
            <a:endParaRPr lang="en-US" dirty="0">
              <a:solidFill>
                <a:schemeClr val="bg1"/>
              </a:solidFill>
            </a:endParaRPr>
          </a:p>
        </p:txBody>
      </p:sp>
      <p:sp>
        <p:nvSpPr>
          <p:cNvPr id="3" name="Content Placeholder 2"/>
          <p:cNvSpPr>
            <a:spLocks noGrp="1"/>
          </p:cNvSpPr>
          <p:nvPr>
            <p:ph idx="1"/>
          </p:nvPr>
        </p:nvSpPr>
        <p:spPr>
          <a:xfrm>
            <a:off x="838200" y="1797633"/>
            <a:ext cx="10515600" cy="4351338"/>
          </a:xfrm>
        </p:spPr>
        <p:txBody>
          <a:bodyPr/>
          <a:lstStyle/>
          <a:p>
            <a:r>
              <a:rPr lang="en-US" b="1" dirty="0" smtClean="0">
                <a:solidFill>
                  <a:schemeClr val="bg1"/>
                </a:solidFill>
                <a:effectLst>
                  <a:outerShdw blurRad="38100" dist="38100" dir="2700000" algn="tl">
                    <a:srgbClr val="000000">
                      <a:alpha val="43137"/>
                    </a:srgbClr>
                  </a:outerShdw>
                </a:effectLst>
              </a:rPr>
              <a:t>Sometimes we forget that evil spirits teach. They have wiles, seductions, philosophies, beliefs, values, and world views. </a:t>
            </a:r>
          </a:p>
          <a:p>
            <a:r>
              <a:rPr lang="en-US" b="1" dirty="0" smtClean="0">
                <a:solidFill>
                  <a:schemeClr val="bg1"/>
                </a:solidFill>
                <a:effectLst>
                  <a:outerShdw blurRad="38100" dist="38100" dir="2700000" algn="tl">
                    <a:srgbClr val="000000">
                      <a:alpha val="43137"/>
                    </a:srgbClr>
                  </a:outerShdw>
                </a:effectLst>
              </a:rPr>
              <a:t>They pass these on to men that pass them on to others. </a:t>
            </a:r>
          </a:p>
          <a:p>
            <a:r>
              <a:rPr lang="en-US" b="1" dirty="0" smtClean="0">
                <a:solidFill>
                  <a:schemeClr val="bg1"/>
                </a:solidFill>
                <a:effectLst>
                  <a:outerShdw blurRad="38100" dist="38100" dir="2700000" algn="tl">
                    <a:srgbClr val="000000">
                      <a:alpha val="43137"/>
                    </a:srgbClr>
                  </a:outerShdw>
                </a:effectLst>
              </a:rPr>
              <a:t>When men gather around these demonically inspired teachings, they develop a kingdom. </a:t>
            </a:r>
          </a:p>
          <a:p>
            <a:r>
              <a:rPr lang="en-US" b="1" dirty="0" smtClean="0">
                <a:solidFill>
                  <a:schemeClr val="bg1"/>
                </a:solidFill>
                <a:effectLst>
                  <a:outerShdw blurRad="38100" dist="38100" dir="2700000" algn="tl">
                    <a:srgbClr val="000000">
                      <a:alpha val="43137"/>
                    </a:srgbClr>
                  </a:outerShdw>
                </a:effectLst>
              </a:rPr>
              <a:t>Kingdoms are recognized by culture. Cultures can conflict. The kingdom of darkness, for example, will conflict with the Kingdom of light.</a:t>
            </a:r>
            <a:endParaRPr lang="en-US" b="1" dirty="0">
              <a:solidFill>
                <a:schemeClr val="bg1"/>
              </a:solidFill>
              <a:effectLst>
                <a:outerShdw blurRad="38100" dist="38100" dir="2700000" algn="tl">
                  <a:srgbClr val="000000">
                    <a:alpha val="43137"/>
                  </a:srgbClr>
                </a:outerShdw>
              </a:effectLst>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18441" y="518215"/>
            <a:ext cx="1284410" cy="1279418"/>
          </a:xfrm>
          <a:prstGeom prst="rect">
            <a:avLst/>
          </a:prstGeom>
        </p:spPr>
      </p:pic>
    </p:spTree>
    <p:extLst>
      <p:ext uri="{BB962C8B-B14F-4D97-AF65-F5344CB8AC3E}">
        <p14:creationId xmlns:p14="http://schemas.microsoft.com/office/powerpoint/2010/main" val="3252845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mph" presetSubtype="0" fill="hold" grpId="0" nodeType="clickEffect">
                                  <p:stCondLst>
                                    <p:cond delay="0"/>
                                  </p:stCondLst>
                                  <p:childTnLst>
                                    <p:animClr clrSpc="hsl" dir="cw">
                                      <p:cBhvr override="childStyle">
                                        <p:cTn id="6" dur="500" fill="hold"/>
                                        <p:tgtEl>
                                          <p:spTgt spid="3">
                                            <p:txEl>
                                              <p:pRg st="0" end="0"/>
                                            </p:txEl>
                                          </p:spTgt>
                                        </p:tgtEl>
                                        <p:attrNameLst>
                                          <p:attrName>style.color</p:attrName>
                                        </p:attrNameLst>
                                      </p:cBhvr>
                                      <p:by>
                                        <p:hsl h="0" s="-12549" l="-25098"/>
                                      </p:by>
                                    </p:animClr>
                                    <p:animClr clrSpc="hsl" dir="cw">
                                      <p:cBhvr>
                                        <p:cTn id="7" dur="500" fill="hold"/>
                                        <p:tgtEl>
                                          <p:spTgt spid="3">
                                            <p:txEl>
                                              <p:pRg st="0" end="0"/>
                                            </p:txEl>
                                          </p:spTgt>
                                        </p:tgtEl>
                                        <p:attrNameLst>
                                          <p:attrName>fillcolor</p:attrName>
                                        </p:attrNameLst>
                                      </p:cBhvr>
                                      <p:by>
                                        <p:hsl h="0" s="-12549" l="-25098"/>
                                      </p:by>
                                    </p:animClr>
                                    <p:animClr clrSpc="hsl" dir="cw">
                                      <p:cBhvr>
                                        <p:cTn id="8" dur="500" fill="hold"/>
                                        <p:tgtEl>
                                          <p:spTgt spid="3">
                                            <p:txEl>
                                              <p:pRg st="0" end="0"/>
                                            </p:txEl>
                                          </p:spTgt>
                                        </p:tgtEl>
                                        <p:attrNameLst>
                                          <p:attrName>stroke.color</p:attrName>
                                        </p:attrNameLst>
                                      </p:cBhvr>
                                      <p:by>
                                        <p:hsl h="0" s="-12549" l="-25098"/>
                                      </p:by>
                                    </p:animClr>
                                    <p:set>
                                      <p:cBhvr>
                                        <p:cTn id="9" dur="500" fill="hold"/>
                                        <p:tgtEl>
                                          <p:spTgt spid="3">
                                            <p:txEl>
                                              <p:pRg st="0" end="0"/>
                                            </p:txEl>
                                          </p:spTgt>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4" presetClass="emph" presetSubtype="0" fill="hold" grpId="0" nodeType="clickEffect">
                                  <p:stCondLst>
                                    <p:cond delay="0"/>
                                  </p:stCondLst>
                                  <p:childTnLst>
                                    <p:animClr clrSpc="hsl" dir="cw">
                                      <p:cBhvr override="childStyle">
                                        <p:cTn id="13" dur="500" fill="hold"/>
                                        <p:tgtEl>
                                          <p:spTgt spid="3">
                                            <p:txEl>
                                              <p:pRg st="1" end="1"/>
                                            </p:txEl>
                                          </p:spTgt>
                                        </p:tgtEl>
                                        <p:attrNameLst>
                                          <p:attrName>style.color</p:attrName>
                                        </p:attrNameLst>
                                      </p:cBhvr>
                                      <p:by>
                                        <p:hsl h="0" s="-12549" l="-25098"/>
                                      </p:by>
                                    </p:animClr>
                                    <p:animClr clrSpc="hsl" dir="cw">
                                      <p:cBhvr>
                                        <p:cTn id="14" dur="500" fill="hold"/>
                                        <p:tgtEl>
                                          <p:spTgt spid="3">
                                            <p:txEl>
                                              <p:pRg st="1" end="1"/>
                                            </p:txEl>
                                          </p:spTgt>
                                        </p:tgtEl>
                                        <p:attrNameLst>
                                          <p:attrName>fillcolor</p:attrName>
                                        </p:attrNameLst>
                                      </p:cBhvr>
                                      <p:by>
                                        <p:hsl h="0" s="-12549" l="-25098"/>
                                      </p:by>
                                    </p:animClr>
                                    <p:animClr clrSpc="hsl" dir="cw">
                                      <p:cBhvr>
                                        <p:cTn id="15" dur="500" fill="hold"/>
                                        <p:tgtEl>
                                          <p:spTgt spid="3">
                                            <p:txEl>
                                              <p:pRg st="1" end="1"/>
                                            </p:txEl>
                                          </p:spTgt>
                                        </p:tgtEl>
                                        <p:attrNameLst>
                                          <p:attrName>stroke.color</p:attrName>
                                        </p:attrNameLst>
                                      </p:cBhvr>
                                      <p:by>
                                        <p:hsl h="0" s="-12549" l="-25098"/>
                                      </p:by>
                                    </p:animClr>
                                    <p:set>
                                      <p:cBhvr>
                                        <p:cTn id="16" dur="500" fill="hold"/>
                                        <p:tgtEl>
                                          <p:spTgt spid="3">
                                            <p:txEl>
                                              <p:pRg st="1" end="1"/>
                                            </p:txEl>
                                          </p:spTgt>
                                        </p:tgtEl>
                                        <p:attrNameLst>
                                          <p:attrName>fill.type</p:attrName>
                                        </p:attrNameLst>
                                      </p:cBhvr>
                                      <p:to>
                                        <p:strVal val="solid"/>
                                      </p:to>
                                    </p:set>
                                  </p:childTnLst>
                                </p:cTn>
                              </p:par>
                            </p:childTnLst>
                          </p:cTn>
                        </p:par>
                      </p:childTnLst>
                    </p:cTn>
                  </p:par>
                  <p:par>
                    <p:cTn id="17" fill="hold">
                      <p:stCondLst>
                        <p:cond delay="indefinite"/>
                      </p:stCondLst>
                      <p:childTnLst>
                        <p:par>
                          <p:cTn id="18" fill="hold">
                            <p:stCondLst>
                              <p:cond delay="0"/>
                            </p:stCondLst>
                            <p:childTnLst>
                              <p:par>
                                <p:cTn id="19" presetID="24" presetClass="emph" presetSubtype="0" fill="hold" grpId="0" nodeType="clickEffect">
                                  <p:stCondLst>
                                    <p:cond delay="0"/>
                                  </p:stCondLst>
                                  <p:childTnLst>
                                    <p:animClr clrSpc="hsl" dir="cw">
                                      <p:cBhvr override="childStyle">
                                        <p:cTn id="20" dur="500" fill="hold"/>
                                        <p:tgtEl>
                                          <p:spTgt spid="3">
                                            <p:txEl>
                                              <p:pRg st="2" end="2"/>
                                            </p:txEl>
                                          </p:spTgt>
                                        </p:tgtEl>
                                        <p:attrNameLst>
                                          <p:attrName>style.color</p:attrName>
                                        </p:attrNameLst>
                                      </p:cBhvr>
                                      <p:by>
                                        <p:hsl h="0" s="-12549" l="-25098"/>
                                      </p:by>
                                    </p:animClr>
                                    <p:animClr clrSpc="hsl" dir="cw">
                                      <p:cBhvr>
                                        <p:cTn id="21" dur="500" fill="hold"/>
                                        <p:tgtEl>
                                          <p:spTgt spid="3">
                                            <p:txEl>
                                              <p:pRg st="2" end="2"/>
                                            </p:txEl>
                                          </p:spTgt>
                                        </p:tgtEl>
                                        <p:attrNameLst>
                                          <p:attrName>fillcolor</p:attrName>
                                        </p:attrNameLst>
                                      </p:cBhvr>
                                      <p:by>
                                        <p:hsl h="0" s="-12549" l="-25098"/>
                                      </p:by>
                                    </p:animClr>
                                    <p:animClr clrSpc="hsl" dir="cw">
                                      <p:cBhvr>
                                        <p:cTn id="22" dur="500" fill="hold"/>
                                        <p:tgtEl>
                                          <p:spTgt spid="3">
                                            <p:txEl>
                                              <p:pRg st="2" end="2"/>
                                            </p:txEl>
                                          </p:spTgt>
                                        </p:tgtEl>
                                        <p:attrNameLst>
                                          <p:attrName>stroke.color</p:attrName>
                                        </p:attrNameLst>
                                      </p:cBhvr>
                                      <p:by>
                                        <p:hsl h="0" s="-12549" l="-25098"/>
                                      </p:by>
                                    </p:animClr>
                                    <p:set>
                                      <p:cBhvr>
                                        <p:cTn id="23" dur="500" fill="hold"/>
                                        <p:tgtEl>
                                          <p:spTgt spid="3">
                                            <p:txEl>
                                              <p:pRg st="2" end="2"/>
                                            </p:txEl>
                                          </p:spTgt>
                                        </p:tgtEl>
                                        <p:attrNameLst>
                                          <p:attrName>fill.type</p:attrName>
                                        </p:attrNameLst>
                                      </p:cBhvr>
                                      <p:to>
                                        <p:strVal val="solid"/>
                                      </p:to>
                                    </p:set>
                                  </p:childTnLst>
                                </p:cTn>
                              </p:par>
                            </p:childTnLst>
                          </p:cTn>
                        </p:par>
                      </p:childTnLst>
                    </p:cTn>
                  </p:par>
                  <p:par>
                    <p:cTn id="24" fill="hold">
                      <p:stCondLst>
                        <p:cond delay="indefinite"/>
                      </p:stCondLst>
                      <p:childTnLst>
                        <p:par>
                          <p:cTn id="25" fill="hold">
                            <p:stCondLst>
                              <p:cond delay="0"/>
                            </p:stCondLst>
                            <p:childTnLst>
                              <p:par>
                                <p:cTn id="26" presetID="24" presetClass="emph" presetSubtype="0" fill="hold" grpId="0" nodeType="clickEffect">
                                  <p:stCondLst>
                                    <p:cond delay="0"/>
                                  </p:stCondLst>
                                  <p:childTnLst>
                                    <p:animClr clrSpc="hsl" dir="cw">
                                      <p:cBhvr override="childStyle">
                                        <p:cTn id="27" dur="500" fill="hold"/>
                                        <p:tgtEl>
                                          <p:spTgt spid="3">
                                            <p:txEl>
                                              <p:pRg st="3" end="3"/>
                                            </p:txEl>
                                          </p:spTgt>
                                        </p:tgtEl>
                                        <p:attrNameLst>
                                          <p:attrName>style.color</p:attrName>
                                        </p:attrNameLst>
                                      </p:cBhvr>
                                      <p:by>
                                        <p:hsl h="0" s="-12549" l="-25098"/>
                                      </p:by>
                                    </p:animClr>
                                    <p:animClr clrSpc="hsl" dir="cw">
                                      <p:cBhvr>
                                        <p:cTn id="28" dur="500" fill="hold"/>
                                        <p:tgtEl>
                                          <p:spTgt spid="3">
                                            <p:txEl>
                                              <p:pRg st="3" end="3"/>
                                            </p:txEl>
                                          </p:spTgt>
                                        </p:tgtEl>
                                        <p:attrNameLst>
                                          <p:attrName>fillcolor</p:attrName>
                                        </p:attrNameLst>
                                      </p:cBhvr>
                                      <p:by>
                                        <p:hsl h="0" s="-12549" l="-25098"/>
                                      </p:by>
                                    </p:animClr>
                                    <p:animClr clrSpc="hsl" dir="cw">
                                      <p:cBhvr>
                                        <p:cTn id="29" dur="500" fill="hold"/>
                                        <p:tgtEl>
                                          <p:spTgt spid="3">
                                            <p:txEl>
                                              <p:pRg st="3" end="3"/>
                                            </p:txEl>
                                          </p:spTgt>
                                        </p:tgtEl>
                                        <p:attrNameLst>
                                          <p:attrName>stroke.color</p:attrName>
                                        </p:attrNameLst>
                                      </p:cBhvr>
                                      <p:by>
                                        <p:hsl h="0" s="-12549" l="-25098"/>
                                      </p:by>
                                    </p:animClr>
                                    <p:set>
                                      <p:cBhvr>
                                        <p:cTn id="30" dur="500" fill="hold"/>
                                        <p:tgtEl>
                                          <p:spTgt spid="3">
                                            <p:txEl>
                                              <p:pRg st="3" end="3"/>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bg1"/>
                </a:solidFill>
                <a:effectLst>
                  <a:outerShdw blurRad="38100" dist="38100" dir="2700000" algn="tl">
                    <a:srgbClr val="000000">
                      <a:alpha val="43137"/>
                    </a:srgbClr>
                  </a:outerShdw>
                </a:effectLst>
              </a:rPr>
              <a:t>The Kingdom of God conflicts with other kingdoms </a:t>
            </a:r>
            <a:endParaRPr lang="en-US" b="1" dirty="0">
              <a:solidFill>
                <a:schemeClr val="bg1"/>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r>
              <a:rPr lang="en-US" b="1" dirty="0" smtClean="0">
                <a:solidFill>
                  <a:schemeClr val="bg1"/>
                </a:solidFill>
                <a:effectLst>
                  <a:outerShdw blurRad="38100" dist="38100" dir="2700000" algn="tl">
                    <a:srgbClr val="000000">
                      <a:alpha val="43137"/>
                    </a:srgbClr>
                  </a:outerShdw>
                </a:effectLst>
              </a:rPr>
              <a:t>The Kingdom of God conflicts with other kingdoms for dominion. The “type of conflict” may change depending on the city or nation you reside. </a:t>
            </a:r>
          </a:p>
          <a:p>
            <a:r>
              <a:rPr lang="en-US" b="1" dirty="0" smtClean="0">
                <a:solidFill>
                  <a:schemeClr val="bg1"/>
                </a:solidFill>
                <a:effectLst>
                  <a:outerShdw blurRad="38100" dist="38100" dir="2700000" algn="tl">
                    <a:srgbClr val="000000">
                      <a:alpha val="43137"/>
                    </a:srgbClr>
                  </a:outerShdw>
                </a:effectLst>
              </a:rPr>
              <a:t>I want you to start seeing yourself however as </a:t>
            </a:r>
            <a:r>
              <a:rPr lang="en-US" b="1" u="sng" dirty="0" smtClean="0">
                <a:solidFill>
                  <a:schemeClr val="bg1"/>
                </a:solidFill>
                <a:effectLst>
                  <a:outerShdw blurRad="38100" dist="38100" dir="2700000" algn="tl">
                    <a:srgbClr val="000000">
                      <a:alpha val="43137"/>
                    </a:srgbClr>
                  </a:outerShdw>
                </a:effectLst>
              </a:rPr>
              <a:t>a kerux, an official representative of the Kingdom of God </a:t>
            </a:r>
            <a:r>
              <a:rPr lang="en-US" b="1" dirty="0" smtClean="0">
                <a:solidFill>
                  <a:schemeClr val="bg1"/>
                </a:solidFill>
                <a:effectLst>
                  <a:outerShdw blurRad="38100" dist="38100" dir="2700000" algn="tl">
                    <a:srgbClr val="000000">
                      <a:alpha val="43137"/>
                    </a:srgbClr>
                  </a:outerShdw>
                </a:effectLst>
              </a:rPr>
              <a:t>and </a:t>
            </a:r>
            <a:r>
              <a:rPr lang="en-US" b="1" u="sng" dirty="0" smtClean="0">
                <a:solidFill>
                  <a:schemeClr val="bg1"/>
                </a:solidFill>
                <a:effectLst>
                  <a:outerShdw blurRad="38100" dist="38100" dir="2700000" algn="tl">
                    <a:srgbClr val="000000">
                      <a:alpha val="43137"/>
                    </a:srgbClr>
                  </a:outerShdw>
                </a:effectLst>
              </a:rPr>
              <a:t>well able to deal with kingdom conflict.</a:t>
            </a:r>
            <a:endParaRPr lang="en-US" b="1" u="sng" dirty="0">
              <a:solidFill>
                <a:schemeClr val="bg1"/>
              </a:solidFill>
              <a:effectLst>
                <a:outerShdw blurRad="38100" dist="38100" dir="2700000" algn="tl">
                  <a:srgbClr val="000000">
                    <a:alpha val="43137"/>
                  </a:srgbClr>
                </a:outerShdw>
              </a:effectLst>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47107" y="384677"/>
            <a:ext cx="1378837" cy="1373479"/>
          </a:xfrm>
          <a:prstGeom prst="rect">
            <a:avLst/>
          </a:prstGeom>
        </p:spPr>
      </p:pic>
    </p:spTree>
    <p:extLst>
      <p:ext uri="{BB962C8B-B14F-4D97-AF65-F5344CB8AC3E}">
        <p14:creationId xmlns:p14="http://schemas.microsoft.com/office/powerpoint/2010/main" val="1331159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bg1"/>
                </a:solidFill>
                <a:effectLst>
                  <a:outerShdw blurRad="38100" dist="38100" dir="2700000" algn="tl">
                    <a:srgbClr val="000000">
                      <a:alpha val="43137"/>
                    </a:srgbClr>
                  </a:outerShdw>
                </a:effectLst>
              </a:rPr>
              <a:t>A kerux representative - </a:t>
            </a:r>
            <a:r>
              <a:rPr lang="en-US" b="1" dirty="0" smtClean="0">
                <a:solidFill>
                  <a:schemeClr val="bg1"/>
                </a:solidFill>
                <a:effectLst>
                  <a:outerShdw blurRad="38100" dist="38100" dir="2700000" algn="tl">
                    <a:srgbClr val="000000">
                      <a:alpha val="43137"/>
                    </a:srgbClr>
                  </a:outerShdw>
                </a:effectLst>
              </a:rPr>
              <a:t>Ambassador</a:t>
            </a:r>
            <a:endParaRPr lang="en-US" b="1" dirty="0">
              <a:solidFill>
                <a:schemeClr val="bg1"/>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838200" y="1853616"/>
            <a:ext cx="10515600" cy="4351338"/>
          </a:xfrm>
        </p:spPr>
        <p:txBody>
          <a:bodyPr/>
          <a:lstStyle/>
          <a:p>
            <a:r>
              <a:rPr lang="en-US" b="1" dirty="0" smtClean="0">
                <a:solidFill>
                  <a:schemeClr val="bg1"/>
                </a:solidFill>
                <a:effectLst>
                  <a:outerShdw blurRad="38100" dist="38100" dir="2700000" algn="tl">
                    <a:srgbClr val="000000">
                      <a:alpha val="43137"/>
                    </a:srgbClr>
                  </a:outerShdw>
                </a:effectLst>
              </a:rPr>
              <a:t>Embracing your ministry </a:t>
            </a:r>
            <a:r>
              <a:rPr lang="en-US" b="1" u="sng" dirty="0" smtClean="0">
                <a:solidFill>
                  <a:schemeClr val="bg1"/>
                </a:solidFill>
                <a:effectLst>
                  <a:outerShdw blurRad="38100" dist="38100" dir="2700000" algn="tl">
                    <a:srgbClr val="000000">
                      <a:alpha val="43137"/>
                    </a:srgbClr>
                  </a:outerShdw>
                </a:effectLst>
              </a:rPr>
              <a:t>as a kerux representative </a:t>
            </a:r>
            <a:r>
              <a:rPr lang="en-US" b="1" dirty="0" smtClean="0">
                <a:solidFill>
                  <a:schemeClr val="bg1"/>
                </a:solidFill>
                <a:effectLst>
                  <a:outerShdw blurRad="38100" dist="38100" dir="2700000" algn="tl">
                    <a:srgbClr val="000000">
                      <a:alpha val="43137"/>
                    </a:srgbClr>
                  </a:outerShdw>
                </a:effectLst>
              </a:rPr>
              <a:t>will help you understand </a:t>
            </a:r>
            <a:r>
              <a:rPr lang="en-US" b="1" u="sng" dirty="0" smtClean="0">
                <a:solidFill>
                  <a:schemeClr val="bg1"/>
                </a:solidFill>
                <a:effectLst>
                  <a:outerShdw blurRad="38100" dist="38100" dir="2700000" algn="tl">
                    <a:srgbClr val="000000">
                      <a:alpha val="43137"/>
                    </a:srgbClr>
                  </a:outerShdw>
                </a:effectLst>
              </a:rPr>
              <a:t>Christian culture</a:t>
            </a:r>
            <a:r>
              <a:rPr lang="en-US" b="1" dirty="0" smtClean="0">
                <a:solidFill>
                  <a:schemeClr val="bg1"/>
                </a:solidFill>
                <a:effectLst>
                  <a:outerShdw blurRad="38100" dist="38100" dir="2700000" algn="tl">
                    <a:srgbClr val="000000">
                      <a:alpha val="43137"/>
                    </a:srgbClr>
                  </a:outerShdw>
                </a:effectLst>
              </a:rPr>
              <a:t>, </a:t>
            </a:r>
            <a:r>
              <a:rPr lang="en-US" b="1" u="sng" dirty="0" smtClean="0">
                <a:solidFill>
                  <a:schemeClr val="bg1"/>
                </a:solidFill>
                <a:effectLst>
                  <a:outerShdw blurRad="38100" dist="38100" dir="2700000" algn="tl">
                    <a:srgbClr val="000000">
                      <a:alpha val="43137"/>
                    </a:srgbClr>
                  </a:outerShdw>
                </a:effectLst>
              </a:rPr>
              <a:t>values</a:t>
            </a:r>
            <a:r>
              <a:rPr lang="en-US" b="1" dirty="0" smtClean="0">
                <a:solidFill>
                  <a:schemeClr val="bg1"/>
                </a:solidFill>
                <a:effectLst>
                  <a:outerShdw blurRad="38100" dist="38100" dir="2700000" algn="tl">
                    <a:srgbClr val="000000">
                      <a:alpha val="43137"/>
                    </a:srgbClr>
                  </a:outerShdw>
                </a:effectLst>
              </a:rPr>
              <a:t> and </a:t>
            </a:r>
            <a:r>
              <a:rPr lang="en-US" b="1" u="sng" dirty="0" smtClean="0">
                <a:solidFill>
                  <a:schemeClr val="bg1"/>
                </a:solidFill>
                <a:effectLst>
                  <a:outerShdw blurRad="38100" dist="38100" dir="2700000" algn="tl">
                    <a:srgbClr val="000000">
                      <a:alpha val="43137"/>
                    </a:srgbClr>
                  </a:outerShdw>
                </a:effectLst>
              </a:rPr>
              <a:t>the spiritual warfare</a:t>
            </a:r>
            <a:r>
              <a:rPr lang="en-US" b="1" dirty="0" smtClean="0">
                <a:solidFill>
                  <a:schemeClr val="bg1"/>
                </a:solidFill>
                <a:effectLst>
                  <a:outerShdw blurRad="38100" dist="38100" dir="2700000" algn="tl">
                    <a:srgbClr val="000000">
                      <a:alpha val="43137"/>
                    </a:srgbClr>
                  </a:outerShdw>
                </a:effectLst>
              </a:rPr>
              <a:t> you are involved from a different perspective. </a:t>
            </a:r>
          </a:p>
          <a:p>
            <a:r>
              <a:rPr lang="en-US" b="1" dirty="0" smtClean="0">
                <a:solidFill>
                  <a:schemeClr val="bg1"/>
                </a:solidFill>
                <a:effectLst>
                  <a:outerShdw blurRad="38100" dist="38100" dir="2700000" algn="tl">
                    <a:srgbClr val="000000">
                      <a:alpha val="43137"/>
                    </a:srgbClr>
                  </a:outerShdw>
                </a:effectLst>
              </a:rPr>
              <a:t>Paul was an apostle to the Gentiles. He also described his calling as apostle and preacher,</a:t>
            </a:r>
          </a:p>
          <a:p>
            <a:r>
              <a:rPr lang="en-US" b="1" dirty="0">
                <a:solidFill>
                  <a:schemeClr val="bg1"/>
                </a:solidFill>
                <a:effectLst>
                  <a:outerShdw blurRad="38100" dist="38100" dir="2700000" algn="tl">
                    <a:srgbClr val="000000">
                      <a:alpha val="43137"/>
                    </a:srgbClr>
                  </a:outerShdw>
                </a:effectLst>
              </a:rPr>
              <a:t>“Whereunto I am appointed a preacher, and an apostle, and a teacher of the Gentiles” (2 Timothy 1:11).</a:t>
            </a:r>
          </a:p>
          <a:p>
            <a:endParaRPr lang="en-US" dirty="0">
              <a:solidFill>
                <a:schemeClr val="bg1"/>
              </a:solidFil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96771" y="338933"/>
            <a:ext cx="1357029" cy="1351755"/>
          </a:xfrm>
          <a:prstGeom prst="rect">
            <a:avLst/>
          </a:prstGeom>
        </p:spPr>
      </p:pic>
    </p:spTree>
    <p:extLst>
      <p:ext uri="{BB962C8B-B14F-4D97-AF65-F5344CB8AC3E}">
        <p14:creationId xmlns:p14="http://schemas.microsoft.com/office/powerpoint/2010/main" val="3098010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bg1"/>
                </a:solidFill>
                <a:effectLst>
                  <a:outerShdw blurRad="38100" dist="38100" dir="2700000" algn="tl">
                    <a:srgbClr val="000000">
                      <a:alpha val="43137"/>
                    </a:srgbClr>
                  </a:outerShdw>
                </a:effectLst>
              </a:rPr>
              <a:t>You are in a spiritual war.</a:t>
            </a:r>
            <a:endParaRPr lang="en-US" b="1" dirty="0">
              <a:solidFill>
                <a:schemeClr val="bg1"/>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fontScale="70000" lnSpcReduction="20000"/>
          </a:bodyPr>
          <a:lstStyle/>
          <a:p>
            <a:r>
              <a:rPr lang="en-US" sz="3600" b="1" i="1" dirty="0" smtClean="0">
                <a:solidFill>
                  <a:schemeClr val="bg1"/>
                </a:solidFill>
                <a:effectLst>
                  <a:outerShdw blurRad="38100" dist="38100" dir="2700000" algn="tl">
                    <a:srgbClr val="000000">
                      <a:alpha val="43137"/>
                    </a:srgbClr>
                  </a:outerShdw>
                </a:effectLst>
              </a:rPr>
              <a:t>Scripture confirms that you have spiritual authority to cast out devils, bind and loose, and use the Name of Jesus. </a:t>
            </a:r>
          </a:p>
          <a:p>
            <a:pPr marL="0" indent="0">
              <a:buNone/>
            </a:pPr>
            <a:endParaRPr lang="en-US" sz="3600" b="1" i="1" dirty="0" smtClean="0">
              <a:solidFill>
                <a:schemeClr val="bg1"/>
              </a:solidFill>
              <a:effectLst>
                <a:outerShdw blurRad="38100" dist="38100" dir="2700000" algn="tl">
                  <a:srgbClr val="000000">
                    <a:alpha val="43137"/>
                  </a:srgbClr>
                </a:outerShdw>
              </a:effectLst>
            </a:endParaRPr>
          </a:p>
          <a:p>
            <a:r>
              <a:rPr lang="en-US" sz="3600" b="1" u="sng" dirty="0" smtClean="0">
                <a:solidFill>
                  <a:schemeClr val="bg1"/>
                </a:solidFill>
                <a:effectLst>
                  <a:outerShdw blurRad="38100" dist="38100" dir="2700000" algn="tl">
                    <a:srgbClr val="000000">
                      <a:alpha val="43137"/>
                    </a:srgbClr>
                  </a:outerShdw>
                </a:effectLst>
              </a:rPr>
              <a:t>Luke 10:17-20 King James Version (KJV)</a:t>
            </a:r>
          </a:p>
          <a:p>
            <a:r>
              <a:rPr lang="en-US" sz="3600" b="1" dirty="0" smtClean="0">
                <a:solidFill>
                  <a:schemeClr val="bg1"/>
                </a:solidFill>
                <a:effectLst>
                  <a:outerShdw blurRad="38100" dist="38100" dir="2700000" algn="tl">
                    <a:srgbClr val="000000">
                      <a:alpha val="43137"/>
                    </a:srgbClr>
                  </a:outerShdw>
                </a:effectLst>
              </a:rPr>
              <a:t>17 And the seventy returned again with joy, saying, Lord, even the devils are subject unto us through thy name.</a:t>
            </a:r>
          </a:p>
          <a:p>
            <a:r>
              <a:rPr lang="en-US" sz="3600" b="1" dirty="0" smtClean="0">
                <a:solidFill>
                  <a:schemeClr val="bg1"/>
                </a:solidFill>
                <a:effectLst>
                  <a:outerShdw blurRad="38100" dist="38100" dir="2700000" algn="tl">
                    <a:srgbClr val="000000">
                      <a:alpha val="43137"/>
                    </a:srgbClr>
                  </a:outerShdw>
                </a:effectLst>
              </a:rPr>
              <a:t>18 And he said unto them, I beheld Satan as lightning fall from heaven.</a:t>
            </a:r>
          </a:p>
          <a:p>
            <a:r>
              <a:rPr lang="en-US" sz="3600" b="1" dirty="0" smtClean="0">
                <a:solidFill>
                  <a:schemeClr val="bg1"/>
                </a:solidFill>
                <a:effectLst>
                  <a:outerShdw blurRad="38100" dist="38100" dir="2700000" algn="tl">
                    <a:srgbClr val="000000">
                      <a:alpha val="43137"/>
                    </a:srgbClr>
                  </a:outerShdw>
                </a:effectLst>
              </a:rPr>
              <a:t>19 Behold, I give unto you power to tread on serpents and scorpions, and over all the power of the enemy: and nothing shall by any means hurt you.</a:t>
            </a:r>
          </a:p>
          <a:p>
            <a:r>
              <a:rPr lang="en-US" sz="3600" b="1" dirty="0" smtClean="0">
                <a:solidFill>
                  <a:schemeClr val="bg1"/>
                </a:solidFill>
                <a:effectLst>
                  <a:outerShdw blurRad="38100" dist="38100" dir="2700000" algn="tl">
                    <a:srgbClr val="000000">
                      <a:alpha val="43137"/>
                    </a:srgbClr>
                  </a:outerShdw>
                </a:effectLst>
              </a:rPr>
              <a:t>20 Notwithstanding in this rejoice not, that the spirits are subject unto you; but rather rejoice, because your names are written in heaven.</a:t>
            </a:r>
          </a:p>
          <a:p>
            <a:endParaRPr lang="en-US" dirty="0">
              <a:solidFill>
                <a:schemeClr val="bg1"/>
              </a:solidFill>
              <a:effectLst>
                <a:outerShdw blurRad="38100" dist="38100" dir="2700000" algn="tl">
                  <a:srgbClr val="000000">
                    <a:alpha val="43137"/>
                  </a:srgbClr>
                </a:outerShdw>
              </a:effectLst>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86392" y="495674"/>
            <a:ext cx="1267408" cy="1262482"/>
          </a:xfrm>
          <a:prstGeom prst="rect">
            <a:avLst/>
          </a:prstGeom>
        </p:spPr>
      </p:pic>
    </p:spTree>
    <p:extLst>
      <p:ext uri="{BB962C8B-B14F-4D97-AF65-F5344CB8AC3E}">
        <p14:creationId xmlns:p14="http://schemas.microsoft.com/office/powerpoint/2010/main" val="158963982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476</TotalTime>
  <Words>2086</Words>
  <Application>Microsoft Office PowerPoint</Application>
  <PresentationFormat>Widescreen</PresentationFormat>
  <Paragraphs>126</Paragraphs>
  <Slides>29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29</vt:i4>
      </vt:variant>
    </vt:vector>
  </HeadingPairs>
  <TitlesOfParts>
    <vt:vector size="34" baseType="lpstr">
      <vt:lpstr>Arial</vt:lpstr>
      <vt:lpstr>Calibri</vt:lpstr>
      <vt:lpstr>Calibri Light</vt:lpstr>
      <vt:lpstr>Courgette</vt:lpstr>
      <vt:lpstr>Office Theme</vt:lpstr>
      <vt:lpstr>    </vt:lpstr>
      <vt:lpstr>INTRODUCTION</vt:lpstr>
      <vt:lpstr>Strong holds (2 Corinthians 10:4) </vt:lpstr>
      <vt:lpstr>Mark 1:14-15 English Standard Version (ESV) </vt:lpstr>
      <vt:lpstr>Christians are in a war for dominion</vt:lpstr>
      <vt:lpstr>Evil spirits teach</vt:lpstr>
      <vt:lpstr>The Kingdom of God conflicts with other kingdoms </vt:lpstr>
      <vt:lpstr>A kerux representative - Ambassador</vt:lpstr>
      <vt:lpstr>You are in a spiritual war.</vt:lpstr>
      <vt:lpstr>The word “preacher” in Greek is kerux</vt:lpstr>
      <vt:lpstr>KINGDOM OF GOD CULTURE</vt:lpstr>
      <vt:lpstr>1. Language</vt:lpstr>
      <vt:lpstr> 2. Economic system </vt:lpstr>
      <vt:lpstr> 3. Religion </vt:lpstr>
      <vt:lpstr>4. Social organizations</vt:lpstr>
      <vt:lpstr>5. Customs and traditions</vt:lpstr>
      <vt:lpstr>6. Government</vt:lpstr>
      <vt:lpstr>7. Arts, literature, music</vt:lpstr>
      <vt:lpstr>KINGDOM OF GOD VALUES</vt:lpstr>
      <vt:lpstr>KINGDOM OF GOD VALUES</vt:lpstr>
      <vt:lpstr>2 Peter 1:3-8</vt:lpstr>
      <vt:lpstr>Degeneration of society </vt:lpstr>
      <vt:lpstr>Spiritual Warfare </vt:lpstr>
      <vt:lpstr>When someone attacks you  as a Christian what are they attacking?  </vt:lpstr>
      <vt:lpstr>Christian values are under attack</vt:lpstr>
      <vt:lpstr>The World we grew up in held to biblical values. Not anymore. </vt:lpstr>
      <vt:lpstr>Together we can win the battle of kingdoms. </vt:lpstr>
      <vt:lpstr>PowerPoint Presentation</vt:lpstr>
      <vt:lpstr>Decree</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Ronald Powell</dc:creator>
  <cp:lastModifiedBy>Ronald Powell</cp:lastModifiedBy>
  <cp:revision>19</cp:revision>
  <dcterms:created xsi:type="dcterms:W3CDTF">2018-09-08T14:08:25Z</dcterms:created>
  <dcterms:modified xsi:type="dcterms:W3CDTF">2018-09-08T22:04:56Z</dcterms:modified>
</cp:coreProperties>
</file>