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9" r:id="rId6"/>
    <p:sldId id="268" r:id="rId7"/>
    <p:sldId id="279" r:id="rId8"/>
    <p:sldId id="278" r:id="rId9"/>
    <p:sldId id="277" r:id="rId10"/>
    <p:sldId id="276" r:id="rId11"/>
    <p:sldId id="267" r:id="rId12"/>
    <p:sldId id="266" r:id="rId13"/>
    <p:sldId id="281" r:id="rId14"/>
    <p:sldId id="280"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7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64AF85-C678-41BC-9EE4-DD98BC902AF9}"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2890115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4AF85-C678-41BC-9EE4-DD98BC902AF9}"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278633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4AF85-C678-41BC-9EE4-DD98BC902AF9}"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1231490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4AF85-C678-41BC-9EE4-DD98BC902AF9}"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1806302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4AF85-C678-41BC-9EE4-DD98BC902AF9}" type="datetimeFigureOut">
              <a:rPr lang="en-US" smtClean="0"/>
              <a:t>9/14/2018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412924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64AF85-C678-41BC-9EE4-DD98BC902AF9}"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1786900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64AF85-C678-41BC-9EE4-DD98BC902AF9}" type="datetimeFigureOut">
              <a:rPr lang="en-US" smtClean="0"/>
              <a:t>9/14/2018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1298988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4AF85-C678-41BC-9EE4-DD98BC902AF9}" type="datetimeFigureOut">
              <a:rPr lang="en-US" smtClean="0"/>
              <a:t>9/14/2018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2927496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4AF85-C678-41BC-9EE4-DD98BC902AF9}" type="datetimeFigureOut">
              <a:rPr lang="en-US" smtClean="0"/>
              <a:t>9/14/2018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2339522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4AF85-C678-41BC-9EE4-DD98BC902AF9}"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327519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4AF85-C678-41BC-9EE4-DD98BC902AF9}" type="datetimeFigureOut">
              <a:rPr lang="en-US" smtClean="0"/>
              <a:t>9/14/2018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264A5C-E2D5-4AD5-B326-995F9FF6A191}" type="slidenum">
              <a:rPr lang="en-US" smtClean="0"/>
              <a:t>‹#›</a:t>
            </a:fld>
            <a:endParaRPr lang="en-US"/>
          </a:p>
        </p:txBody>
      </p:sp>
    </p:spTree>
    <p:extLst>
      <p:ext uri="{BB962C8B-B14F-4D97-AF65-F5344CB8AC3E}">
        <p14:creationId xmlns:p14="http://schemas.microsoft.com/office/powerpoint/2010/main" val="2734650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4AF85-C678-41BC-9EE4-DD98BC902AF9}" type="datetimeFigureOut">
              <a:rPr lang="en-US" smtClean="0"/>
              <a:t>9/14/2018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64A5C-E2D5-4AD5-B326-995F9FF6A191}" type="slidenum">
              <a:rPr lang="en-US" smtClean="0"/>
              <a:t>‹#›</a:t>
            </a:fld>
            <a:endParaRPr lang="en-US"/>
          </a:p>
        </p:txBody>
      </p:sp>
    </p:spTree>
    <p:extLst>
      <p:ext uri="{BB962C8B-B14F-4D97-AF65-F5344CB8AC3E}">
        <p14:creationId xmlns:p14="http://schemas.microsoft.com/office/powerpoint/2010/main" val="2416011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801566"/>
            <a:ext cx="9144000" cy="1887166"/>
          </a:xfrm>
        </p:spPr>
        <p:txBody>
          <a:bodyPr>
            <a:normAutofit/>
          </a:bodyPr>
          <a:lstStyle/>
          <a:p>
            <a:r>
              <a:rPr lang="en-US" b="1" u="sng" dirty="0" smtClean="0">
                <a:solidFill>
                  <a:schemeClr val="bg1"/>
                </a:solidFill>
              </a:rPr>
              <a:t>Spiritual Conquest and the Children of God</a:t>
            </a:r>
          </a:p>
        </p:txBody>
      </p:sp>
      <p:sp>
        <p:nvSpPr>
          <p:cNvPr id="3" name="Subtitle 2"/>
          <p:cNvSpPr>
            <a:spLocks noGrp="1"/>
          </p:cNvSpPr>
          <p:nvPr>
            <p:ph type="subTitle" idx="1"/>
          </p:nvPr>
        </p:nvSpPr>
        <p:spPr>
          <a:xfrm>
            <a:off x="1524000" y="4688732"/>
            <a:ext cx="9144000" cy="569068"/>
          </a:xfrm>
        </p:spPr>
        <p:txBody>
          <a:bodyPr>
            <a:normAutofit/>
          </a:bodyPr>
          <a:lstStyle/>
          <a:p>
            <a:r>
              <a:rPr lang="en-US" sz="2800" b="1" dirty="0" smtClean="0">
                <a:solidFill>
                  <a:schemeClr val="bg1"/>
                </a:solidFill>
                <a:effectLst>
                  <a:outerShdw blurRad="38100" dist="38100" dir="2700000" algn="tl">
                    <a:srgbClr val="000000">
                      <a:alpha val="43137"/>
                    </a:srgbClr>
                  </a:outerShdw>
                </a:effectLst>
              </a:rPr>
              <a:t>Bishop Ronald K. Powell</a:t>
            </a:r>
            <a:endParaRPr lang="en-US" sz="2800" b="1" dirty="0">
              <a:solidFill>
                <a:schemeClr val="bg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6839" y="1009853"/>
            <a:ext cx="2990850" cy="2114550"/>
          </a:xfrm>
          <a:prstGeom prst="rect">
            <a:avLst/>
          </a:prstGeom>
        </p:spPr>
      </p:pic>
    </p:spTree>
    <p:extLst>
      <p:ext uri="{BB962C8B-B14F-4D97-AF65-F5344CB8AC3E}">
        <p14:creationId xmlns:p14="http://schemas.microsoft.com/office/powerpoint/2010/main" val="4082363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Lords</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838200" y="1786714"/>
            <a:ext cx="10515600" cy="4351338"/>
          </a:xfrm>
        </p:spPr>
        <p:txBody>
          <a:bodyPr>
            <a:noAutofit/>
          </a:bodyPr>
          <a:lstStyle/>
          <a:p>
            <a:pPr marL="0" indent="0">
              <a:buNone/>
            </a:pPr>
            <a:r>
              <a:rPr lang="en-US" b="1" dirty="0" smtClean="0">
                <a:solidFill>
                  <a:schemeClr val="bg1"/>
                </a:solidFill>
                <a:effectLst>
                  <a:outerShdw blurRad="38100" dist="38100" dir="2700000" algn="tl">
                    <a:srgbClr val="000000">
                      <a:alpha val="43137"/>
                    </a:srgbClr>
                  </a:outerShdw>
                </a:effectLst>
              </a:rPr>
              <a:t>Lords, Greek </a:t>
            </a:r>
            <a:r>
              <a:rPr lang="en-US" b="1" dirty="0" err="1" smtClean="0">
                <a:solidFill>
                  <a:schemeClr val="bg1"/>
                </a:solidFill>
                <a:effectLst>
                  <a:outerShdw blurRad="38100" dist="38100" dir="2700000" algn="tl">
                    <a:srgbClr val="000000">
                      <a:alpha val="43137"/>
                    </a:srgbClr>
                  </a:outerShdw>
                </a:effectLst>
              </a:rPr>
              <a:t>kurieuo</a:t>
            </a:r>
            <a:r>
              <a:rPr lang="en-US" b="1" dirty="0" smtClean="0">
                <a:solidFill>
                  <a:schemeClr val="bg1"/>
                </a:solidFill>
                <a:effectLst>
                  <a:outerShdw blurRad="38100" dist="38100" dir="2700000" algn="tl">
                    <a:srgbClr val="000000">
                      <a:alpha val="43137"/>
                    </a:srgbClr>
                  </a:outerShdw>
                </a:effectLst>
              </a:rPr>
              <a:t>, means rulers. Jesus is the “Ruler of rulers.” To understand the governing nature of every believer we need a solid definition of the word ruler. According to “Thayer’s Greek Lexicon” ruler means: </a:t>
            </a:r>
          </a:p>
          <a:p>
            <a:pPr marL="514350" indent="-514350">
              <a:buAutoNum type="arabicParenR"/>
            </a:pPr>
            <a:r>
              <a:rPr lang="en-US" b="1" dirty="0" smtClean="0">
                <a:solidFill>
                  <a:schemeClr val="bg1"/>
                </a:solidFill>
                <a:effectLst>
                  <a:outerShdw blurRad="38100" dist="38100" dir="2700000" algn="tl">
                    <a:srgbClr val="000000">
                      <a:alpha val="43137"/>
                    </a:srgbClr>
                  </a:outerShdw>
                </a:effectLst>
              </a:rPr>
              <a:t>to be lord of, to rule, have dominion over </a:t>
            </a:r>
          </a:p>
          <a:p>
            <a:pPr marL="514350" indent="-514350">
              <a:buAutoNum type="arabicParenR"/>
            </a:pPr>
            <a:r>
              <a:rPr lang="en-US" b="1" dirty="0" smtClean="0">
                <a:solidFill>
                  <a:schemeClr val="bg1"/>
                </a:solidFill>
                <a:effectLst>
                  <a:outerShdw blurRad="38100" dist="38100" dir="2700000" algn="tl">
                    <a:srgbClr val="000000">
                      <a:alpha val="43137"/>
                    </a:srgbClr>
                  </a:outerShdw>
                </a:effectLst>
              </a:rPr>
              <a:t>2) of things and forces </a:t>
            </a:r>
          </a:p>
          <a:p>
            <a:pPr marL="514350" indent="-514350">
              <a:buAutoNum type="arabicParenR"/>
            </a:pPr>
            <a:r>
              <a:rPr lang="en-US" b="1" dirty="0" smtClean="0">
                <a:solidFill>
                  <a:schemeClr val="bg1"/>
                </a:solidFill>
                <a:effectLst>
                  <a:outerShdw blurRad="38100" dist="38100" dir="2700000" algn="tl">
                    <a:srgbClr val="000000">
                      <a:alpha val="43137"/>
                    </a:srgbClr>
                  </a:outerShdw>
                </a:effectLst>
              </a:rPr>
              <a:t>3) to exercise influence upon, to have power over. “Strong’s Greek Lexicon” agrees. To rule: 1) have dominion over 2) lord, be lord of 3) exercise lordship over.</a:t>
            </a:r>
          </a:p>
          <a:p>
            <a:pPr marL="0" indent="0">
              <a:buNone/>
            </a:pPr>
            <a:endParaRPr lang="en-US" sz="2000" dirty="0" smtClean="0">
              <a:solidFill>
                <a:schemeClr val="bg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stretch>
            <a:fillRect/>
          </a:stretch>
        </p:blipFill>
        <p:spPr>
          <a:xfrm>
            <a:off x="9153769" y="365125"/>
            <a:ext cx="2036240" cy="1432684"/>
          </a:xfrm>
          <a:prstGeom prst="rect">
            <a:avLst/>
          </a:prstGeom>
        </p:spPr>
      </p:pic>
    </p:spTree>
    <p:extLst>
      <p:ext uri="{BB962C8B-B14F-4D97-AF65-F5344CB8AC3E}">
        <p14:creationId xmlns:p14="http://schemas.microsoft.com/office/powerpoint/2010/main" val="293213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solidFill>
                  <a:schemeClr val="bg1"/>
                </a:solidFill>
                <a:effectLst>
                  <a:outerShdw blurRad="38100" dist="38100" dir="2700000" algn="tl">
                    <a:srgbClr val="000000">
                      <a:alpha val="43137"/>
                    </a:srgbClr>
                  </a:outerShdw>
                </a:effectLst>
              </a:rPr>
              <a:t>Notice all of these are governing definitions such as lord, dominion, and rule. The word dominion was first used by God, not man, when blessing Adam and Eve. They were commanded to rule (Genesis 1:26).</a:t>
            </a:r>
          </a:p>
          <a:p>
            <a:pPr marL="0" indent="0">
              <a:buNone/>
            </a:pPr>
            <a:r>
              <a:rPr lang="en-US" b="1" dirty="0" smtClean="0">
                <a:solidFill>
                  <a:schemeClr val="bg1"/>
                </a:solidFill>
                <a:effectLst>
                  <a:outerShdw blurRad="38100" dist="38100" dir="2700000" algn="tl">
                    <a:srgbClr val="000000">
                      <a:alpha val="43137"/>
                    </a:srgbClr>
                  </a:outerShdw>
                </a:effectLst>
              </a:rPr>
              <a:t> </a:t>
            </a:r>
          </a:p>
          <a:p>
            <a:pPr marL="0" indent="0">
              <a:buNone/>
            </a:pPr>
            <a:r>
              <a:rPr lang="en-US" b="1" dirty="0" smtClean="0">
                <a:solidFill>
                  <a:schemeClr val="bg1"/>
                </a:solidFill>
                <a:effectLst>
                  <a:outerShdw blurRad="38100" dist="38100" dir="2700000" algn="tl">
                    <a:srgbClr val="000000">
                      <a:alpha val="43137"/>
                    </a:srgbClr>
                  </a:outerShdw>
                </a:effectLst>
              </a:rPr>
              <a:t>So who are the kings and lords that Christ is the king and ruler of? </a:t>
            </a:r>
          </a:p>
          <a:p>
            <a:pPr marL="0" indent="0">
              <a:buNone/>
            </a:pPr>
            <a:r>
              <a:rPr lang="en-US" b="1" dirty="0" smtClean="0">
                <a:solidFill>
                  <a:schemeClr val="bg1"/>
                </a:solidFill>
                <a:effectLst>
                  <a:outerShdw blurRad="38100" dist="38100" dir="2700000" algn="tl">
                    <a:srgbClr val="000000">
                      <a:alpha val="43137"/>
                    </a:srgbClr>
                  </a:outerShdw>
                </a:effectLst>
              </a:rPr>
              <a:t>The answer is </a:t>
            </a:r>
            <a:r>
              <a:rPr lang="en-US" b="1" u="sng" dirty="0" smtClean="0">
                <a:solidFill>
                  <a:schemeClr val="bg1"/>
                </a:solidFill>
                <a:effectLst>
                  <a:outerShdw blurRad="38100" dist="38100" dir="2700000" algn="tl">
                    <a:srgbClr val="000000">
                      <a:alpha val="43137"/>
                    </a:srgbClr>
                  </a:outerShdw>
                </a:effectLst>
              </a:rPr>
              <a:t>you</a:t>
            </a:r>
            <a:r>
              <a:rPr lang="en-US" b="1" dirty="0" smtClean="0">
                <a:solidFill>
                  <a:schemeClr val="bg1"/>
                </a:solidFill>
                <a:effectLst>
                  <a:outerShdw blurRad="38100" dist="38100" dir="2700000" algn="tl">
                    <a:srgbClr val="000000">
                      <a:alpha val="43137"/>
                    </a:srgbClr>
                  </a:outerShdw>
                </a:effectLst>
              </a:rPr>
              <a:t>, the born again believer and disciple of Christ. </a:t>
            </a:r>
          </a:p>
          <a:p>
            <a:pPr marL="0" indent="0">
              <a:buNone/>
            </a:pP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With these definitions in mind to rule means, you have the right and responsibility to take dominion by influencing this world for Christ.</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210556" y="590568"/>
            <a:ext cx="2036240" cy="1432684"/>
          </a:xfrm>
          <a:prstGeom prst="rect">
            <a:avLst/>
          </a:prstGeom>
        </p:spPr>
      </p:pic>
    </p:spTree>
    <p:extLst>
      <p:ext uri="{BB962C8B-B14F-4D97-AF65-F5344CB8AC3E}">
        <p14:creationId xmlns:p14="http://schemas.microsoft.com/office/powerpoint/2010/main" val="1593052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1 Peter 5:3 King James Version (KJV)</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b="1" dirty="0" smtClean="0">
                <a:solidFill>
                  <a:schemeClr val="bg1"/>
                </a:solidFill>
                <a:effectLst>
                  <a:outerShdw blurRad="38100" dist="38100" dir="2700000" algn="tl">
                    <a:srgbClr val="000000">
                      <a:alpha val="43137"/>
                    </a:srgbClr>
                  </a:outerShdw>
                </a:effectLst>
              </a:rPr>
              <a:t>3 Neither as being lords over God's heritage, </a:t>
            </a:r>
            <a:r>
              <a:rPr lang="en-US" b="1" u="sng" dirty="0" smtClean="0">
                <a:solidFill>
                  <a:schemeClr val="bg1"/>
                </a:solidFill>
                <a:effectLst>
                  <a:outerShdw blurRad="38100" dist="38100" dir="2700000" algn="tl">
                    <a:srgbClr val="000000">
                      <a:alpha val="43137"/>
                    </a:srgbClr>
                  </a:outerShdw>
                </a:effectLst>
              </a:rPr>
              <a:t>but being examples </a:t>
            </a:r>
            <a:r>
              <a:rPr lang="en-US" b="1" dirty="0" smtClean="0">
                <a:solidFill>
                  <a:schemeClr val="bg1"/>
                </a:solidFill>
                <a:effectLst>
                  <a:outerShdw blurRad="38100" dist="38100" dir="2700000" algn="tl">
                    <a:srgbClr val="000000">
                      <a:alpha val="43137"/>
                    </a:srgbClr>
                  </a:outerShdw>
                </a:effectLst>
              </a:rPr>
              <a:t>to the flock.</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11463" y="4744279"/>
            <a:ext cx="2042337" cy="1432684"/>
          </a:xfrm>
          <a:prstGeom prst="rect">
            <a:avLst/>
          </a:prstGeom>
        </p:spPr>
      </p:pic>
    </p:spTree>
    <p:extLst>
      <p:ext uri="{BB962C8B-B14F-4D97-AF65-F5344CB8AC3E}">
        <p14:creationId xmlns:p14="http://schemas.microsoft.com/office/powerpoint/2010/main" val="190176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rPr>
              <a:t/>
            </a:r>
            <a:br>
              <a:rPr lang="en-US" dirty="0" smtClean="0">
                <a:solidFill>
                  <a:schemeClr val="bg1"/>
                </a:solidFill>
              </a:rPr>
            </a:br>
            <a:r>
              <a:rPr lang="en-US" b="1" dirty="0">
                <a:solidFill>
                  <a:schemeClr val="bg1"/>
                </a:solidFill>
                <a:effectLst>
                  <a:outerShdw blurRad="38100" dist="38100" dir="2700000" algn="tl">
                    <a:srgbClr val="000000">
                      <a:alpha val="43137"/>
                    </a:srgbClr>
                  </a:outerShdw>
                </a:effectLst>
              </a:rPr>
              <a:t/>
            </a:r>
            <a:br>
              <a:rPr lang="en-US" b="1" dirty="0">
                <a:solidFill>
                  <a:schemeClr val="bg1"/>
                </a:solidFill>
                <a:effectLst>
                  <a:outerShdw blurRad="38100" dist="38100" dir="2700000" algn="tl">
                    <a:srgbClr val="000000">
                      <a:alpha val="43137"/>
                    </a:srgbClr>
                  </a:outerShdw>
                </a:effectLst>
              </a:rPr>
            </a:br>
            <a:r>
              <a:rPr lang="en-US" b="1" dirty="0" smtClean="0">
                <a:solidFill>
                  <a:schemeClr val="bg1"/>
                </a:solidFill>
                <a:effectLst>
                  <a:outerShdw blurRad="38100" dist="38100" dir="2700000" algn="tl">
                    <a:srgbClr val="000000">
                      <a:alpha val="43137"/>
                    </a:srgbClr>
                  </a:outerShdw>
                </a:effectLst>
              </a:rPr>
              <a:t>Matthew </a:t>
            </a:r>
            <a:r>
              <a:rPr lang="en-US" b="1" dirty="0">
                <a:solidFill>
                  <a:schemeClr val="bg1"/>
                </a:solidFill>
                <a:effectLst>
                  <a:outerShdw blurRad="38100" dist="38100" dir="2700000" algn="tl">
                    <a:srgbClr val="000000">
                      <a:alpha val="43137"/>
                    </a:srgbClr>
                  </a:outerShdw>
                </a:effectLst>
              </a:rPr>
              <a:t>5:14-16 English Standard Version (ESV)</a:t>
            </a:r>
            <a:br>
              <a:rPr lang="en-US" b="1" dirty="0">
                <a:solidFill>
                  <a:schemeClr val="bg1"/>
                </a:solidFill>
                <a:effectLst>
                  <a:outerShdw blurRad="38100" dist="38100" dir="2700000" algn="tl">
                    <a:srgbClr val="000000">
                      <a:alpha val="43137"/>
                    </a:srgbClr>
                  </a:outerShdw>
                </a:effectLst>
              </a:rPr>
            </a:b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r>
              <a:rPr lang="en-US" b="1" baseline="30000" dirty="0" smtClean="0">
                <a:solidFill>
                  <a:schemeClr val="bg1"/>
                </a:solidFill>
                <a:effectLst>
                  <a:outerShdw blurRad="38100" dist="38100" dir="2700000" algn="tl">
                    <a:srgbClr val="000000">
                      <a:alpha val="43137"/>
                    </a:srgbClr>
                  </a:outerShdw>
                </a:effectLst>
              </a:rPr>
              <a:t>14</a:t>
            </a:r>
            <a:r>
              <a:rPr lang="en-US" b="1" baseline="30000" dirty="0">
                <a:solidFill>
                  <a:schemeClr val="bg1"/>
                </a:solidFill>
                <a:effectLst>
                  <a:outerShdw blurRad="38100" dist="38100" dir="2700000" algn="tl">
                    <a:srgbClr val="000000">
                      <a:alpha val="43137"/>
                    </a:srgbClr>
                  </a:outerShdw>
                </a:effectLst>
              </a:rPr>
              <a:t> </a:t>
            </a:r>
            <a:r>
              <a:rPr lang="en-US" b="1" dirty="0">
                <a:solidFill>
                  <a:schemeClr val="bg1"/>
                </a:solidFill>
                <a:effectLst>
                  <a:outerShdw blurRad="38100" dist="38100" dir="2700000" algn="tl">
                    <a:srgbClr val="000000">
                      <a:alpha val="43137"/>
                    </a:srgbClr>
                  </a:outerShdw>
                </a:effectLst>
              </a:rPr>
              <a:t>“</a:t>
            </a:r>
            <a:r>
              <a:rPr lang="en-US" b="1" u="sng" dirty="0">
                <a:solidFill>
                  <a:schemeClr val="bg1"/>
                </a:solidFill>
                <a:effectLst>
                  <a:outerShdw blurRad="38100" dist="38100" dir="2700000" algn="tl">
                    <a:srgbClr val="000000">
                      <a:alpha val="43137"/>
                    </a:srgbClr>
                  </a:outerShdw>
                </a:effectLst>
              </a:rPr>
              <a:t>You</a:t>
            </a:r>
            <a:r>
              <a:rPr lang="en-US" b="1" dirty="0">
                <a:solidFill>
                  <a:schemeClr val="bg1"/>
                </a:solidFill>
                <a:effectLst>
                  <a:outerShdw blurRad="38100" dist="38100" dir="2700000" algn="tl">
                    <a:srgbClr val="000000">
                      <a:alpha val="43137"/>
                    </a:srgbClr>
                  </a:outerShdw>
                </a:effectLst>
              </a:rPr>
              <a:t> are the light of the world. </a:t>
            </a:r>
            <a:r>
              <a:rPr lang="en-US" b="1" u="sng" dirty="0">
                <a:solidFill>
                  <a:schemeClr val="bg1"/>
                </a:solidFill>
                <a:effectLst>
                  <a:outerShdw blurRad="38100" dist="38100" dir="2700000" algn="tl">
                    <a:srgbClr val="000000">
                      <a:alpha val="43137"/>
                    </a:srgbClr>
                  </a:outerShdw>
                </a:effectLst>
              </a:rPr>
              <a:t>A city </a:t>
            </a:r>
            <a:r>
              <a:rPr lang="en-US" b="1" dirty="0">
                <a:solidFill>
                  <a:schemeClr val="bg1"/>
                </a:solidFill>
                <a:effectLst>
                  <a:outerShdw blurRad="38100" dist="38100" dir="2700000" algn="tl">
                    <a:srgbClr val="000000">
                      <a:alpha val="43137"/>
                    </a:srgbClr>
                  </a:outerShdw>
                </a:effectLst>
              </a:rPr>
              <a:t>set on a hill cannot be hidden. </a:t>
            </a:r>
            <a:r>
              <a:rPr lang="en-US" b="1" baseline="30000" dirty="0">
                <a:solidFill>
                  <a:schemeClr val="bg1"/>
                </a:solidFill>
                <a:effectLst>
                  <a:outerShdw blurRad="38100" dist="38100" dir="2700000" algn="tl">
                    <a:srgbClr val="000000">
                      <a:alpha val="43137"/>
                    </a:srgbClr>
                  </a:outerShdw>
                </a:effectLst>
              </a:rPr>
              <a:t>15 </a:t>
            </a:r>
            <a:r>
              <a:rPr lang="en-US" b="1" dirty="0">
                <a:solidFill>
                  <a:schemeClr val="bg1"/>
                </a:solidFill>
                <a:effectLst>
                  <a:outerShdw blurRad="38100" dist="38100" dir="2700000" algn="tl">
                    <a:srgbClr val="000000">
                      <a:alpha val="43137"/>
                    </a:srgbClr>
                  </a:outerShdw>
                </a:effectLst>
              </a:rPr>
              <a:t>Nor do people light a lamp and put it under a basket, but on a stand, and it gives light to all in the house. </a:t>
            </a:r>
            <a:r>
              <a:rPr lang="en-US" b="1" baseline="30000" dirty="0">
                <a:solidFill>
                  <a:schemeClr val="bg1"/>
                </a:solidFill>
                <a:effectLst>
                  <a:outerShdw blurRad="38100" dist="38100" dir="2700000" algn="tl">
                    <a:srgbClr val="000000">
                      <a:alpha val="43137"/>
                    </a:srgbClr>
                  </a:outerShdw>
                </a:effectLst>
              </a:rPr>
              <a:t>16 </a:t>
            </a:r>
            <a:r>
              <a:rPr lang="en-US" b="1" dirty="0">
                <a:solidFill>
                  <a:schemeClr val="bg1"/>
                </a:solidFill>
                <a:effectLst>
                  <a:outerShdw blurRad="38100" dist="38100" dir="2700000" algn="tl">
                    <a:srgbClr val="000000">
                      <a:alpha val="43137"/>
                    </a:srgbClr>
                  </a:outerShdw>
                </a:effectLst>
              </a:rPr>
              <a:t>In the same way, </a:t>
            </a:r>
            <a:r>
              <a:rPr lang="en-US" b="1" u="sng" dirty="0">
                <a:solidFill>
                  <a:schemeClr val="bg1"/>
                </a:solidFill>
                <a:effectLst>
                  <a:outerShdw blurRad="38100" dist="38100" dir="2700000" algn="tl">
                    <a:srgbClr val="000000">
                      <a:alpha val="43137"/>
                    </a:srgbClr>
                  </a:outerShdw>
                </a:effectLst>
              </a:rPr>
              <a:t>let your light shine before others</a:t>
            </a:r>
            <a:r>
              <a:rPr lang="en-US" b="1" dirty="0">
                <a:solidFill>
                  <a:schemeClr val="bg1"/>
                </a:solidFill>
                <a:effectLst>
                  <a:outerShdw blurRad="38100" dist="38100" dir="2700000" algn="tl">
                    <a:srgbClr val="000000">
                      <a:alpha val="43137"/>
                    </a:srgbClr>
                  </a:outerShdw>
                </a:effectLst>
              </a:rPr>
              <a:t>, so </a:t>
            </a:r>
            <a:r>
              <a:rPr lang="en-US" b="1" dirty="0" smtClean="0">
                <a:solidFill>
                  <a:schemeClr val="bg1"/>
                </a:solidFill>
                <a:effectLst>
                  <a:outerShdw blurRad="38100" dist="38100" dir="2700000" algn="tl">
                    <a:srgbClr val="000000">
                      <a:alpha val="43137"/>
                    </a:srgbClr>
                  </a:outerShdw>
                </a:effectLst>
              </a:rPr>
              <a:t>that</a:t>
            </a:r>
            <a:r>
              <a:rPr lang="en-US" b="1" baseline="30000" dirty="0">
                <a:solidFill>
                  <a:schemeClr val="bg1"/>
                </a:solidFill>
                <a:effectLst>
                  <a:outerShdw blurRad="38100" dist="38100" dir="2700000" algn="tl">
                    <a:srgbClr val="000000">
                      <a:alpha val="43137"/>
                    </a:srgbClr>
                  </a:outerShdw>
                </a:effectLst>
              </a:rPr>
              <a:t> </a:t>
            </a:r>
            <a:r>
              <a:rPr lang="en-US" b="1" dirty="0" smtClean="0">
                <a:solidFill>
                  <a:schemeClr val="bg1"/>
                </a:solidFill>
                <a:effectLst>
                  <a:outerShdw blurRad="38100" dist="38100" dir="2700000" algn="tl">
                    <a:srgbClr val="000000">
                      <a:alpha val="43137"/>
                    </a:srgbClr>
                  </a:outerShdw>
                </a:effectLst>
              </a:rPr>
              <a:t>they </a:t>
            </a:r>
            <a:r>
              <a:rPr lang="en-US" b="1" dirty="0">
                <a:solidFill>
                  <a:schemeClr val="bg1"/>
                </a:solidFill>
                <a:effectLst>
                  <a:outerShdw blurRad="38100" dist="38100" dir="2700000" algn="tl">
                    <a:srgbClr val="000000">
                      <a:alpha val="43137"/>
                    </a:srgbClr>
                  </a:outerShdw>
                </a:effectLst>
              </a:rPr>
              <a:t>may see your good works and give glory to your Father who is in heaven.</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11463" y="4744279"/>
            <a:ext cx="2042337" cy="1432684"/>
          </a:xfrm>
          <a:prstGeom prst="rect">
            <a:avLst/>
          </a:prstGeom>
        </p:spPr>
      </p:pic>
    </p:spTree>
    <p:extLst>
      <p:ext uri="{BB962C8B-B14F-4D97-AF65-F5344CB8AC3E}">
        <p14:creationId xmlns:p14="http://schemas.microsoft.com/office/powerpoint/2010/main" val="65152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solidFill>
                  <a:schemeClr val="bg1"/>
                </a:solidFill>
                <a:effectLst>
                  <a:outerShdw blurRad="38100" dist="38100" dir="2700000" algn="tl">
                    <a:srgbClr val="000000">
                      <a:alpha val="43137"/>
                    </a:srgbClr>
                  </a:outerShdw>
                </a:effectLst>
              </a:rPr>
              <a:t>The dominion-minded teach that the body of Christ is called to be salt, light, and a city set on a hill. </a:t>
            </a: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They </a:t>
            </a:r>
            <a:r>
              <a:rPr lang="en-US" b="1" dirty="0">
                <a:solidFill>
                  <a:schemeClr val="bg1"/>
                </a:solidFill>
                <a:effectLst>
                  <a:outerShdw blurRad="38100" dist="38100" dir="2700000" algn="tl">
                    <a:srgbClr val="000000">
                      <a:alpha val="43137"/>
                    </a:srgbClr>
                  </a:outerShdw>
                </a:effectLst>
              </a:rPr>
              <a:t>are also called into the ministry of the “restoration of all things” (Acts 3:19-21). </a:t>
            </a: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In </a:t>
            </a:r>
            <a:r>
              <a:rPr lang="en-US" b="1" dirty="0">
                <a:solidFill>
                  <a:schemeClr val="bg1"/>
                </a:solidFill>
                <a:effectLst>
                  <a:outerShdw blurRad="38100" dist="38100" dir="2700000" algn="tl">
                    <a:srgbClr val="000000">
                      <a:alpha val="43137"/>
                    </a:srgbClr>
                  </a:outerShdw>
                </a:effectLst>
              </a:rPr>
              <a:t>short they are given a measure of delegated spiritual authority by Christ to invade, occupy, and influence the world.</a:t>
            </a: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11463" y="4744279"/>
            <a:ext cx="2042337" cy="1432684"/>
          </a:xfrm>
          <a:prstGeom prst="rect">
            <a:avLst/>
          </a:prstGeom>
        </p:spPr>
      </p:pic>
    </p:spTree>
    <p:extLst>
      <p:ext uri="{BB962C8B-B14F-4D97-AF65-F5344CB8AC3E}">
        <p14:creationId xmlns:p14="http://schemas.microsoft.com/office/powerpoint/2010/main" val="347894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Closing</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dirty="0" smtClean="0">
                <a:solidFill>
                  <a:schemeClr val="bg1"/>
                </a:solidFill>
                <a:effectLst>
                  <a:outerShdw blurRad="38100" dist="38100" dir="2700000" algn="tl">
                    <a:srgbClr val="000000">
                      <a:alpha val="43137"/>
                    </a:srgbClr>
                  </a:outerShdw>
                </a:effectLst>
              </a:rPr>
              <a:t>Christ has called you into the royal priesthood of disciples empowered to manifest the Kingdom of God on earth. </a:t>
            </a:r>
          </a:p>
          <a:p>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1 Peter 2:9 King James Version (KJV)</a:t>
            </a:r>
          </a:p>
          <a:p>
            <a:r>
              <a:rPr lang="en-US" b="1" dirty="0" smtClean="0">
                <a:solidFill>
                  <a:schemeClr val="bg1"/>
                </a:solidFill>
                <a:effectLst>
                  <a:outerShdw blurRad="38100" dist="38100" dir="2700000" algn="tl">
                    <a:srgbClr val="000000">
                      <a:alpha val="43137"/>
                    </a:srgbClr>
                  </a:outerShdw>
                </a:effectLst>
              </a:rPr>
              <a:t>9 But ye are a chosen generation, a royal priesthood, an holy nation, a peculiar people; that ye should shew forth the praises of him who hath called you out of darkness into his marvelous light;</a:t>
            </a:r>
          </a:p>
          <a:p>
            <a:endParaRPr lang="en-US" dirty="0" smtClean="0"/>
          </a:p>
        </p:txBody>
      </p:sp>
      <p:pic>
        <p:nvPicPr>
          <p:cNvPr id="4" name="Picture 3"/>
          <p:cNvPicPr>
            <a:picLocks noChangeAspect="1"/>
          </p:cNvPicPr>
          <p:nvPr/>
        </p:nvPicPr>
        <p:blipFill>
          <a:blip r:embed="rId2"/>
          <a:stretch>
            <a:fillRect/>
          </a:stretch>
        </p:blipFill>
        <p:spPr>
          <a:xfrm>
            <a:off x="9305366" y="4744279"/>
            <a:ext cx="2048434" cy="1432684"/>
          </a:xfrm>
          <a:prstGeom prst="rect">
            <a:avLst/>
          </a:prstGeom>
        </p:spPr>
      </p:pic>
    </p:spTree>
    <p:extLst>
      <p:ext uri="{BB962C8B-B14F-4D97-AF65-F5344CB8AC3E}">
        <p14:creationId xmlns:p14="http://schemas.microsoft.com/office/powerpoint/2010/main" val="40102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Introduction</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b="1" dirty="0" smtClean="0">
                <a:solidFill>
                  <a:schemeClr val="bg1"/>
                </a:solidFill>
              </a:rPr>
              <a:t>We are called to invade, occupy, and influence this world for Christ. </a:t>
            </a:r>
          </a:p>
          <a:p>
            <a:pPr marL="0" indent="0">
              <a:buNone/>
            </a:pPr>
            <a:r>
              <a:rPr lang="en-US" b="1" dirty="0" smtClean="0">
                <a:solidFill>
                  <a:schemeClr val="bg1"/>
                </a:solidFill>
              </a:rPr>
              <a:t>The war is on. As part of the remnant, you have been authorized for spiritual conquest and occupation. </a:t>
            </a:r>
          </a:p>
          <a:p>
            <a:pPr marL="0" indent="0">
              <a:buNone/>
            </a:pPr>
            <a:r>
              <a:rPr lang="en-US" b="1" dirty="0" smtClean="0">
                <a:solidFill>
                  <a:schemeClr val="bg1"/>
                </a:solidFill>
                <a:effectLst>
                  <a:outerShdw blurRad="38100" dist="38100" dir="2700000" algn="tl">
                    <a:srgbClr val="000000">
                      <a:alpha val="43137"/>
                    </a:srgbClr>
                  </a:outerShdw>
                </a:effectLst>
              </a:rPr>
              <a:t>You are unstoppable having received a kingdom that cannot be moved</a:t>
            </a:r>
            <a:r>
              <a:rPr lang="en-US" b="1" dirty="0" smtClean="0">
                <a:solidFill>
                  <a:schemeClr val="bg1"/>
                </a:solidFill>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 </a:t>
            </a:r>
            <a:endParaRPr lang="en-US" b="1" dirty="0" smtClean="0">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a:t>
            </a:r>
            <a:r>
              <a:rPr lang="en-US" b="1" dirty="0">
                <a:solidFill>
                  <a:schemeClr val="bg1"/>
                </a:solidFill>
                <a:effectLst>
                  <a:outerShdw blurRad="38100" dist="38100" dir="2700000" algn="tl">
                    <a:srgbClr val="000000">
                      <a:alpha val="43137"/>
                    </a:srgbClr>
                  </a:outerShdw>
                </a:effectLst>
              </a:rPr>
              <a:t>Wherefore we receiving a kingdom which cannot be moved, let us have grace, whereby we may serve God acceptably with reverence and godly fear.”</a:t>
            </a:r>
            <a:br>
              <a:rPr lang="en-US" b="1" dirty="0">
                <a:solidFill>
                  <a:schemeClr val="bg1"/>
                </a:solidFill>
                <a:effectLst>
                  <a:outerShdw blurRad="38100" dist="38100" dir="2700000" algn="tl">
                    <a:srgbClr val="000000">
                      <a:alpha val="43137"/>
                    </a:srgbClr>
                  </a:outerShdw>
                </a:effectLst>
              </a:rPr>
            </a:br>
            <a:r>
              <a:rPr lang="en-US" b="1" dirty="0">
                <a:solidFill>
                  <a:schemeClr val="bg1"/>
                </a:solidFill>
                <a:effectLst>
                  <a:outerShdw blurRad="38100" dist="38100" dir="2700000" algn="tl">
                    <a:srgbClr val="000000">
                      <a:alpha val="43137"/>
                    </a:srgbClr>
                  </a:outerShdw>
                </a:effectLst>
              </a:rPr>
              <a:t>—Hebrews 12:28</a:t>
            </a:r>
            <a:endParaRPr lang="en-US" b="1" dirty="0">
              <a:solidFill>
                <a:schemeClr val="bg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62676" y="4714640"/>
            <a:ext cx="2068331" cy="1462323"/>
          </a:xfrm>
          <a:prstGeom prst="rect">
            <a:avLst/>
          </a:prstGeom>
        </p:spPr>
      </p:pic>
    </p:spTree>
    <p:extLst>
      <p:ext uri="{BB962C8B-B14F-4D97-AF65-F5344CB8AC3E}">
        <p14:creationId xmlns:p14="http://schemas.microsoft.com/office/powerpoint/2010/main" val="224942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2 Peter 1:3-8</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bg1"/>
                </a:solidFill>
                <a:effectLst>
                  <a:outerShdw blurRad="38100" dist="38100" dir="2700000" algn="tl">
                    <a:srgbClr val="000000">
                      <a:alpha val="43137"/>
                    </a:srgbClr>
                  </a:outerShdw>
                </a:effectLst>
              </a:rPr>
              <a:t>“</a:t>
            </a:r>
            <a:r>
              <a:rPr lang="en-US" b="1" dirty="0" smtClean="0">
                <a:solidFill>
                  <a:schemeClr val="bg1"/>
                </a:solidFill>
                <a:effectLst>
                  <a:outerShdw blurRad="38100" dist="38100" dir="2700000" algn="tl">
                    <a:srgbClr val="000000">
                      <a:alpha val="43137"/>
                    </a:srgbClr>
                  </a:outerShdw>
                </a:effectLst>
              </a:rPr>
              <a:t>According as his divine power hath given unto us all things that pertain unto life and godliness</a:t>
            </a:r>
            <a:r>
              <a:rPr lang="en-US" dirty="0" smtClean="0">
                <a:solidFill>
                  <a:schemeClr val="bg1"/>
                </a:solidFill>
                <a:effectLst>
                  <a:outerShdw blurRad="38100" dist="38100" dir="2700000" algn="tl">
                    <a:srgbClr val="000000">
                      <a:alpha val="43137"/>
                    </a:srgbClr>
                  </a:outerShdw>
                </a:effectLst>
              </a:rPr>
              <a:t>, </a:t>
            </a:r>
            <a:r>
              <a:rPr lang="en-US" b="1" i="1" dirty="0" smtClean="0">
                <a:solidFill>
                  <a:schemeClr val="bg1"/>
                </a:solidFill>
                <a:effectLst>
                  <a:outerShdw blurRad="38100" dist="38100" dir="2700000" algn="tl">
                    <a:srgbClr val="000000">
                      <a:alpha val="43137"/>
                    </a:srgbClr>
                  </a:outerShdw>
                </a:effectLst>
              </a:rPr>
              <a:t>through</a:t>
            </a:r>
            <a:r>
              <a:rPr lang="en-US" dirty="0" smtClean="0">
                <a:solidFill>
                  <a:schemeClr val="bg1"/>
                </a:solidFill>
                <a:effectLst>
                  <a:outerShdw blurRad="38100" dist="38100" dir="2700000" algn="tl">
                    <a:srgbClr val="000000">
                      <a:alpha val="43137"/>
                    </a:srgbClr>
                  </a:outerShdw>
                </a:effectLst>
              </a:rPr>
              <a:t> </a:t>
            </a:r>
            <a:r>
              <a:rPr lang="en-US" b="1" i="1" dirty="0" smtClean="0">
                <a:solidFill>
                  <a:schemeClr val="bg1"/>
                </a:solidFill>
                <a:effectLst>
                  <a:outerShdw blurRad="38100" dist="38100" dir="2700000" algn="tl">
                    <a:srgbClr val="000000">
                      <a:alpha val="43137"/>
                    </a:srgbClr>
                  </a:outerShdw>
                </a:effectLst>
              </a:rPr>
              <a:t>the knowledge of him that hath called us to glory and virtue</a:t>
            </a:r>
            <a:r>
              <a:rPr lang="en-US" dirty="0" smtClean="0">
                <a:solidFill>
                  <a:schemeClr val="bg1"/>
                </a:solidFill>
                <a:effectLst>
                  <a:outerShdw blurRad="38100" dist="38100" dir="2700000" algn="tl">
                    <a:srgbClr val="000000">
                      <a:alpha val="43137"/>
                    </a:srgbClr>
                  </a:outerShdw>
                </a:effectLst>
              </a:rPr>
              <a:t>: Whereby are given unto us exceeding great and precious promises: that by these ye might be partakers of the divine nature, having escaped the corruption that is in the world through lust. </a:t>
            </a:r>
            <a:r>
              <a:rPr lang="en-US" b="1" dirty="0" smtClean="0">
                <a:solidFill>
                  <a:schemeClr val="bg1"/>
                </a:solidFill>
                <a:effectLst>
                  <a:outerShdw blurRad="38100" dist="38100" dir="2700000" algn="tl">
                    <a:srgbClr val="000000">
                      <a:alpha val="43137"/>
                    </a:srgbClr>
                  </a:outerShdw>
                </a:effectLst>
              </a:rPr>
              <a:t>And beside this, giving all diligence, add to your faith</a:t>
            </a:r>
            <a:r>
              <a:rPr lang="en-US" dirty="0" smtClean="0">
                <a:solidFill>
                  <a:schemeClr val="bg1"/>
                </a:solidFill>
                <a:effectLst>
                  <a:outerShdw blurRad="38100" dist="38100" dir="2700000" algn="tl">
                    <a:srgbClr val="000000">
                      <a:alpha val="43137"/>
                    </a:srgbClr>
                  </a:outerShdw>
                </a:effectLst>
              </a:rPr>
              <a:t> virtue; and to virtue knowledge; And to knowledge temperance; and to temperance patience; and to patience godliness; And to godliness brotherly kindness; and to brotherly kindness charity. </a:t>
            </a:r>
            <a:r>
              <a:rPr lang="en-US" b="1" dirty="0" smtClean="0">
                <a:solidFill>
                  <a:schemeClr val="bg1"/>
                </a:solidFill>
                <a:effectLst>
                  <a:outerShdw blurRad="38100" dist="38100" dir="2700000" algn="tl">
                    <a:srgbClr val="000000">
                      <a:alpha val="43137"/>
                    </a:srgbClr>
                  </a:outerShdw>
                </a:effectLst>
              </a:rPr>
              <a:t>For if these things be in you, and abound</a:t>
            </a:r>
            <a:r>
              <a:rPr lang="en-US" dirty="0" smtClean="0">
                <a:solidFill>
                  <a:schemeClr val="bg1"/>
                </a:solidFill>
                <a:effectLst>
                  <a:outerShdw blurRad="38100" dist="38100" dir="2700000" algn="tl">
                    <a:srgbClr val="000000">
                      <a:alpha val="43137"/>
                    </a:srgbClr>
                  </a:outerShdw>
                </a:effectLst>
              </a:rPr>
              <a:t>, they make you that </a:t>
            </a:r>
            <a:r>
              <a:rPr lang="en-US" b="1" dirty="0" smtClean="0">
                <a:solidFill>
                  <a:schemeClr val="bg1"/>
                </a:solidFill>
                <a:effectLst>
                  <a:outerShdw blurRad="38100" dist="38100" dir="2700000" algn="tl">
                    <a:srgbClr val="000000">
                      <a:alpha val="43137"/>
                    </a:srgbClr>
                  </a:outerShdw>
                </a:effectLst>
              </a:rPr>
              <a:t>ye shall neither be barren nor unfruitful in the knowledge of our Lord Jesus Christ.”</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400009" y="409170"/>
            <a:ext cx="2030144" cy="1432684"/>
          </a:xfrm>
          <a:prstGeom prst="rect">
            <a:avLst/>
          </a:prstGeom>
        </p:spPr>
      </p:pic>
    </p:spTree>
    <p:extLst>
      <p:ext uri="{BB962C8B-B14F-4D97-AF65-F5344CB8AC3E}">
        <p14:creationId xmlns:p14="http://schemas.microsoft.com/office/powerpoint/2010/main" val="46694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Degeneration of society </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0" indent="0">
              <a:buNone/>
            </a:pPr>
            <a:r>
              <a:rPr lang="en-US" b="1" dirty="0" smtClean="0">
                <a:solidFill>
                  <a:schemeClr val="bg1"/>
                </a:solidFill>
              </a:rPr>
              <a:t>T</a:t>
            </a:r>
            <a:r>
              <a:rPr lang="en-US" b="1" dirty="0" smtClean="0">
                <a:solidFill>
                  <a:schemeClr val="bg1"/>
                </a:solidFill>
                <a:effectLst>
                  <a:outerShdw blurRad="38100" dist="38100" dir="2700000" algn="tl">
                    <a:srgbClr val="000000">
                      <a:alpha val="43137"/>
                    </a:srgbClr>
                  </a:outerShdw>
                </a:effectLst>
              </a:rPr>
              <a:t>o escape the degeneration of society, scripture teaches you to embrace biblical values. </a:t>
            </a:r>
          </a:p>
          <a:p>
            <a:pPr marL="0" indent="0">
              <a:buNone/>
            </a:pPr>
            <a:r>
              <a:rPr lang="en-US" b="1" dirty="0" smtClean="0">
                <a:solidFill>
                  <a:schemeClr val="bg1"/>
                </a:solidFill>
                <a:effectLst>
                  <a:outerShdw blurRad="38100" dist="38100" dir="2700000" algn="tl">
                    <a:srgbClr val="000000">
                      <a:alpha val="43137"/>
                    </a:srgbClr>
                  </a:outerShdw>
                </a:effectLst>
              </a:rPr>
              <a:t>Values are at the core of your soul. </a:t>
            </a:r>
          </a:p>
          <a:p>
            <a:pPr marL="0" indent="0">
              <a:buNone/>
            </a:pPr>
            <a:r>
              <a:rPr lang="en-US" b="1" dirty="0" smtClean="0">
                <a:solidFill>
                  <a:schemeClr val="bg1"/>
                </a:solidFill>
                <a:effectLst>
                  <a:outerShdw blurRad="38100" dist="38100" dir="2700000" algn="tl">
                    <a:srgbClr val="000000">
                      <a:alpha val="43137"/>
                    </a:srgbClr>
                  </a:outerShdw>
                </a:effectLst>
              </a:rPr>
              <a:t>They define your understanding of right and wrong, good and bad, and determine how you see the world. </a:t>
            </a:r>
          </a:p>
          <a:p>
            <a:pPr marL="0" indent="0">
              <a:buNone/>
            </a:pPr>
            <a:r>
              <a:rPr lang="en-US" b="1" dirty="0" smtClean="0">
                <a:solidFill>
                  <a:schemeClr val="bg1"/>
                </a:solidFill>
                <a:effectLst>
                  <a:outerShdw blurRad="38100" dist="38100" dir="2700000" algn="tl">
                    <a:srgbClr val="000000">
                      <a:alpha val="43137"/>
                    </a:srgbClr>
                  </a:outerShdw>
                </a:effectLst>
              </a:rPr>
              <a:t>Notice Peter uses words that describe Christian values such as faith, virtue, knowledge, temperance, patience, godliness, brotherly kindness and love.</a:t>
            </a:r>
          </a:p>
          <a:p>
            <a:pPr marL="0" indent="0">
              <a:buNone/>
            </a:pPr>
            <a:endParaRPr lang="en-US" dirty="0">
              <a:solidFill>
                <a:schemeClr val="bg1"/>
              </a:solidFill>
            </a:endParaRPr>
          </a:p>
        </p:txBody>
      </p:sp>
      <p:pic>
        <p:nvPicPr>
          <p:cNvPr id="5" name="Picture 4"/>
          <p:cNvPicPr>
            <a:picLocks noChangeAspect="1"/>
          </p:cNvPicPr>
          <p:nvPr/>
        </p:nvPicPr>
        <p:blipFill>
          <a:blip r:embed="rId2"/>
          <a:stretch>
            <a:fillRect/>
          </a:stretch>
        </p:blipFill>
        <p:spPr>
          <a:xfrm>
            <a:off x="9400009" y="4998658"/>
            <a:ext cx="2030144" cy="1432684"/>
          </a:xfrm>
          <a:prstGeom prst="rect">
            <a:avLst/>
          </a:prstGeom>
        </p:spPr>
      </p:pic>
    </p:spTree>
    <p:extLst>
      <p:ext uri="{BB962C8B-B14F-4D97-AF65-F5344CB8AC3E}">
        <p14:creationId xmlns:p14="http://schemas.microsoft.com/office/powerpoint/2010/main" val="308493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Isaiah 60:1-2 King James Version (KJV)</a:t>
            </a:r>
            <a:r>
              <a:rPr lang="en-US" dirty="0" smtClean="0">
                <a:solidFill>
                  <a:schemeClr val="bg1"/>
                </a:solidFill>
              </a:rPr>
              <a:t/>
            </a:r>
            <a:br>
              <a:rPr lang="en-US"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838200" y="1690688"/>
            <a:ext cx="10515600" cy="4351338"/>
          </a:xfrm>
        </p:spPr>
        <p:txBody>
          <a:bodyPr/>
          <a:lstStyle/>
          <a:p>
            <a:pPr marL="0" indent="0">
              <a:buNone/>
            </a:pPr>
            <a:r>
              <a:rPr lang="en-US" b="1" dirty="0" smtClean="0">
                <a:solidFill>
                  <a:schemeClr val="bg1"/>
                </a:solidFill>
                <a:effectLst>
                  <a:outerShdw blurRad="38100" dist="38100" dir="2700000" algn="tl">
                    <a:srgbClr val="000000">
                      <a:alpha val="43137"/>
                    </a:srgbClr>
                  </a:outerShdw>
                </a:effectLst>
              </a:rPr>
              <a:t>1 Arise, shine; for thy light is come, and the glory of the Lord is risen upon thee.</a:t>
            </a:r>
          </a:p>
          <a:p>
            <a:pPr marL="0" indent="0">
              <a:buNone/>
            </a:pP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2 For, behold, the darkness shall cover the earth, and gross darkness the people: </a:t>
            </a:r>
            <a:r>
              <a:rPr lang="en-US" b="1" u="sng" dirty="0" smtClean="0">
                <a:solidFill>
                  <a:schemeClr val="bg1"/>
                </a:solidFill>
                <a:effectLst>
                  <a:outerShdw blurRad="38100" dist="38100" dir="2700000" algn="tl">
                    <a:srgbClr val="000000">
                      <a:alpha val="43137"/>
                    </a:srgbClr>
                  </a:outerShdw>
                </a:effectLst>
              </a:rPr>
              <a:t>but</a:t>
            </a:r>
            <a:r>
              <a:rPr lang="en-US" b="1" dirty="0" smtClean="0">
                <a:solidFill>
                  <a:schemeClr val="bg1"/>
                </a:solidFill>
                <a:effectLst>
                  <a:outerShdw blurRad="38100" dist="38100" dir="2700000" algn="tl">
                    <a:srgbClr val="000000">
                      <a:alpha val="43137"/>
                    </a:srgbClr>
                  </a:outerShdw>
                </a:effectLst>
              </a:rPr>
              <a:t> the Lord shall arise upon thee, and his glory shall be seen upon thee.</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23656" y="4879216"/>
            <a:ext cx="2030144" cy="1432684"/>
          </a:xfrm>
          <a:prstGeom prst="rect">
            <a:avLst/>
          </a:prstGeom>
        </p:spPr>
      </p:pic>
    </p:spTree>
    <p:extLst>
      <p:ext uri="{BB962C8B-B14F-4D97-AF65-F5344CB8AC3E}">
        <p14:creationId xmlns:p14="http://schemas.microsoft.com/office/powerpoint/2010/main" val="2383058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bg1"/>
                </a:solidFill>
                <a:effectLst>
                  <a:outerShdw blurRad="38100" dist="38100" dir="2700000" algn="tl">
                    <a:srgbClr val="000000">
                      <a:alpha val="43137"/>
                    </a:srgbClr>
                  </a:outerShdw>
                </a:effectLst>
              </a:rPr>
              <a:t>Christ has called you into a royal priesthood of disciples </a:t>
            </a:r>
            <a:endParaRPr lang="en-US" sz="36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effectLst>
                  <a:outerShdw blurRad="38100" dist="38100" dir="2700000" algn="tl">
                    <a:srgbClr val="000000">
                      <a:alpha val="43137"/>
                    </a:srgbClr>
                  </a:outerShdw>
                </a:effectLst>
              </a:rPr>
              <a:t>Christ has called you into a royal priesthood of disciples empowered to manifest the Kingdom of God on earth. </a:t>
            </a:r>
          </a:p>
          <a:p>
            <a:r>
              <a:rPr lang="en-US" b="1" dirty="0" smtClean="0">
                <a:solidFill>
                  <a:schemeClr val="bg1"/>
                </a:solidFill>
                <a:effectLst>
                  <a:outerShdw blurRad="38100" dist="38100" dir="2700000" algn="tl">
                    <a:srgbClr val="000000">
                      <a:alpha val="43137"/>
                    </a:srgbClr>
                  </a:outerShdw>
                </a:effectLst>
              </a:rPr>
              <a:t>In prayer one day, the Holy Ghost said to me, “Only the sons of God walking in the Spirit can manifest the kingdom.” </a:t>
            </a:r>
          </a:p>
          <a:p>
            <a:endParaRPr lang="en-US" b="1" dirty="0" smtClean="0">
              <a:solidFill>
                <a:schemeClr val="bg1"/>
              </a:solidFill>
              <a:effectLst>
                <a:outerShdw blurRad="38100" dist="38100" dir="2700000" algn="tl">
                  <a:srgbClr val="000000">
                    <a:alpha val="43137"/>
                  </a:srgbClr>
                </a:outerShdw>
              </a:effectLst>
            </a:endParaRPr>
          </a:p>
          <a:p>
            <a:r>
              <a:rPr lang="en-US" b="1" dirty="0" smtClean="0">
                <a:solidFill>
                  <a:schemeClr val="bg1"/>
                </a:solidFill>
                <a:effectLst>
                  <a:outerShdw blurRad="38100" dist="38100" dir="2700000" algn="tl">
                    <a:srgbClr val="000000">
                      <a:alpha val="43137"/>
                    </a:srgbClr>
                  </a:outerShdw>
                </a:effectLst>
              </a:rPr>
              <a:t>This I say then, Walk in the Spirit, and ye shall not fulfil the lust of the flesh.</a:t>
            </a:r>
            <a:r>
              <a:rPr lang="en-US" b="1" dirty="0">
                <a:solidFill>
                  <a:schemeClr val="bg1"/>
                </a:solidFill>
                <a:effectLst>
                  <a:outerShdw blurRad="38100" dist="38100" dir="2700000" algn="tl">
                    <a:srgbClr val="000000">
                      <a:alpha val="43137"/>
                    </a:srgbClr>
                  </a:outerShdw>
                </a:effectLst>
              </a:rPr>
              <a:t> Galatians 5:16-26 </a:t>
            </a:r>
            <a:r>
              <a:rPr lang="en-US" b="1" dirty="0" smtClean="0">
                <a:solidFill>
                  <a:schemeClr val="bg1"/>
                </a:solidFill>
                <a:effectLst>
                  <a:outerShdw blurRad="38100" dist="38100" dir="2700000" algn="tl">
                    <a:srgbClr val="000000">
                      <a:alpha val="43137"/>
                    </a:srgbClr>
                  </a:outerShdw>
                </a:effectLst>
              </a:rPr>
              <a:t>(</a:t>
            </a:r>
            <a:r>
              <a:rPr lang="en-US" b="1" dirty="0">
                <a:solidFill>
                  <a:schemeClr val="bg1"/>
                </a:solidFill>
                <a:effectLst>
                  <a:outerShdw blurRad="38100" dist="38100" dir="2700000" algn="tl">
                    <a:srgbClr val="000000">
                      <a:alpha val="43137"/>
                    </a:srgbClr>
                  </a:outerShdw>
                </a:effectLst>
              </a:rPr>
              <a:t>KJV)</a:t>
            </a:r>
          </a:p>
          <a:p>
            <a:endParaRPr lang="en-US" dirty="0" smtClean="0">
              <a:solidFill>
                <a:schemeClr val="bg1"/>
              </a:solidFill>
              <a:effectLst>
                <a:outerShdw blurRad="38100" dist="38100" dir="2700000" algn="tl">
                  <a:srgbClr val="000000">
                    <a:alpha val="43137"/>
                  </a:srgbClr>
                </a:outerShdw>
              </a:effectLst>
            </a:endParaRPr>
          </a:p>
          <a:p>
            <a:pPr marL="0" indent="0">
              <a:buNone/>
            </a:pPr>
            <a:endParaRPr lang="en-US" dirty="0">
              <a:solidFill>
                <a:schemeClr val="bg1"/>
              </a:solidFill>
            </a:endParaRPr>
          </a:p>
        </p:txBody>
      </p:sp>
      <p:pic>
        <p:nvPicPr>
          <p:cNvPr id="5" name="Picture 4"/>
          <p:cNvPicPr>
            <a:picLocks noChangeAspect="1"/>
          </p:cNvPicPr>
          <p:nvPr/>
        </p:nvPicPr>
        <p:blipFill>
          <a:blip r:embed="rId2"/>
          <a:stretch>
            <a:fillRect/>
          </a:stretch>
        </p:blipFill>
        <p:spPr>
          <a:xfrm>
            <a:off x="9212135" y="4744279"/>
            <a:ext cx="2036240" cy="1432684"/>
          </a:xfrm>
          <a:prstGeom prst="rect">
            <a:avLst/>
          </a:prstGeom>
        </p:spPr>
      </p:pic>
    </p:spTree>
    <p:extLst>
      <p:ext uri="{BB962C8B-B14F-4D97-AF65-F5344CB8AC3E}">
        <p14:creationId xmlns:p14="http://schemas.microsoft.com/office/powerpoint/2010/main" val="2654230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bg1"/>
                </a:solidFill>
                <a:effectLst>
                  <a:outerShdw blurRad="38100" dist="38100" dir="2700000" algn="tl">
                    <a:srgbClr val="000000">
                      <a:alpha val="43137"/>
                    </a:srgbClr>
                  </a:outerShdw>
                </a:effectLst>
              </a:rPr>
              <a:t>Manifesting the Kingdom is found in the Lord’s Prayer. </a:t>
            </a:r>
            <a:endParaRPr lang="en-US" sz="3600"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bg1"/>
                </a:solidFill>
                <a:effectLst>
                  <a:outerShdw blurRad="38100" dist="38100" dir="2700000" algn="tl">
                    <a:srgbClr val="000000">
                      <a:alpha val="43137"/>
                    </a:srgbClr>
                  </a:outerShdw>
                </a:effectLst>
              </a:rPr>
              <a:t>Jesus taught his disciples to </a:t>
            </a:r>
            <a:r>
              <a:rPr lang="en-US" b="1" dirty="0" smtClean="0">
                <a:solidFill>
                  <a:schemeClr val="bg1"/>
                </a:solidFill>
                <a:effectLst>
                  <a:outerShdw blurRad="38100" dist="38100" dir="2700000" algn="tl">
                    <a:srgbClr val="000000">
                      <a:alpha val="43137"/>
                    </a:srgbClr>
                  </a:outerShdw>
                </a:effectLst>
              </a:rPr>
              <a:t>pray: </a:t>
            </a:r>
            <a:r>
              <a:rPr lang="en-US" b="1" dirty="0" smtClean="0">
                <a:solidFill>
                  <a:schemeClr val="bg1"/>
                </a:solidFill>
                <a:effectLst>
                  <a:outerShdw blurRad="38100" dist="38100" dir="2700000" algn="tl">
                    <a:srgbClr val="000000">
                      <a:alpha val="43137"/>
                    </a:srgbClr>
                  </a:outerShdw>
                </a:effectLst>
              </a:rPr>
              <a:t>“Our Father which art in heaven, Hallowed be thy name. </a:t>
            </a:r>
            <a:r>
              <a:rPr lang="en-US" b="1" u="sng" dirty="0" smtClean="0">
                <a:solidFill>
                  <a:schemeClr val="bg1"/>
                </a:solidFill>
                <a:effectLst>
                  <a:outerShdw blurRad="38100" dist="38100" dir="2700000" algn="tl">
                    <a:srgbClr val="000000">
                      <a:alpha val="43137"/>
                    </a:srgbClr>
                  </a:outerShdw>
                </a:effectLst>
              </a:rPr>
              <a:t>Thy kingdom come. Thy will be done in earth</a:t>
            </a:r>
            <a:r>
              <a:rPr lang="en-US" b="1" dirty="0" smtClean="0">
                <a:solidFill>
                  <a:schemeClr val="bg1"/>
                </a:solidFill>
                <a:effectLst>
                  <a:outerShdw blurRad="38100" dist="38100" dir="2700000" algn="tl">
                    <a:srgbClr val="000000">
                      <a:alpha val="43137"/>
                    </a:srgbClr>
                  </a:outerShdw>
                </a:effectLst>
              </a:rPr>
              <a:t>, </a:t>
            </a:r>
            <a:r>
              <a:rPr lang="en-US" b="1" u="sng" dirty="0" smtClean="0">
                <a:solidFill>
                  <a:schemeClr val="bg1"/>
                </a:solidFill>
                <a:effectLst>
                  <a:outerShdw blurRad="38100" dist="38100" dir="2700000" algn="tl">
                    <a:srgbClr val="000000">
                      <a:alpha val="43137"/>
                    </a:srgbClr>
                  </a:outerShdw>
                </a:effectLst>
              </a:rPr>
              <a:t>as it is in heaven</a:t>
            </a:r>
            <a:r>
              <a:rPr lang="en-US" b="1" dirty="0" smtClean="0">
                <a:solidFill>
                  <a:schemeClr val="bg1"/>
                </a:solidFill>
                <a:effectLst>
                  <a:outerShdw blurRad="38100" dist="38100" dir="2700000" algn="tl">
                    <a:srgbClr val="000000">
                      <a:alpha val="43137"/>
                    </a:srgbClr>
                  </a:outerShdw>
                </a:effectLst>
              </a:rPr>
              <a:t>. Give us this day our daily bread. And forgive us our debts, as we forgive our debtors. And lead us not into temptation, but deliver us from evil: For thine is the kingdom, and the power, and the glory, forever. Amen” (Matthew 6:9-13). </a:t>
            </a:r>
          </a:p>
          <a:p>
            <a:pPr marL="0" indent="0">
              <a:buNone/>
            </a:pPr>
            <a:r>
              <a:rPr lang="en-US" b="1" dirty="0" smtClean="0">
                <a:solidFill>
                  <a:schemeClr val="bg1"/>
                </a:solidFill>
                <a:effectLst>
                  <a:outerShdw blurRad="38100" dist="38100" dir="2700000" algn="tl">
                    <a:srgbClr val="000000">
                      <a:alpha val="43137"/>
                    </a:srgbClr>
                  </a:outerShdw>
                </a:effectLst>
              </a:rPr>
              <a:t>This prayer has been prayed by millions of believers, yet how many believe they have a part to play in the process? </a:t>
            </a:r>
          </a:p>
          <a:p>
            <a:pPr marL="0" indent="0">
              <a:buNone/>
            </a:pPr>
            <a:r>
              <a:rPr lang="en-US" b="1" dirty="0" smtClean="0">
                <a:solidFill>
                  <a:schemeClr val="bg1"/>
                </a:solidFill>
                <a:effectLst>
                  <a:outerShdw blurRad="38100" dist="38100" dir="2700000" algn="tl">
                    <a:srgbClr val="000000">
                      <a:alpha val="43137"/>
                    </a:srgbClr>
                  </a:outerShdw>
                </a:effectLst>
              </a:rPr>
              <a:t>Scripture says the entire earth is waiting for the manifestation of the sons of God. </a:t>
            </a:r>
          </a:p>
          <a:p>
            <a:pPr marL="0" indent="0">
              <a:buNone/>
            </a:pPr>
            <a:r>
              <a:rPr lang="en-US" b="1" dirty="0" smtClean="0">
                <a:solidFill>
                  <a:schemeClr val="bg1"/>
                </a:solidFill>
                <a:effectLst>
                  <a:outerShdw blurRad="38100" dist="38100" dir="2700000" algn="tl">
                    <a:srgbClr val="000000">
                      <a:alpha val="43137"/>
                    </a:srgbClr>
                  </a:outerShdw>
                </a:effectLst>
              </a:rPr>
              <a:t>How much longer does the earth need to wait?</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317560" y="4950019"/>
            <a:ext cx="2036240" cy="1432684"/>
          </a:xfrm>
          <a:prstGeom prst="rect">
            <a:avLst/>
          </a:prstGeom>
        </p:spPr>
      </p:pic>
    </p:spTree>
    <p:extLst>
      <p:ext uri="{BB962C8B-B14F-4D97-AF65-F5344CB8AC3E}">
        <p14:creationId xmlns:p14="http://schemas.microsoft.com/office/powerpoint/2010/main" val="1043740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The manifestation of the Kingdom of God is the responsibility of every disciple of Christ.</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61958" y="1825625"/>
            <a:ext cx="10515600" cy="4351338"/>
          </a:xfrm>
        </p:spPr>
        <p:txBody>
          <a:bodyPr/>
          <a:lstStyle/>
          <a:p>
            <a:pPr marL="0" indent="0">
              <a:buNone/>
            </a:pPr>
            <a:r>
              <a:rPr lang="en-US" b="1" dirty="0" smtClean="0">
                <a:solidFill>
                  <a:schemeClr val="bg1"/>
                </a:solidFill>
                <a:effectLst>
                  <a:outerShdw blurRad="38100" dist="38100" dir="2700000" algn="tl">
                    <a:srgbClr val="000000">
                      <a:alpha val="43137"/>
                    </a:srgbClr>
                  </a:outerShdw>
                </a:effectLst>
              </a:rPr>
              <a:t>Disciples of Christ are part of the Church at large.  There is only one “church model” in the New Testament and that’s the apostolic church.</a:t>
            </a:r>
          </a:p>
          <a:p>
            <a:pPr marL="0" indent="0">
              <a:buNone/>
            </a:pPr>
            <a:r>
              <a:rPr lang="en-US" b="1" dirty="0" smtClean="0">
                <a:solidFill>
                  <a:schemeClr val="bg1"/>
                </a:solidFill>
                <a:effectLst>
                  <a:outerShdw blurRad="38100" dist="38100" dir="2700000" algn="tl">
                    <a:srgbClr val="000000">
                      <a:alpha val="43137"/>
                    </a:srgbClr>
                  </a:outerShdw>
                </a:effectLst>
              </a:rPr>
              <a:t>No New Testament churches in the bible were built by prophets, evangelists, pastors, or teachers; they were all built by apostles. </a:t>
            </a:r>
          </a:p>
          <a:p>
            <a:pPr marL="0" indent="0">
              <a:buNone/>
            </a:pPr>
            <a:r>
              <a:rPr lang="en-US" b="1" dirty="0" smtClean="0">
                <a:solidFill>
                  <a:schemeClr val="bg1"/>
                </a:solidFill>
                <a:effectLst>
                  <a:outerShdw blurRad="38100" dist="38100" dir="2700000" algn="tl">
                    <a:srgbClr val="000000">
                      <a:alpha val="43137"/>
                    </a:srgbClr>
                  </a:outerShdw>
                </a:effectLst>
              </a:rPr>
              <a:t>Scripture says, “And God hath set some in the church, first apostles, secondarily prophets, thirdly teachers, after that miracles, then gifts of healings, helps, governments, diversities of tongues” (1 Corinthians 12:28).</a:t>
            </a:r>
            <a:endParaRPr lang="en-US" b="1" dirty="0">
              <a:solidFill>
                <a:schemeClr val="bg1"/>
              </a:solidFill>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stretch>
            <a:fillRect/>
          </a:stretch>
        </p:blipFill>
        <p:spPr>
          <a:xfrm>
            <a:off x="9241318" y="4744279"/>
            <a:ext cx="2036240" cy="1432684"/>
          </a:xfrm>
          <a:prstGeom prst="rect">
            <a:avLst/>
          </a:prstGeom>
        </p:spPr>
      </p:pic>
    </p:spTree>
    <p:extLst>
      <p:ext uri="{BB962C8B-B14F-4D97-AF65-F5344CB8AC3E}">
        <p14:creationId xmlns:p14="http://schemas.microsoft.com/office/powerpoint/2010/main" val="278354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effectLst>
                  <a:outerShdw blurRad="38100" dist="38100" dir="2700000" algn="tl">
                    <a:srgbClr val="000000">
                      <a:alpha val="43137"/>
                    </a:srgbClr>
                  </a:outerShdw>
                </a:effectLst>
              </a:rPr>
              <a:t>Apostolic church model</a:t>
            </a:r>
            <a:endParaRPr lang="en-US" b="1"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solidFill>
                  <a:schemeClr val="bg1"/>
                </a:solidFill>
                <a:effectLst>
                  <a:outerShdw blurRad="38100" dist="38100" dir="2700000" algn="tl">
                    <a:srgbClr val="000000">
                      <a:alpha val="43137"/>
                    </a:srgbClr>
                  </a:outerShdw>
                </a:effectLst>
              </a:rPr>
              <a:t>An apostolic church model includes apostles, prophets, evangelists, pastors, teachers, priests, kings, and rulers. Together they are citizens of Zion and a governing body of believers. </a:t>
            </a:r>
          </a:p>
          <a:p>
            <a:pPr marL="0" indent="0">
              <a:buNone/>
            </a:pP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Jesus said, "I will build my church and the gates of hell shall not prevail against it.” Matthew 16:18</a:t>
            </a:r>
          </a:p>
          <a:p>
            <a:pPr marL="0" indent="0">
              <a:buNone/>
            </a:pPr>
            <a:endParaRPr lang="en-US" b="1" dirty="0" smtClean="0">
              <a:solidFill>
                <a:schemeClr val="bg1"/>
              </a:solidFill>
              <a:effectLst>
                <a:outerShdw blurRad="38100" dist="38100" dir="2700000" algn="tl">
                  <a:srgbClr val="000000">
                    <a:alpha val="43137"/>
                  </a:srgbClr>
                </a:outerShdw>
              </a:effectLst>
            </a:endParaRPr>
          </a:p>
          <a:p>
            <a:pPr marL="0" indent="0">
              <a:buNone/>
            </a:pPr>
            <a:r>
              <a:rPr lang="en-US" b="1" dirty="0" smtClean="0">
                <a:solidFill>
                  <a:schemeClr val="bg1"/>
                </a:solidFill>
                <a:effectLst>
                  <a:outerShdw blurRad="38100" dist="38100" dir="2700000" algn="tl">
                    <a:srgbClr val="000000">
                      <a:alpha val="43137"/>
                    </a:srgbClr>
                  </a:outerShdw>
                </a:effectLst>
              </a:rPr>
              <a:t>The church that Christ is building is a governing Church full of governing believers. </a:t>
            </a:r>
          </a:p>
          <a:p>
            <a:pPr marL="0" indent="0">
              <a:buNone/>
            </a:pPr>
            <a:r>
              <a:rPr lang="en-US" b="1" dirty="0" smtClean="0">
                <a:solidFill>
                  <a:schemeClr val="bg1"/>
                </a:solidFill>
                <a:effectLst>
                  <a:outerShdw blurRad="38100" dist="38100" dir="2700000" algn="tl">
                    <a:srgbClr val="000000">
                      <a:alpha val="43137"/>
                    </a:srgbClr>
                  </a:outerShdw>
                </a:effectLst>
              </a:rPr>
              <a:t>Paul confirmed this writing, “Jesus is the King of kings and the Lord of lords” (1 Timothy 6:15). </a:t>
            </a:r>
          </a:p>
          <a:p>
            <a:pPr marL="0" indent="0">
              <a:buNone/>
            </a:pPr>
            <a:endParaRPr lang="en-US" dirty="0">
              <a:solidFill>
                <a:schemeClr val="bg1"/>
              </a:solidFill>
            </a:endParaRPr>
          </a:p>
        </p:txBody>
      </p:sp>
      <p:pic>
        <p:nvPicPr>
          <p:cNvPr id="4" name="Picture 3"/>
          <p:cNvPicPr>
            <a:picLocks noChangeAspect="1"/>
          </p:cNvPicPr>
          <p:nvPr/>
        </p:nvPicPr>
        <p:blipFill>
          <a:blip r:embed="rId2"/>
          <a:stretch>
            <a:fillRect/>
          </a:stretch>
        </p:blipFill>
        <p:spPr>
          <a:xfrm>
            <a:off x="9182952" y="365125"/>
            <a:ext cx="2036240" cy="1432684"/>
          </a:xfrm>
          <a:prstGeom prst="rect">
            <a:avLst/>
          </a:prstGeom>
        </p:spPr>
      </p:pic>
    </p:spTree>
    <p:extLst>
      <p:ext uri="{BB962C8B-B14F-4D97-AF65-F5344CB8AC3E}">
        <p14:creationId xmlns:p14="http://schemas.microsoft.com/office/powerpoint/2010/main" val="50950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1149</Words>
  <Application>Microsoft Office PowerPoint</Application>
  <PresentationFormat>Widescreen</PresentationFormat>
  <Paragraphs>62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Spiritual Conquest and the Children of God</vt:lpstr>
      <vt:lpstr>Introduction</vt:lpstr>
      <vt:lpstr>2 Peter 1:3-8</vt:lpstr>
      <vt:lpstr>Degeneration of society </vt:lpstr>
      <vt:lpstr>Isaiah 60:1-2 King James Version (KJV) </vt:lpstr>
      <vt:lpstr>Christ has called you into a royal priesthood of disciples </vt:lpstr>
      <vt:lpstr>Manifesting the Kingdom is found in the Lord’s Prayer. </vt:lpstr>
      <vt:lpstr>The manifestation of the Kingdom of God is the responsibility of every disciple of Christ.</vt:lpstr>
      <vt:lpstr>Apostolic church model</vt:lpstr>
      <vt:lpstr>Lords</vt:lpstr>
      <vt:lpstr>PowerPoint Presentation</vt:lpstr>
      <vt:lpstr>1 Peter 5:3 King James Version (KJV) </vt:lpstr>
      <vt:lpstr>  Matthew 5:14-16 English Standard Version (ESV)  </vt:lpstr>
      <vt:lpstr>PowerPoint Presentation</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Kingdom</dc:title>
  <dc:creator>Ronald Powell</dc:creator>
  <cp:lastModifiedBy>Ronald Powell</cp:lastModifiedBy>
  <cp:revision>17</cp:revision>
  <dcterms:created xsi:type="dcterms:W3CDTF">2018-09-14T18:45:36Z</dcterms:created>
  <dcterms:modified xsi:type="dcterms:W3CDTF">2018-09-14T21:20:42Z</dcterms:modified>
</cp:coreProperties>
</file>