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7" r:id="rId4"/>
    <p:sldId id="275" r:id="rId5"/>
    <p:sldId id="257" r:id="rId6"/>
    <p:sldId id="259" r:id="rId7"/>
    <p:sldId id="262" r:id="rId8"/>
    <p:sldId id="263" r:id="rId9"/>
    <p:sldId id="264" r:id="rId10"/>
    <p:sldId id="265" r:id="rId11"/>
    <p:sldId id="266" r:id="rId12"/>
    <p:sldId id="268" r:id="rId13"/>
    <p:sldId id="269" r:id="rId14"/>
    <p:sldId id="270" r:id="rId15"/>
    <p:sldId id="271" r:id="rId16"/>
    <p:sldId id="273" r:id="rId17"/>
    <p:sldId id="274"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2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9/23/2018</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9/23/2018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9/23/2018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9/23/2018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9/23/2018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9/23/2018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9/23/2018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9/23/2018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9/23/2018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9/23/2018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9/23/2018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9/23/2018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9/23/2018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9/23/2018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9/23/2018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9/23/2018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9/23/2018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9/23/2018</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014" y="2099733"/>
            <a:ext cx="9402945" cy="2677648"/>
          </a:xfrm>
        </p:spPr>
        <p:txBody>
          <a:bodyPr/>
          <a:lstStyle/>
          <a:p>
            <a:pPr marL="0" marR="0" algn="ctr">
              <a:lnSpc>
                <a:spcPct val="107000"/>
              </a:lnSpc>
              <a:spcBef>
                <a:spcPts val="0"/>
              </a:spcBef>
              <a:spcAft>
                <a:spcPts val="800"/>
              </a:spcAft>
            </a:pPr>
            <a:r>
              <a:rPr lang="en-US" sz="8800" b="1" kern="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Law of Loss</a:t>
            </a:r>
            <a:r>
              <a:rPr lang="en-US" sz="4800" dirty="0">
                <a:latin typeface="Calibri" panose="020F0502020204030204" pitchFamily="34" charset="0"/>
                <a:ea typeface="Calibri" panose="020F0502020204030204" pitchFamily="34" charset="0"/>
                <a:cs typeface="Times New Roman" panose="02020603050405020304" pitchFamily="18" charset="0"/>
              </a:rPr>
              <a:t/>
            </a:r>
            <a:br>
              <a:rPr lang="en-US" sz="4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a:xfrm>
            <a:off x="6918690" y="4346671"/>
            <a:ext cx="3228722" cy="861420"/>
          </a:xfrm>
        </p:spPr>
        <p:txBody>
          <a:bodyPr/>
          <a:lstStyle/>
          <a:p>
            <a:r>
              <a:rPr lang="en-US" dirty="0" smtClean="0">
                <a:solidFill>
                  <a:schemeClr val="bg1"/>
                </a:solidFill>
                <a:effectLst>
                  <a:outerShdw blurRad="38100" dist="38100" dir="2700000" algn="tl">
                    <a:srgbClr val="000000">
                      <a:alpha val="43137"/>
                    </a:srgbClr>
                  </a:outerShdw>
                </a:effectLst>
              </a:rPr>
              <a:t>Bishop Ronald K. Powell</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6386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effectLst>
                  <a:outerShdw blurRad="38100" dist="38100" dir="2700000" algn="tl">
                    <a:srgbClr val="000000">
                      <a:alpha val="43137"/>
                    </a:srgbClr>
                  </a:outerShdw>
                </a:effectLst>
              </a:rPr>
              <a:t>Proverbs 3:6 New King James </a:t>
            </a:r>
            <a:r>
              <a:rPr lang="en-US" dirty="0" smtClean="0">
                <a:effectLst>
                  <a:outerShdw blurRad="38100" dist="38100" dir="2700000" algn="tl">
                    <a:srgbClr val="000000">
                      <a:alpha val="43137"/>
                    </a:srgbClr>
                  </a:outerShdw>
                </a:effectLst>
              </a:rPr>
              <a:t>Version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400" dirty="0"/>
              <a:t> Proverbs 3:6 New King James Version (NKJV)</a:t>
            </a:r>
          </a:p>
          <a:p>
            <a:pPr marL="0" indent="0">
              <a:buNone/>
            </a:pPr>
            <a:r>
              <a:rPr lang="en-US" sz="2400" dirty="0" smtClean="0"/>
              <a:t>6 In </a:t>
            </a:r>
            <a:r>
              <a:rPr lang="en-US" sz="2400" dirty="0"/>
              <a:t>all your ways acknowledge </a:t>
            </a:r>
            <a:r>
              <a:rPr lang="en-US" sz="2400" dirty="0" smtClean="0"/>
              <a:t>Him, And </a:t>
            </a:r>
            <a:r>
              <a:rPr lang="en-US" sz="2400" dirty="0"/>
              <a:t>He </a:t>
            </a:r>
            <a:r>
              <a:rPr lang="en-US" sz="2400" b="1" u="sng" dirty="0">
                <a:effectLst>
                  <a:outerShdw blurRad="38100" dist="38100" dir="2700000" algn="tl">
                    <a:srgbClr val="000000">
                      <a:alpha val="43137"/>
                    </a:srgbClr>
                  </a:outerShdw>
                </a:effectLst>
              </a:rPr>
              <a:t>shall</a:t>
            </a:r>
            <a:r>
              <a:rPr lang="en-US" sz="2400" dirty="0"/>
              <a:t> </a:t>
            </a:r>
            <a:r>
              <a:rPr lang="en-US" sz="2400" dirty="0" smtClean="0"/>
              <a:t>direct </a:t>
            </a:r>
            <a:r>
              <a:rPr lang="en-US" sz="2400" dirty="0"/>
              <a:t>your paths</a:t>
            </a:r>
            <a:r>
              <a:rPr lang="en-US" sz="2400" dirty="0" smtClean="0"/>
              <a:t>.</a:t>
            </a:r>
          </a:p>
          <a:p>
            <a:endParaRPr lang="en-US" sz="2400" dirty="0"/>
          </a:p>
          <a:p>
            <a:r>
              <a:rPr lang="en-US" sz="2400" b="1" u="sng" dirty="0" smtClean="0">
                <a:effectLst>
                  <a:outerShdw blurRad="38100" dist="38100" dir="2700000" algn="tl">
                    <a:srgbClr val="000000">
                      <a:alpha val="43137"/>
                    </a:srgbClr>
                  </a:outerShdw>
                </a:effectLst>
              </a:rPr>
              <a:t>Shall </a:t>
            </a:r>
            <a:r>
              <a:rPr lang="en-US" sz="2400" dirty="0" smtClean="0"/>
              <a:t>is a irrevocable Legal term meaning It can’t be changed!</a:t>
            </a:r>
            <a:endParaRPr lang="en-US" sz="2400" dirty="0"/>
          </a:p>
        </p:txBody>
      </p:sp>
    </p:spTree>
    <p:extLst>
      <p:ext uri="{BB962C8B-B14F-4D97-AF65-F5344CB8AC3E}">
        <p14:creationId xmlns:p14="http://schemas.microsoft.com/office/powerpoint/2010/main" val="36603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effectLst>
                  <a:outerShdw blurRad="38100" dist="38100" dir="2700000" algn="tl">
                    <a:srgbClr val="000000">
                      <a:alpha val="43137"/>
                    </a:srgbClr>
                  </a:outerShdw>
                </a:effectLst>
              </a:rPr>
              <a:t>Jesus </a:t>
            </a:r>
            <a:r>
              <a:rPr lang="en-US" sz="2400" dirty="0" smtClean="0">
                <a:effectLst>
                  <a:outerShdw blurRad="38100" dist="38100" dir="2700000" algn="tl">
                    <a:srgbClr val="000000">
                      <a:alpha val="43137"/>
                    </a:srgbClr>
                  </a:outerShdw>
                </a:effectLst>
              </a:rPr>
              <a:t>says; "</a:t>
            </a:r>
            <a:r>
              <a:rPr lang="en-US" sz="2400" dirty="0">
                <a:effectLst>
                  <a:outerShdw blurRad="38100" dist="38100" dir="2700000" algn="tl">
                    <a:srgbClr val="000000">
                      <a:alpha val="43137"/>
                    </a:srgbClr>
                  </a:outerShdw>
                </a:effectLst>
              </a:rPr>
              <a:t>If you want to find your life, then lose it. </a:t>
            </a:r>
            <a:endParaRPr lang="en-US" sz="2400" dirty="0" smtClean="0">
              <a:effectLst>
                <a:outerShdw blurRad="38100" dist="38100" dir="2700000" algn="tl">
                  <a:srgbClr val="000000">
                    <a:alpha val="43137"/>
                  </a:srgbClr>
                </a:outerShdw>
              </a:effectLst>
            </a:endParaRPr>
          </a:p>
          <a:p>
            <a:pPr marL="0" indent="0">
              <a:buNone/>
            </a:pPr>
            <a:r>
              <a:rPr lang="en-US" sz="2400" dirty="0" smtClean="0">
                <a:effectLst>
                  <a:outerShdw blurRad="38100" dist="38100" dir="2700000" algn="tl">
                    <a:srgbClr val="000000">
                      <a:alpha val="43137"/>
                    </a:srgbClr>
                  </a:outerShdw>
                </a:effectLst>
              </a:rPr>
              <a:t>But </a:t>
            </a:r>
            <a:r>
              <a:rPr lang="en-US" sz="2400" dirty="0">
                <a:effectLst>
                  <a:outerShdw blurRad="38100" dist="38100" dir="2700000" algn="tl">
                    <a:srgbClr val="000000">
                      <a:alpha val="43137"/>
                    </a:srgbClr>
                  </a:outerShdw>
                </a:effectLst>
              </a:rPr>
              <a:t>if you want to lose your life, then try to save it." </a:t>
            </a:r>
            <a:endParaRPr lang="en-US" sz="2400" dirty="0" smtClean="0">
              <a:effectLst>
                <a:outerShdw blurRad="38100" dist="38100" dir="2700000" algn="tl">
                  <a:srgbClr val="000000">
                    <a:alpha val="43137"/>
                  </a:srgbClr>
                </a:outerShdw>
              </a:effectLst>
            </a:endParaRPr>
          </a:p>
          <a:p>
            <a:pPr marL="0" indent="0">
              <a:buNone/>
            </a:pPr>
            <a:endParaRPr lang="en-US" sz="2400" dirty="0" smtClean="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If </a:t>
            </a:r>
            <a:r>
              <a:rPr lang="en-US" sz="2400" dirty="0">
                <a:effectLst>
                  <a:outerShdw blurRad="38100" dist="38100" dir="2700000" algn="tl">
                    <a:srgbClr val="000000">
                      <a:alpha val="43137"/>
                    </a:srgbClr>
                  </a:outerShdw>
                </a:effectLst>
              </a:rPr>
              <a:t>we put this down as a simple equation, we get this: </a:t>
            </a:r>
            <a:endParaRPr lang="en-US" sz="2400" dirty="0" smtClean="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Seek to SAVE your life = LOSE it. </a:t>
            </a:r>
            <a:endParaRPr lang="en-US" sz="2400" dirty="0" smtClean="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LOSE your life in Christ = SAVE (i.e., find) it. </a:t>
            </a:r>
            <a:endParaRPr lang="en-US" sz="2400" dirty="0" smtClean="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66209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outerShdw blurRad="38100" dist="38100" dir="2700000" algn="tl">
                    <a:srgbClr val="000000">
                      <a:alpha val="43137"/>
                    </a:srgbClr>
                  </a:outerShdw>
                </a:effectLst>
              </a:rPr>
              <a:t>This is the opposite of how human nature thinks. </a:t>
            </a:r>
          </a:p>
        </p:txBody>
      </p:sp>
      <p:sp>
        <p:nvSpPr>
          <p:cNvPr id="3" name="Content Placeholder 2"/>
          <p:cNvSpPr>
            <a:spLocks noGrp="1"/>
          </p:cNvSpPr>
          <p:nvPr>
            <p:ph idx="1"/>
          </p:nvPr>
        </p:nvSpPr>
        <p:spPr/>
        <p:txBody>
          <a:bodyPr>
            <a:normAutofit/>
          </a:bodyPr>
          <a:lstStyle/>
          <a:p>
            <a:r>
              <a:rPr lang="en-US" sz="2400" dirty="0" smtClean="0">
                <a:effectLst>
                  <a:outerShdw blurRad="38100" dist="38100" dir="2700000" algn="tl">
                    <a:srgbClr val="000000">
                      <a:alpha val="43137"/>
                    </a:srgbClr>
                  </a:outerShdw>
                </a:effectLst>
              </a:rPr>
              <a:t>We think that if we are to save our lives we must be in control of our choices and therefore our destinies.</a:t>
            </a:r>
          </a:p>
          <a:p>
            <a:r>
              <a:rPr lang="en-US" sz="2400" dirty="0">
                <a:effectLst>
                  <a:outerShdw blurRad="38100" dist="38100" dir="2700000" algn="tl">
                    <a:srgbClr val="000000">
                      <a:alpha val="43137"/>
                    </a:srgbClr>
                  </a:outerShdw>
                </a:effectLst>
              </a:rPr>
              <a:t>Simply put, Jesus is talking about self-ownership</a:t>
            </a:r>
            <a:r>
              <a:rPr lang="en-US" sz="2400" dirty="0" smtClean="0">
                <a:effectLst>
                  <a:outerShdw blurRad="38100" dist="38100" dir="2700000" algn="tl">
                    <a:srgbClr val="000000">
                      <a:alpha val="43137"/>
                    </a:srgbClr>
                  </a:outerShdw>
                </a:effectLst>
              </a:rPr>
              <a:t>.</a:t>
            </a:r>
          </a:p>
          <a:p>
            <a:r>
              <a:rPr lang="en-US" sz="2400" dirty="0" smtClean="0">
                <a:effectLst>
                  <a:outerShdw blurRad="38100" dist="38100" dir="2700000" algn="tl">
                    <a:srgbClr val="000000">
                      <a:alpha val="43137"/>
                    </a:srgbClr>
                  </a:outerShdw>
                </a:effectLst>
              </a:rPr>
              <a:t>If you are full of yourself, your choices then you don’t have a Lord and Savior other than yourself. And that’s not salvation!</a:t>
            </a:r>
          </a:p>
          <a:p>
            <a:r>
              <a:rPr lang="en-US" sz="2400" dirty="0" smtClean="0">
                <a:effectLst>
                  <a:outerShdw blurRad="38100" dist="38100" dir="2700000" algn="tl">
                    <a:srgbClr val="000000">
                      <a:alpha val="43137"/>
                    </a:srgbClr>
                  </a:outerShdw>
                </a:effectLst>
              </a:rPr>
              <a:t>Surrender is the plan. Make Him King. Make Him Lord and Controller of your steps. </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258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
            </a:r>
            <a:br>
              <a:rPr lang="en-US" sz="4000" dirty="0" smtClean="0"/>
            </a:br>
            <a:r>
              <a:rPr lang="en-US" sz="4000" dirty="0" smtClean="0"/>
              <a:t>Matthew </a:t>
            </a:r>
            <a:r>
              <a:rPr lang="en-US" sz="4000" dirty="0"/>
              <a:t>7:22-23 New King James </a:t>
            </a:r>
            <a:r>
              <a:rPr lang="en-US" sz="4000" dirty="0" smtClean="0"/>
              <a:t>Version</a:t>
            </a:r>
            <a:r>
              <a:rPr lang="en-US" sz="4000" dirty="0"/>
              <a:t/>
            </a:r>
            <a:br>
              <a:rPr lang="en-US" sz="4000" dirty="0"/>
            </a:br>
            <a:endParaRPr lang="en-US" sz="4000" dirty="0"/>
          </a:p>
        </p:txBody>
      </p:sp>
      <p:sp>
        <p:nvSpPr>
          <p:cNvPr id="3" name="Content Placeholder 2"/>
          <p:cNvSpPr>
            <a:spLocks noGrp="1"/>
          </p:cNvSpPr>
          <p:nvPr>
            <p:ph idx="1"/>
          </p:nvPr>
        </p:nvSpPr>
        <p:spPr/>
        <p:txBody>
          <a:bodyPr>
            <a:normAutofit/>
          </a:bodyPr>
          <a:lstStyle/>
          <a:p>
            <a:r>
              <a:rPr lang="en-US" sz="2400" dirty="0">
                <a:effectLst>
                  <a:outerShdw blurRad="38100" dist="38100" dir="2700000" algn="tl">
                    <a:srgbClr val="000000">
                      <a:alpha val="43137"/>
                    </a:srgbClr>
                  </a:outerShdw>
                </a:effectLst>
              </a:rPr>
              <a:t> Matthew 7:22-23 New King James Version (NKJV)</a:t>
            </a:r>
          </a:p>
          <a:p>
            <a:r>
              <a:rPr lang="en-US" sz="2400" dirty="0" smtClean="0">
                <a:effectLst>
                  <a:outerShdw blurRad="38100" dist="38100" dir="2700000" algn="tl">
                    <a:srgbClr val="000000">
                      <a:alpha val="43137"/>
                    </a:srgbClr>
                  </a:outerShdw>
                </a:effectLst>
              </a:rPr>
              <a:t>22 </a:t>
            </a:r>
            <a:r>
              <a:rPr lang="en-US" sz="2400" dirty="0">
                <a:effectLst>
                  <a:outerShdw blurRad="38100" dist="38100" dir="2700000" algn="tl">
                    <a:srgbClr val="000000">
                      <a:alpha val="43137"/>
                    </a:srgbClr>
                  </a:outerShdw>
                </a:effectLst>
              </a:rPr>
              <a:t>Many will say to Me in that day, ‘Lord, Lord, have we not prophesied in Your name, cast out demons in Your name, and done many wonders in Your name?’ 23 And then I will declare to them, ‘I never knew you; depart from Me, you who practice lawlessness!’</a:t>
            </a:r>
          </a:p>
        </p:txBody>
      </p:sp>
    </p:spTree>
    <p:extLst>
      <p:ext uri="{BB962C8B-B14F-4D97-AF65-F5344CB8AC3E}">
        <p14:creationId xmlns:p14="http://schemas.microsoft.com/office/powerpoint/2010/main" val="69861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effectLst>
                  <a:outerShdw blurRad="38100" dist="38100" dir="2700000" algn="tl">
                    <a:srgbClr val="000000">
                      <a:alpha val="43137"/>
                    </a:srgbClr>
                  </a:outerShdw>
                </a:effectLst>
              </a:rPr>
              <a:t>If we do surrender, then we will experience what real life in Christ is all about. We'll actually experience resurrection in Jesus. </a:t>
            </a:r>
            <a:endParaRPr lang="en-US" sz="2400" dirty="0" smtClean="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He is saying, "I have called you for a purpose. You had nothing to do with it. It was completely by My grace. But now that I have called you, you must choose. You must choose to either surrender yourself to Me, or hold onto yourself."</a:t>
            </a:r>
          </a:p>
          <a:p>
            <a:endParaRPr lang="en-US" dirty="0"/>
          </a:p>
        </p:txBody>
      </p:sp>
    </p:spTree>
    <p:extLst>
      <p:ext uri="{BB962C8B-B14F-4D97-AF65-F5344CB8AC3E}">
        <p14:creationId xmlns:p14="http://schemas.microsoft.com/office/powerpoint/2010/main" val="58180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Galatians 5:16</a:t>
            </a:r>
            <a:r>
              <a:rPr lang="en-US" dirty="0"/>
              <a:t> </a:t>
            </a:r>
          </a:p>
        </p:txBody>
      </p:sp>
      <p:sp>
        <p:nvSpPr>
          <p:cNvPr id="3" name="Content Placeholder 2"/>
          <p:cNvSpPr>
            <a:spLocks noGrp="1"/>
          </p:cNvSpPr>
          <p:nvPr>
            <p:ph idx="1"/>
          </p:nvPr>
        </p:nvSpPr>
        <p:spPr>
          <a:xfrm>
            <a:off x="1154954" y="2579224"/>
            <a:ext cx="8761413" cy="3416300"/>
          </a:xfrm>
        </p:spPr>
        <p:txBody>
          <a:bodyPr/>
          <a:lstStyle/>
          <a:p>
            <a:r>
              <a:rPr lang="en-US" b="1" dirty="0">
                <a:effectLst>
                  <a:outerShdw blurRad="38100" dist="38100" dir="2700000" algn="tl">
                    <a:srgbClr val="000000">
                      <a:alpha val="43137"/>
                    </a:srgbClr>
                  </a:outerShdw>
                </a:effectLst>
              </a:rPr>
              <a:t>Galatians 5:16 </a:t>
            </a:r>
            <a:r>
              <a:rPr lang="en-US" dirty="0" smtClean="0">
                <a:effectLst>
                  <a:outerShdw blurRad="38100" dist="38100" dir="2700000" algn="tl">
                    <a:srgbClr val="000000">
                      <a:alpha val="43137"/>
                    </a:srgbClr>
                  </a:outerShdw>
                </a:effectLst>
              </a:rPr>
              <a:t>This </a:t>
            </a:r>
            <a:r>
              <a:rPr lang="en-US" dirty="0">
                <a:effectLst>
                  <a:outerShdw blurRad="38100" dist="38100" dir="2700000" algn="tl">
                    <a:srgbClr val="000000">
                      <a:alpha val="43137"/>
                    </a:srgbClr>
                  </a:outerShdw>
                </a:effectLst>
              </a:rPr>
              <a:t>I say then, </a:t>
            </a:r>
            <a:r>
              <a:rPr lang="en-US" u="sng" dirty="0">
                <a:effectLst>
                  <a:outerShdw blurRad="38100" dist="38100" dir="2700000" algn="tl">
                    <a:srgbClr val="000000">
                      <a:alpha val="43137"/>
                    </a:srgbClr>
                  </a:outerShdw>
                </a:effectLst>
              </a:rPr>
              <a:t>Walk in the Spirit</a:t>
            </a:r>
            <a:r>
              <a:rPr lang="en-US" dirty="0">
                <a:effectLst>
                  <a:outerShdw blurRad="38100" dist="38100" dir="2700000" algn="tl">
                    <a:srgbClr val="000000">
                      <a:alpha val="43137"/>
                    </a:srgbClr>
                  </a:outerShdw>
                </a:effectLst>
              </a:rPr>
              <a:t>, and ye shall not fulfil the lust </a:t>
            </a:r>
            <a:r>
              <a:rPr lang="en-US" dirty="0" smtClean="0">
                <a:effectLst>
                  <a:outerShdw blurRad="38100" dist="38100" dir="2700000" algn="tl">
                    <a:srgbClr val="000000">
                      <a:alpha val="43137"/>
                    </a:srgbClr>
                  </a:outerShdw>
                </a:effectLst>
              </a:rPr>
              <a:t>(desires) of </a:t>
            </a:r>
            <a:r>
              <a:rPr lang="en-US" dirty="0">
                <a:effectLst>
                  <a:outerShdw blurRad="38100" dist="38100" dir="2700000" algn="tl">
                    <a:srgbClr val="000000">
                      <a:alpha val="43137"/>
                    </a:srgbClr>
                  </a:outerShdw>
                </a:effectLst>
              </a:rPr>
              <a:t>the flesh. </a:t>
            </a:r>
            <a:endParaRPr lang="en-US" dirty="0" smtClean="0">
              <a:effectLst>
                <a:outerShdw blurRad="38100" dist="38100" dir="2700000" algn="tl">
                  <a:srgbClr val="000000">
                    <a:alpha val="43137"/>
                  </a:srgbClr>
                </a:outerShdw>
              </a:effectLst>
            </a:endParaRPr>
          </a:p>
          <a:p>
            <a:r>
              <a:rPr lang="en-US" b="1" dirty="0"/>
              <a:t>Romans </a:t>
            </a:r>
            <a:r>
              <a:rPr lang="en-US" b="1" dirty="0" smtClean="0"/>
              <a:t>8:1</a:t>
            </a:r>
            <a:r>
              <a:rPr lang="en-US" dirty="0"/>
              <a:t> </a:t>
            </a:r>
            <a:r>
              <a:rPr lang="en-US" dirty="0">
                <a:effectLst>
                  <a:outerShdw blurRad="38100" dist="38100" dir="2700000" algn="tl">
                    <a:srgbClr val="000000">
                      <a:alpha val="43137"/>
                    </a:srgbClr>
                  </a:outerShdw>
                </a:effectLst>
              </a:rPr>
              <a:t>There is therefore now no condemnation to them which are in Christ Jesus, who walk not after the flesh, but after the Spirit.</a:t>
            </a:r>
          </a:p>
          <a:p>
            <a:endParaRPr lang="en-US" dirty="0"/>
          </a:p>
        </p:txBody>
      </p:sp>
    </p:spTree>
    <p:extLst>
      <p:ext uri="{BB962C8B-B14F-4D97-AF65-F5344CB8AC3E}">
        <p14:creationId xmlns:p14="http://schemas.microsoft.com/office/powerpoint/2010/main" val="321410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ffectLst>
                  <a:outerShdw blurRad="38100" dist="38100" dir="2700000" algn="tl">
                    <a:srgbClr val="000000">
                      <a:alpha val="43137"/>
                    </a:srgbClr>
                  </a:outerShdw>
                </a:effectLst>
              </a:rPr>
              <a:t>Matthew 19:29 King James Version (KJV)</a:t>
            </a:r>
          </a:p>
        </p:txBody>
      </p:sp>
      <p:sp>
        <p:nvSpPr>
          <p:cNvPr id="3" name="Content Placeholder 2"/>
          <p:cNvSpPr>
            <a:spLocks noGrp="1"/>
          </p:cNvSpPr>
          <p:nvPr>
            <p:ph idx="1"/>
          </p:nvPr>
        </p:nvSpPr>
        <p:spPr/>
        <p:txBody>
          <a:bodyPr/>
          <a:lstStyle/>
          <a:p>
            <a:r>
              <a:rPr lang="en-US" sz="2400" baseline="30000" dirty="0" smtClean="0">
                <a:effectLst>
                  <a:outerShdw blurRad="38100" dist="38100" dir="2700000" algn="tl">
                    <a:srgbClr val="000000">
                      <a:alpha val="43137"/>
                    </a:srgbClr>
                  </a:outerShdw>
                </a:effectLst>
              </a:rPr>
              <a:t>29</a:t>
            </a:r>
            <a:r>
              <a:rPr lang="en-US" sz="2400" baseline="30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And every one that hath forsaken houses, or brethren, or sisters, or father, or mother, or wife, or children, or lands, </a:t>
            </a:r>
            <a:r>
              <a:rPr lang="en-US" sz="2400" u="sng" dirty="0">
                <a:effectLst>
                  <a:outerShdw blurRad="38100" dist="38100" dir="2700000" algn="tl">
                    <a:srgbClr val="000000">
                      <a:alpha val="43137"/>
                    </a:srgbClr>
                  </a:outerShdw>
                </a:effectLst>
              </a:rPr>
              <a:t>for my name's sake</a:t>
            </a:r>
            <a:r>
              <a:rPr lang="en-US" sz="2400" dirty="0">
                <a:effectLst>
                  <a:outerShdw blurRad="38100" dist="38100" dir="2700000" algn="tl">
                    <a:srgbClr val="000000">
                      <a:alpha val="43137"/>
                    </a:srgbClr>
                  </a:outerShdw>
                </a:effectLst>
              </a:rPr>
              <a:t>, </a:t>
            </a:r>
            <a:r>
              <a:rPr lang="en-US" sz="2400" b="1" u="sng" dirty="0">
                <a:effectLst>
                  <a:outerShdw blurRad="38100" dist="38100" dir="2700000" algn="tl">
                    <a:srgbClr val="000000">
                      <a:alpha val="43137"/>
                    </a:srgbClr>
                  </a:outerShdw>
                </a:effectLst>
              </a:rPr>
              <a:t>shall receive</a:t>
            </a:r>
            <a:r>
              <a:rPr lang="en-US" sz="2400" b="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an hundredfold, and </a:t>
            </a:r>
            <a:r>
              <a:rPr lang="en-US" sz="2400" b="1" u="sng" dirty="0">
                <a:effectLst>
                  <a:outerShdw blurRad="38100" dist="38100" dir="2700000" algn="tl">
                    <a:srgbClr val="000000">
                      <a:alpha val="43137"/>
                    </a:srgbClr>
                  </a:outerShdw>
                </a:effectLst>
              </a:rPr>
              <a:t>shall inherit</a:t>
            </a:r>
            <a:r>
              <a:rPr lang="en-US" sz="2400" b="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everlasting life.</a:t>
            </a:r>
          </a:p>
          <a:p>
            <a:endParaRPr lang="en-US" dirty="0"/>
          </a:p>
        </p:txBody>
      </p:sp>
    </p:spTree>
    <p:extLst>
      <p:ext uri="{BB962C8B-B14F-4D97-AF65-F5344CB8AC3E}">
        <p14:creationId xmlns:p14="http://schemas.microsoft.com/office/powerpoint/2010/main" val="1506265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Romans </a:t>
            </a:r>
            <a:r>
              <a:rPr lang="en-US" dirty="0">
                <a:effectLst>
                  <a:outerShdw blurRad="38100" dist="38100" dir="2700000" algn="tl">
                    <a:srgbClr val="000000">
                      <a:alpha val="43137"/>
                    </a:srgbClr>
                  </a:outerShdw>
                </a:effectLst>
              </a:rPr>
              <a:t>12 :</a:t>
            </a:r>
            <a:r>
              <a:rPr lang="en-US" dirty="0" smtClean="0">
                <a:effectLst>
                  <a:outerShdw blurRad="38100" dist="38100" dir="2700000" algn="tl">
                    <a:srgbClr val="000000">
                      <a:alpha val="43137"/>
                    </a:srgbClr>
                  </a:outerShdw>
                </a:effectLst>
              </a:rPr>
              <a:t>1-3(KJV)</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000" dirty="0" smtClean="0">
                <a:effectLst>
                  <a:outerShdw blurRad="38100" dist="38100" dir="2700000" algn="tl">
                    <a:srgbClr val="000000">
                      <a:alpha val="43137"/>
                    </a:srgbClr>
                  </a:outerShdw>
                </a:effectLst>
              </a:rPr>
              <a:t>1 I </a:t>
            </a:r>
            <a:r>
              <a:rPr lang="en-US" sz="2000" dirty="0">
                <a:effectLst>
                  <a:outerShdw blurRad="38100" dist="38100" dir="2700000" algn="tl">
                    <a:srgbClr val="000000">
                      <a:alpha val="43137"/>
                    </a:srgbClr>
                  </a:outerShdw>
                </a:effectLst>
              </a:rPr>
              <a:t>beseech you therefore, brethren, by the mercies of God, that ye present your bodies a living sacrifice, holy, acceptable unto God, which is your reasonable service. </a:t>
            </a:r>
            <a:r>
              <a:rPr lang="en-US" sz="2000" dirty="0" smtClean="0">
                <a:effectLst>
                  <a:outerShdw blurRad="38100" dist="38100" dir="2700000" algn="tl">
                    <a:srgbClr val="000000">
                      <a:alpha val="43137"/>
                    </a:srgbClr>
                  </a:outerShdw>
                </a:effectLst>
              </a:rPr>
              <a:t>2And </a:t>
            </a:r>
            <a:r>
              <a:rPr lang="en-US" sz="2000" dirty="0">
                <a:effectLst>
                  <a:outerShdw blurRad="38100" dist="38100" dir="2700000" algn="tl">
                    <a:srgbClr val="000000">
                      <a:alpha val="43137"/>
                    </a:srgbClr>
                  </a:outerShdw>
                </a:effectLst>
              </a:rPr>
              <a:t>be not conformed to this world: but be ye transformed by the renewing of your mind, that ye may prove what is that good, and acceptable, and perfect, will of God. </a:t>
            </a:r>
            <a:r>
              <a:rPr lang="en-US" sz="2000" dirty="0" smtClean="0">
                <a:effectLst>
                  <a:outerShdw blurRad="38100" dist="38100" dir="2700000" algn="tl">
                    <a:srgbClr val="000000">
                      <a:alpha val="43137"/>
                    </a:srgbClr>
                  </a:outerShdw>
                </a:effectLst>
              </a:rPr>
              <a:t>3For </a:t>
            </a:r>
            <a:r>
              <a:rPr lang="en-US" sz="2000" dirty="0">
                <a:effectLst>
                  <a:outerShdw blurRad="38100" dist="38100" dir="2700000" algn="tl">
                    <a:srgbClr val="000000">
                      <a:alpha val="43137"/>
                    </a:srgbClr>
                  </a:outerShdw>
                </a:effectLst>
              </a:rPr>
              <a:t>I say, through the grace given unto me, to every man that is among you, not to think of himself more highly than he ought to think; but to think soberly, according as God hath dealt to every man the measure of faith.</a:t>
            </a:r>
          </a:p>
        </p:txBody>
      </p:sp>
    </p:spTree>
    <p:extLst>
      <p:ext uri="{BB962C8B-B14F-4D97-AF65-F5344CB8AC3E}">
        <p14:creationId xmlns:p14="http://schemas.microsoft.com/office/powerpoint/2010/main" val="194411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Let’s Pray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65703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196" y="2281954"/>
            <a:ext cx="11911477" cy="5287924"/>
          </a:xfrm>
          <a:prstGeom prst="rect">
            <a:avLst/>
          </a:prstGeom>
          <a:ln>
            <a:noFill/>
          </a:ln>
          <a:effectLst>
            <a:softEdge rad="112500"/>
          </a:effectLst>
        </p:spPr>
      </p:pic>
    </p:spTree>
    <p:extLst>
      <p:ext uri="{BB962C8B-B14F-4D97-AF65-F5344CB8AC3E}">
        <p14:creationId xmlns:p14="http://schemas.microsoft.com/office/powerpoint/2010/main" val="1005329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When loss is Gain!</a:t>
            </a:r>
            <a:endParaRPr lang="en-US"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5248688"/>
              </p:ext>
            </p:extLst>
          </p:nvPr>
        </p:nvGraphicFramePr>
        <p:xfrm>
          <a:off x="1154955" y="2799845"/>
          <a:ext cx="9672188" cy="3472622"/>
        </p:xfrm>
        <a:graphic>
          <a:graphicData uri="http://schemas.openxmlformats.org/drawingml/2006/table">
            <a:tbl>
              <a:tblPr firstRow="1" firstCol="1" bandRow="1">
                <a:tableStyleId>{5C22544A-7EE6-4342-B048-85BDC9FD1C3A}</a:tableStyleId>
              </a:tblPr>
              <a:tblGrid>
                <a:gridCol w="9672188"/>
              </a:tblGrid>
              <a:tr h="2085008">
                <a:tc>
                  <a:txBody>
                    <a:bodyPr/>
                    <a:lstStyle/>
                    <a:p>
                      <a:pPr marL="0" marR="0" algn="ctr">
                        <a:lnSpc>
                          <a:spcPct val="107000"/>
                        </a:lnSpc>
                        <a:spcBef>
                          <a:spcPts val="0"/>
                        </a:spcBef>
                        <a:spcAft>
                          <a:spcPts val="0"/>
                        </a:spcAft>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Whosoever </a:t>
                      </a:r>
                      <a:r>
                        <a:rPr lang="en-US" sz="2400" u="sng" dirty="0">
                          <a:effectLst>
                            <a:outerShdw blurRad="38100" dist="38100" dir="2700000" algn="tl">
                              <a:srgbClr val="000000">
                                <a:alpha val="43137"/>
                              </a:srgbClr>
                            </a:outerShdw>
                          </a:effectLst>
                        </a:rPr>
                        <a:t>seeks to save his live </a:t>
                      </a:r>
                      <a:r>
                        <a:rPr lang="en-US" sz="2400" dirty="0">
                          <a:effectLst>
                            <a:outerShdw blurRad="38100" dist="38100" dir="2700000" algn="tl">
                              <a:srgbClr val="000000">
                                <a:alpha val="43137"/>
                              </a:srgbClr>
                            </a:outerShdw>
                          </a:effectLst>
                        </a:rPr>
                        <a:t>will lose it, and </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1387614">
                <a:tc>
                  <a:txBody>
                    <a:bodyPr/>
                    <a:lstStyle/>
                    <a:p>
                      <a:pPr marL="0" marR="0" algn="ctr">
                        <a:lnSpc>
                          <a:spcPct val="107000"/>
                        </a:lnSpc>
                        <a:spcBef>
                          <a:spcPts val="0"/>
                        </a:spcBef>
                        <a:spcAft>
                          <a:spcPts val="0"/>
                        </a:spcAft>
                      </a:pPr>
                      <a:r>
                        <a:rPr lang="en-US" sz="2400" dirty="0">
                          <a:effectLst>
                            <a:outerShdw blurRad="38100" dist="38100" dir="2700000" algn="tl">
                              <a:srgbClr val="000000">
                                <a:alpha val="43137"/>
                              </a:srgbClr>
                            </a:outerShdw>
                          </a:effectLst>
                        </a:rPr>
                        <a:t>Whosoever </a:t>
                      </a:r>
                      <a:r>
                        <a:rPr lang="en-US" sz="2400" u="sng" dirty="0">
                          <a:effectLst>
                            <a:outerShdw blurRad="38100" dist="38100" dir="2700000" algn="tl">
                              <a:srgbClr val="000000">
                                <a:alpha val="43137"/>
                              </a:srgbClr>
                            </a:outerShdw>
                          </a:effectLst>
                        </a:rPr>
                        <a:t>loses his life</a:t>
                      </a:r>
                      <a:r>
                        <a:rPr lang="en-US" sz="2400" dirty="0">
                          <a:effectLst>
                            <a:outerShdw blurRad="38100" dist="38100" dir="2700000" algn="tl">
                              <a:srgbClr val="000000">
                                <a:alpha val="43137"/>
                              </a:srgbClr>
                            </a:outerShdw>
                          </a:effectLst>
                        </a:rPr>
                        <a:t> </a:t>
                      </a:r>
                      <a:r>
                        <a:rPr lang="en-US" sz="2400" u="sng" dirty="0">
                          <a:effectLst>
                            <a:outerShdw blurRad="38100" dist="38100" dir="2700000" algn="tl">
                              <a:srgbClr val="000000">
                                <a:alpha val="43137"/>
                              </a:srgbClr>
                            </a:outerShdw>
                          </a:effectLst>
                        </a:rPr>
                        <a:t>for my sake</a:t>
                      </a:r>
                      <a:r>
                        <a:rPr lang="en-US" sz="2400" dirty="0">
                          <a:effectLst>
                            <a:outerShdw blurRad="38100" dist="38100" dir="2700000" algn="tl">
                              <a:srgbClr val="000000">
                                <a:alpha val="43137"/>
                              </a:srgbClr>
                            </a:outerShdw>
                          </a:effectLst>
                        </a:rPr>
                        <a:t> will find it." </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bl>
          </a:graphicData>
        </a:graphic>
      </p:graphicFrame>
    </p:spTree>
    <p:extLst>
      <p:ext uri="{BB962C8B-B14F-4D97-AF65-F5344CB8AC3E}">
        <p14:creationId xmlns:p14="http://schemas.microsoft.com/office/powerpoint/2010/main" val="3681856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effectLst>
                  <a:outerShdw blurRad="38100" dist="38100" dir="2700000" algn="tl">
                    <a:srgbClr val="000000">
                      <a:alpha val="43137"/>
                    </a:srgbClr>
                  </a:outerShdw>
                </a:effectLst>
              </a:rPr>
              <a:t/>
            </a:r>
            <a:br>
              <a:rPr lang="en-US" altLang="en-US" b="1" dirty="0" smtClean="0">
                <a:effectLst>
                  <a:outerShdw blurRad="38100" dist="38100" dir="2700000" algn="tl">
                    <a:srgbClr val="000000">
                      <a:alpha val="43137"/>
                    </a:srgbClr>
                  </a:outerShdw>
                </a:effectLst>
              </a:rPr>
            </a:br>
            <a:r>
              <a:rPr lang="en-US" altLang="en-US" b="1" dirty="0" smtClean="0">
                <a:effectLst>
                  <a:outerShdw blurRad="38100" dist="38100" dir="2700000" algn="tl">
                    <a:srgbClr val="000000">
                      <a:alpha val="43137"/>
                    </a:srgbClr>
                  </a:outerShdw>
                </a:effectLst>
              </a:rPr>
              <a:t>Matthew 19:16–22 - Rich Young Ruler</a:t>
            </a:r>
            <a:r>
              <a:rPr lang="en-US" altLang="en-US" b="1" dirty="0"/>
              <a:t/>
            </a:r>
            <a:br>
              <a:rPr lang="en-US" altLang="en-US" b="1" dirty="0"/>
            </a:br>
            <a:endParaRPr lang="en-US" dirty="0"/>
          </a:p>
        </p:txBody>
      </p:sp>
      <p:sp>
        <p:nvSpPr>
          <p:cNvPr id="3" name="Content Placeholder 2"/>
          <p:cNvSpPr>
            <a:spLocks noGrp="1"/>
          </p:cNvSpPr>
          <p:nvPr>
            <p:ph idx="1"/>
          </p:nvPr>
        </p:nvSpPr>
        <p:spPr>
          <a:xfrm>
            <a:off x="542167" y="2217218"/>
            <a:ext cx="11094180" cy="4086478"/>
          </a:xfrm>
        </p:spPr>
        <p:txBody>
          <a:bodyPr>
            <a:noAutofit/>
          </a:bodyPr>
          <a:lstStyle/>
          <a:p>
            <a:pPr defTabSz="344488"/>
            <a:r>
              <a:rPr lang="en-US" altLang="en-US" sz="2000" i="1" dirty="0">
                <a:latin typeface="Arial" panose="020B0604020202020204" pitchFamily="34" charset="0"/>
                <a:cs typeface="Arial" panose="020B0604020202020204" pitchFamily="34" charset="0"/>
              </a:rPr>
              <a:t>And behold, a man came up to him, saying, “Teacher, what good deed must I do to have eternal life?” And he said to him, “Why do you ask me about what is good? There is only one who is good. If you would enter life, keep the commandments.”</a:t>
            </a:r>
          </a:p>
          <a:p>
            <a:pPr defTabSz="344488"/>
            <a:r>
              <a:rPr lang="en-US" altLang="en-US" sz="2000" i="1" dirty="0">
                <a:latin typeface="Arial" panose="020B0604020202020204" pitchFamily="34" charset="0"/>
                <a:cs typeface="Arial" panose="020B0604020202020204" pitchFamily="34" charset="0"/>
              </a:rPr>
              <a:t>	He said to him, “Which ones?” And Jesus said, “You shall not murder, You shall not commit adultery, You shall not steal, You shall not bear false witness, Honor your father and mother, and, You shall love your neighbor as yourself.”</a:t>
            </a:r>
          </a:p>
          <a:p>
            <a:pPr defTabSz="344488"/>
            <a:r>
              <a:rPr lang="en-US" altLang="en-US" sz="2000" i="1" dirty="0">
                <a:latin typeface="Arial" panose="020B0604020202020204" pitchFamily="34" charset="0"/>
                <a:cs typeface="Arial" panose="020B0604020202020204" pitchFamily="34" charset="0"/>
              </a:rPr>
              <a:t>	The young man said to him, “All these I have kept. What do I still lack?” Jesus said to him, “If you would be perfect, go, sell what you possess and give to the poor, and you will have treasure in heaven; and come, follow me.”</a:t>
            </a:r>
          </a:p>
          <a:p>
            <a:pPr defTabSz="344488"/>
            <a:r>
              <a:rPr lang="en-US" altLang="en-US" sz="2000" i="1" dirty="0">
                <a:latin typeface="Arial" panose="020B0604020202020204" pitchFamily="34" charset="0"/>
                <a:cs typeface="Arial" panose="020B0604020202020204" pitchFamily="34" charset="0"/>
              </a:rPr>
              <a:t>	When the young man heard this he went away sorrowful, for he had great possessions.</a:t>
            </a:r>
            <a:r>
              <a:rPr lang="en-US" altLang="en-US" sz="1200" dirty="0">
                <a:latin typeface="Arial" panose="020B0604020202020204" pitchFamily="34" charset="0"/>
                <a:cs typeface="Arial" panose="020B0604020202020204" pitchFamily="34" charset="0"/>
              </a:rPr>
              <a:t> </a:t>
            </a:r>
          </a:p>
          <a:p>
            <a:endParaRPr lang="en-US" sz="100" dirty="0"/>
          </a:p>
        </p:txBody>
      </p:sp>
    </p:spTree>
    <p:extLst>
      <p:ext uri="{BB962C8B-B14F-4D97-AF65-F5344CB8AC3E}">
        <p14:creationId xmlns:p14="http://schemas.microsoft.com/office/powerpoint/2010/main" val="2366116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Matthew 16:24-26 </a:t>
            </a: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KJV)</a:t>
            </a:r>
            <a:r>
              <a:rPr lang="en-US" dirty="0"/>
              <a:t/>
            </a:r>
            <a:br>
              <a:rPr lang="en-US" dirty="0"/>
            </a:br>
            <a:endParaRPr lang="en-US" dirty="0"/>
          </a:p>
        </p:txBody>
      </p:sp>
      <p:sp>
        <p:nvSpPr>
          <p:cNvPr id="3" name="Content Placeholder 2"/>
          <p:cNvSpPr>
            <a:spLocks noGrp="1"/>
          </p:cNvSpPr>
          <p:nvPr>
            <p:ph idx="1"/>
          </p:nvPr>
        </p:nvSpPr>
        <p:spPr>
          <a:xfrm>
            <a:off x="1154953" y="2902906"/>
            <a:ext cx="8761413" cy="3416300"/>
          </a:xfrm>
        </p:spPr>
        <p:txBody>
          <a:bodyPr>
            <a:normAutofit fontScale="85000" lnSpcReduction="20000"/>
          </a:bodyPr>
          <a:lstStyle/>
          <a:p>
            <a:pPr marL="0" indent="0">
              <a:buNone/>
            </a:pPr>
            <a:r>
              <a:rPr lang="en-US" sz="2800" b="1" dirty="0"/>
              <a:t>Matthew 16:24-26 King James Version (KJV)</a:t>
            </a:r>
          </a:p>
          <a:p>
            <a:pPr marL="0" indent="0">
              <a:buNone/>
            </a:pPr>
            <a:r>
              <a:rPr lang="en-US" sz="2800" baseline="30000" dirty="0"/>
              <a:t>24 </a:t>
            </a:r>
            <a:r>
              <a:rPr lang="en-US" sz="2800" dirty="0"/>
              <a:t>Then said Jesus unto his disciples, </a:t>
            </a:r>
            <a:r>
              <a:rPr lang="en-US" sz="2800" u="sng" dirty="0">
                <a:effectLst>
                  <a:outerShdw blurRad="38100" dist="38100" dir="2700000" algn="tl">
                    <a:srgbClr val="000000">
                      <a:alpha val="43137"/>
                    </a:srgbClr>
                  </a:outerShdw>
                </a:effectLst>
              </a:rPr>
              <a:t>If any man will come after me</a:t>
            </a:r>
            <a:r>
              <a:rPr lang="en-US" sz="2800" dirty="0"/>
              <a:t>, let him </a:t>
            </a:r>
            <a:r>
              <a:rPr lang="en-US" sz="2800" u="sng" dirty="0">
                <a:effectLst>
                  <a:outerShdw blurRad="38100" dist="38100" dir="2700000" algn="tl">
                    <a:srgbClr val="000000">
                      <a:alpha val="43137"/>
                    </a:srgbClr>
                  </a:outerShdw>
                </a:effectLst>
              </a:rPr>
              <a:t>deny</a:t>
            </a:r>
            <a:r>
              <a:rPr lang="en-US" sz="2800" dirty="0"/>
              <a:t> himself, and </a:t>
            </a:r>
            <a:r>
              <a:rPr lang="en-US" sz="2800" u="sng" dirty="0">
                <a:effectLst>
                  <a:outerShdw blurRad="38100" dist="38100" dir="2700000" algn="tl">
                    <a:srgbClr val="000000">
                      <a:alpha val="43137"/>
                    </a:srgbClr>
                  </a:outerShdw>
                </a:effectLst>
              </a:rPr>
              <a:t>take </a:t>
            </a:r>
            <a:r>
              <a:rPr lang="en-US" sz="2800" u="sng" dirty="0" smtClean="0">
                <a:effectLst>
                  <a:outerShdw blurRad="38100" dist="38100" dir="2700000" algn="tl">
                    <a:srgbClr val="000000">
                      <a:alpha val="43137"/>
                    </a:srgbClr>
                  </a:outerShdw>
                </a:effectLst>
              </a:rPr>
              <a:t>up </a:t>
            </a:r>
            <a:r>
              <a:rPr lang="en-US" sz="2800" dirty="0" smtClean="0"/>
              <a:t>his </a:t>
            </a:r>
            <a:r>
              <a:rPr lang="en-US" sz="2800" dirty="0"/>
              <a:t>cross, and </a:t>
            </a:r>
            <a:r>
              <a:rPr lang="en-US" sz="2800" u="sng" dirty="0">
                <a:effectLst>
                  <a:outerShdw blurRad="38100" dist="38100" dir="2700000" algn="tl">
                    <a:srgbClr val="000000">
                      <a:alpha val="43137"/>
                    </a:srgbClr>
                  </a:outerShdw>
                </a:effectLst>
              </a:rPr>
              <a:t>follow me</a:t>
            </a:r>
            <a:r>
              <a:rPr lang="en-US" sz="2800" dirty="0"/>
              <a:t>.</a:t>
            </a:r>
          </a:p>
          <a:p>
            <a:pPr marL="0" indent="0">
              <a:buNone/>
            </a:pPr>
            <a:r>
              <a:rPr lang="en-US" sz="2800" baseline="30000" dirty="0"/>
              <a:t>25 </a:t>
            </a:r>
            <a:r>
              <a:rPr lang="en-US" sz="2800" dirty="0"/>
              <a:t>For </a:t>
            </a:r>
            <a:r>
              <a:rPr lang="en-US" sz="2800" b="1" u="sng" dirty="0"/>
              <a:t>whosoever will save his life shall lose it</a:t>
            </a:r>
            <a:r>
              <a:rPr lang="en-US" sz="2800" dirty="0"/>
              <a:t>: and </a:t>
            </a:r>
            <a:r>
              <a:rPr lang="en-US" sz="2800" b="1" u="sng" dirty="0"/>
              <a:t>whosoever will lose his life for my sake shall find it</a:t>
            </a:r>
            <a:r>
              <a:rPr lang="en-US" sz="2800" dirty="0"/>
              <a:t>.</a:t>
            </a:r>
          </a:p>
          <a:p>
            <a:pPr marL="0" indent="0">
              <a:buNone/>
            </a:pPr>
            <a:r>
              <a:rPr lang="en-US" sz="2800" baseline="30000" dirty="0"/>
              <a:t>26 </a:t>
            </a:r>
            <a:r>
              <a:rPr lang="en-US" sz="2800" dirty="0"/>
              <a:t>For what is a man profited, if he shall gain the whole world, and lose his own soul? or what shall a man give in exchange for his soul?</a:t>
            </a:r>
          </a:p>
          <a:p>
            <a:pPr marL="0" indent="0">
              <a:buNone/>
            </a:pPr>
            <a:endParaRPr lang="en-US" dirty="0"/>
          </a:p>
        </p:txBody>
      </p:sp>
    </p:spTree>
    <p:extLst>
      <p:ext uri="{BB962C8B-B14F-4D97-AF65-F5344CB8AC3E}">
        <p14:creationId xmlns:p14="http://schemas.microsoft.com/office/powerpoint/2010/main" val="3084547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Salvation That Leads To Self Denial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400" dirty="0" smtClean="0">
                <a:effectLst>
                  <a:outerShdw blurRad="38100" dist="38100" dir="2700000" algn="tl">
                    <a:srgbClr val="000000">
                      <a:alpha val="43137"/>
                    </a:srgbClr>
                  </a:outerShdw>
                </a:effectLst>
              </a:rPr>
              <a:t>We are saved by Faith To make Jesus </a:t>
            </a:r>
            <a:r>
              <a:rPr lang="en-US" sz="2400" u="sng" dirty="0" smtClean="0">
                <a:effectLst>
                  <a:outerShdw blurRad="38100" dist="38100" dir="2700000" algn="tl">
                    <a:srgbClr val="000000">
                      <a:alpha val="43137"/>
                    </a:srgbClr>
                  </a:outerShdw>
                </a:effectLst>
              </a:rPr>
              <a:t>Lord</a:t>
            </a:r>
            <a:r>
              <a:rPr lang="en-US" sz="2400" dirty="0" smtClean="0">
                <a:effectLst>
                  <a:outerShdw blurRad="38100" dist="38100" dir="2700000" algn="tl">
                    <a:srgbClr val="000000">
                      <a:alpha val="43137"/>
                    </a:srgbClr>
                  </a:outerShdw>
                </a:effectLst>
              </a:rPr>
              <a:t> of our existence!</a:t>
            </a:r>
          </a:p>
          <a:p>
            <a:r>
              <a:rPr lang="pt-BR" sz="2400" dirty="0" smtClean="0"/>
              <a:t>LORD: Greek – ‘kurios’, </a:t>
            </a:r>
            <a:r>
              <a:rPr lang="pt-BR" sz="2400" dirty="0"/>
              <a:t>a supreme </a:t>
            </a:r>
            <a:r>
              <a:rPr lang="pt-BR" sz="2400" dirty="0" smtClean="0"/>
              <a:t>master.</a:t>
            </a:r>
          </a:p>
          <a:p>
            <a:r>
              <a:rPr lang="en-US" sz="2400" dirty="0"/>
              <a:t>Heb. </a:t>
            </a:r>
            <a:r>
              <a:rPr lang="en-US" sz="2400" dirty="0" smtClean="0"/>
              <a:t>'</a:t>
            </a:r>
            <a:r>
              <a:rPr lang="en-US" sz="2400" dirty="0" err="1" smtClean="0"/>
              <a:t>adon</a:t>
            </a:r>
            <a:r>
              <a:rPr lang="en-US" sz="2400" dirty="0" smtClean="0"/>
              <a:t>’, </a:t>
            </a:r>
            <a:r>
              <a:rPr lang="en-US" sz="2400" dirty="0"/>
              <a:t>means one possessed of absolute control. It denotes a master, as of slaves ( Genesis 24:14 Genesis 24:27 ), or a ruler of his subjects </a:t>
            </a:r>
            <a:r>
              <a:rPr lang="en-US" sz="2400" dirty="0" smtClean="0"/>
              <a:t>(Genesis45:8 </a:t>
            </a:r>
            <a:r>
              <a:rPr lang="en-US" sz="2400" dirty="0"/>
              <a:t>)</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0935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ffectLst>
                  <a:outerShdw blurRad="38100" dist="38100" dir="2700000" algn="tl">
                    <a:srgbClr val="000000">
                      <a:alpha val="43137"/>
                    </a:srgbClr>
                  </a:outerShdw>
                </a:effectLst>
              </a:rPr>
              <a:t>These words of Jesus are familiar words. </a:t>
            </a:r>
          </a:p>
        </p:txBody>
      </p:sp>
      <p:sp>
        <p:nvSpPr>
          <p:cNvPr id="3" name="Content Placeholder 2"/>
          <p:cNvSpPr>
            <a:spLocks noGrp="1"/>
          </p:cNvSpPr>
          <p:nvPr>
            <p:ph idx="1"/>
          </p:nvPr>
        </p:nvSpPr>
        <p:spPr/>
        <p:txBody>
          <a:bodyPr>
            <a:normAutofit fontScale="85000" lnSpcReduction="20000"/>
          </a:bodyPr>
          <a:lstStyle/>
          <a:p>
            <a:r>
              <a:rPr lang="en-US" sz="2600" dirty="0"/>
              <a:t>We dare not do this with this verse</a:t>
            </a:r>
            <a:r>
              <a:rPr lang="en-US" sz="2600" dirty="0" smtClean="0"/>
              <a:t>. </a:t>
            </a:r>
            <a:r>
              <a:rPr lang="en-US" sz="2600" dirty="0"/>
              <a:t>Why? Because of it's importance.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r>
              <a:rPr lang="en-US" sz="2600" dirty="0" smtClean="0"/>
              <a:t>Notice </a:t>
            </a:r>
            <a:r>
              <a:rPr lang="en-US" sz="2600" dirty="0"/>
              <a:t>what is at stake here. Jesus is talking about losing your life! </a:t>
            </a:r>
            <a:endParaRPr lang="en-US" sz="2600" dirty="0" smtClean="0"/>
          </a:p>
          <a:p>
            <a:r>
              <a:rPr lang="en-US" sz="2600" dirty="0"/>
              <a:t>He is talking about how to find true life in God. </a:t>
            </a:r>
            <a:endParaRPr lang="en-US" sz="2600" dirty="0" smtClean="0"/>
          </a:p>
          <a:p>
            <a:r>
              <a:rPr lang="en-US" sz="2600" dirty="0" smtClean="0"/>
              <a:t>If </a:t>
            </a:r>
            <a:r>
              <a:rPr lang="en-US" sz="2600" dirty="0"/>
              <a:t>we </a:t>
            </a:r>
            <a:r>
              <a:rPr lang="en-US" sz="2600" u="sng" dirty="0"/>
              <a:t>don't</a:t>
            </a:r>
            <a:r>
              <a:rPr lang="en-US" sz="2600" dirty="0"/>
              <a:t> get this right, nothing else is going to be right in our Christian life either. </a:t>
            </a:r>
            <a:endParaRPr lang="en-US" sz="2600" dirty="0" smtClean="0"/>
          </a:p>
          <a:p>
            <a:r>
              <a:rPr lang="en-US" sz="2600" dirty="0"/>
              <a:t>This verse is clearly talking about the most important thing imaginable: </a:t>
            </a:r>
            <a:r>
              <a:rPr lang="en-US" sz="2600" u="sng" dirty="0">
                <a:effectLst>
                  <a:outerShdw blurRad="38100" dist="38100" dir="2700000" algn="tl">
                    <a:srgbClr val="000000">
                      <a:alpha val="43137"/>
                    </a:srgbClr>
                  </a:outerShdw>
                </a:effectLst>
              </a:rPr>
              <a:t>Life in Christ</a:t>
            </a:r>
            <a:r>
              <a:rPr lang="en-US" sz="2600" dirty="0"/>
              <a:t>. </a:t>
            </a:r>
            <a:endParaRPr lang="en-US" sz="2600" dirty="0" smtClean="0"/>
          </a:p>
          <a:p>
            <a:r>
              <a:rPr lang="en-US" sz="2600" dirty="0"/>
              <a:t>And </a:t>
            </a:r>
            <a:r>
              <a:rPr lang="en-US" sz="2600" dirty="0" smtClean="0"/>
              <a:t>it's </a:t>
            </a:r>
            <a:r>
              <a:rPr lang="en-US" sz="2600" dirty="0"/>
              <a:t>telling us how to either lose it or find it.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376770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outerShdw blurRad="38100" dist="38100" dir="2700000" algn="tl">
                    <a:srgbClr val="000000">
                      <a:alpha val="43137"/>
                    </a:srgbClr>
                  </a:outerShdw>
                </a:effectLst>
              </a:rPr>
              <a:t>Jesus is stating, in this one sentence, a principle of the </a:t>
            </a:r>
            <a:r>
              <a:rPr lang="en-US" dirty="0" smtClean="0">
                <a:effectLst>
                  <a:outerShdw blurRad="38100" dist="38100" dir="2700000" algn="tl">
                    <a:srgbClr val="000000">
                      <a:alpha val="43137"/>
                    </a:srgbClr>
                  </a:outerShdw>
                </a:effectLst>
              </a:rPr>
              <a:t>Kingdom</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54954" y="2451887"/>
            <a:ext cx="8761413" cy="3787071"/>
          </a:xfrm>
        </p:spPr>
        <p:txBody>
          <a:bodyPr>
            <a:noAutofit/>
          </a:bodyPr>
          <a:lstStyle/>
          <a:p>
            <a:r>
              <a:rPr lang="en-US" sz="2400" dirty="0" smtClean="0">
                <a:effectLst>
                  <a:outerShdw blurRad="38100" dist="38100" dir="2700000" algn="tl">
                    <a:srgbClr val="000000">
                      <a:alpha val="43137"/>
                    </a:srgbClr>
                  </a:outerShdw>
                </a:effectLst>
              </a:rPr>
              <a:t>It is </a:t>
            </a:r>
            <a:r>
              <a:rPr lang="en-US" sz="2400" dirty="0">
                <a:effectLst>
                  <a:outerShdw blurRad="38100" dist="38100" dir="2700000" algn="tl">
                    <a:srgbClr val="000000">
                      <a:alpha val="43137"/>
                    </a:srgbClr>
                  </a:outerShdw>
                </a:effectLst>
              </a:rPr>
              <a:t>so important that it might be said that it is a </a:t>
            </a:r>
            <a:r>
              <a:rPr lang="en-US" sz="2400" dirty="0" smtClean="0">
                <a:effectLst>
                  <a:outerShdw blurRad="38100" dist="38100" dir="2700000" algn="tl">
                    <a:srgbClr val="000000">
                      <a:alpha val="43137"/>
                    </a:srgbClr>
                  </a:outerShdw>
                </a:effectLst>
              </a:rPr>
              <a:t>Kingdom governing principle!</a:t>
            </a:r>
          </a:p>
          <a:p>
            <a:r>
              <a:rPr lang="en-US" sz="2400" dirty="0">
                <a:effectLst>
                  <a:outerShdw blurRad="38100" dist="38100" dir="2700000" algn="tl">
                    <a:srgbClr val="000000">
                      <a:alpha val="43137"/>
                    </a:srgbClr>
                  </a:outerShdw>
                </a:effectLst>
              </a:rPr>
              <a:t>It is, in fact, a description of how </a:t>
            </a:r>
            <a:r>
              <a:rPr lang="en-US" sz="2400" dirty="0" smtClean="0">
                <a:effectLst>
                  <a:outerShdw blurRad="38100" dist="38100" dir="2700000" algn="tl">
                    <a:srgbClr val="000000">
                      <a:alpha val="43137"/>
                    </a:srgbClr>
                  </a:outerShdw>
                </a:effectLst>
              </a:rPr>
              <a:t>creation functions.</a:t>
            </a:r>
          </a:p>
          <a:p>
            <a:r>
              <a:rPr lang="en-US" sz="2400" dirty="0">
                <a:effectLst>
                  <a:outerShdw blurRad="38100" dist="38100" dir="2700000" algn="tl">
                    <a:srgbClr val="000000">
                      <a:alpha val="43137"/>
                    </a:srgbClr>
                  </a:outerShdw>
                </a:effectLst>
              </a:rPr>
              <a:t>Embodied in this one statement of Jesus is the </a:t>
            </a:r>
            <a:r>
              <a:rPr lang="en-US" sz="2400" dirty="0" smtClean="0">
                <a:effectLst>
                  <a:outerShdw blurRad="38100" dist="38100" dir="2700000" algn="tl">
                    <a:srgbClr val="000000">
                      <a:alpha val="43137"/>
                    </a:srgbClr>
                  </a:outerShdw>
                </a:effectLst>
              </a:rPr>
              <a:t>Plan of Salvation! (You Need a Savior) You can’t save yourself!</a:t>
            </a:r>
          </a:p>
          <a:p>
            <a:r>
              <a:rPr lang="en-US" sz="2400" dirty="0" smtClean="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process of growth, and a revelation of what the relationship between God and His church is supposed to be. In this verse is the </a:t>
            </a:r>
            <a:r>
              <a:rPr lang="en-US" sz="2400" b="1" u="sng" dirty="0">
                <a:effectLst>
                  <a:outerShdw blurRad="38100" dist="38100" dir="2700000" algn="tl">
                    <a:srgbClr val="000000">
                      <a:alpha val="43137"/>
                    </a:srgbClr>
                  </a:outerShdw>
                </a:effectLst>
              </a:rPr>
              <a:t>HOW</a:t>
            </a:r>
            <a:r>
              <a:rPr lang="en-US" sz="2400" dirty="0">
                <a:effectLst>
                  <a:outerShdw blurRad="38100" dist="38100" dir="2700000" algn="tl">
                    <a:srgbClr val="000000">
                      <a:alpha val="43137"/>
                    </a:srgbClr>
                  </a:outerShdw>
                </a:effectLst>
              </a:rPr>
              <a:t> and the </a:t>
            </a:r>
            <a:r>
              <a:rPr lang="en-US" sz="2400" b="1" u="sng" dirty="0">
                <a:effectLst>
                  <a:outerShdw blurRad="38100" dist="38100" dir="2700000" algn="tl">
                    <a:srgbClr val="000000">
                      <a:alpha val="43137"/>
                    </a:srgbClr>
                  </a:outerShdw>
                </a:effectLst>
              </a:rPr>
              <a:t>WHY</a:t>
            </a:r>
            <a:r>
              <a:rPr lang="en-US" sz="2400" dirty="0">
                <a:effectLst>
                  <a:outerShdw blurRad="38100" dist="38100" dir="2700000" algn="tl">
                    <a:srgbClr val="000000">
                      <a:alpha val="43137"/>
                    </a:srgbClr>
                  </a:outerShdw>
                </a:effectLst>
              </a:rPr>
              <a:t> of these realities. </a:t>
            </a:r>
          </a:p>
        </p:txBody>
      </p:sp>
    </p:spTree>
    <p:extLst>
      <p:ext uri="{BB962C8B-B14F-4D97-AF65-F5344CB8AC3E}">
        <p14:creationId xmlns:p14="http://schemas.microsoft.com/office/powerpoint/2010/main" val="1273147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Acts </a:t>
            </a:r>
            <a:r>
              <a:rPr lang="en-US" dirty="0">
                <a:effectLst>
                  <a:outerShdw blurRad="38100" dist="38100" dir="2700000" algn="tl">
                    <a:srgbClr val="000000">
                      <a:alpha val="43137"/>
                    </a:srgbClr>
                  </a:outerShdw>
                </a:effectLst>
              </a:rPr>
              <a:t>17:28 King James Version (KJV)</a:t>
            </a:r>
          </a:p>
        </p:txBody>
      </p:sp>
      <p:sp>
        <p:nvSpPr>
          <p:cNvPr id="3" name="Content Placeholder 2"/>
          <p:cNvSpPr>
            <a:spLocks noGrp="1"/>
          </p:cNvSpPr>
          <p:nvPr>
            <p:ph idx="1"/>
          </p:nvPr>
        </p:nvSpPr>
        <p:spPr>
          <a:xfrm>
            <a:off x="1154954" y="2538764"/>
            <a:ext cx="8761413" cy="3416300"/>
          </a:xfrm>
        </p:spPr>
        <p:txBody>
          <a:bodyPr/>
          <a:lstStyle/>
          <a:p>
            <a:r>
              <a:rPr lang="en-US" sz="2400" dirty="0" smtClean="0">
                <a:effectLst>
                  <a:outerShdw blurRad="38100" dist="38100" dir="2700000" algn="tl">
                    <a:srgbClr val="000000">
                      <a:alpha val="43137"/>
                    </a:srgbClr>
                  </a:outerShdw>
                </a:effectLst>
              </a:rPr>
              <a:t>Acts </a:t>
            </a:r>
            <a:r>
              <a:rPr lang="en-US" sz="2400" dirty="0">
                <a:effectLst>
                  <a:outerShdw blurRad="38100" dist="38100" dir="2700000" algn="tl">
                    <a:srgbClr val="000000">
                      <a:alpha val="43137"/>
                    </a:srgbClr>
                  </a:outerShdw>
                </a:effectLst>
              </a:rPr>
              <a:t>17:28 King James Version (KJV)</a:t>
            </a:r>
          </a:p>
          <a:p>
            <a:pPr marL="0" indent="0">
              <a:buNone/>
            </a:pPr>
            <a:r>
              <a:rPr lang="en-US" sz="2400" dirty="0" smtClean="0">
                <a:effectLst>
                  <a:outerShdw blurRad="38100" dist="38100" dir="2700000" algn="tl">
                    <a:srgbClr val="000000">
                      <a:alpha val="43137"/>
                    </a:srgbClr>
                  </a:outerShdw>
                </a:effectLst>
              </a:rPr>
              <a:t>28 </a:t>
            </a:r>
            <a:r>
              <a:rPr lang="en-US" sz="2400" dirty="0">
                <a:effectLst>
                  <a:outerShdw blurRad="38100" dist="38100" dir="2700000" algn="tl">
                    <a:srgbClr val="000000">
                      <a:alpha val="43137"/>
                    </a:srgbClr>
                  </a:outerShdw>
                </a:effectLst>
              </a:rPr>
              <a:t>For in him we live, and move, and have our being; as certain also of your own poets have said, For we are also his offspring.</a:t>
            </a:r>
          </a:p>
          <a:p>
            <a:pPr marL="0" indent="0">
              <a:buNone/>
            </a:pPr>
            <a:endParaRPr lang="en-US" dirty="0"/>
          </a:p>
        </p:txBody>
      </p:sp>
    </p:spTree>
    <p:extLst>
      <p:ext uri="{BB962C8B-B14F-4D97-AF65-F5344CB8AC3E}">
        <p14:creationId xmlns:p14="http://schemas.microsoft.com/office/powerpoint/2010/main" val="2854665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300</TotalTime>
  <Words>929</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 3</vt:lpstr>
      <vt:lpstr>Ion Boardroom</vt:lpstr>
      <vt:lpstr>The Law of Loss </vt:lpstr>
      <vt:lpstr>PowerPoint Presentation</vt:lpstr>
      <vt:lpstr>When loss is Gain!</vt:lpstr>
      <vt:lpstr> Matthew 19:16–22 - Rich Young Ruler </vt:lpstr>
      <vt:lpstr>Matthew 16:24-26 (KJV) </vt:lpstr>
      <vt:lpstr>Salvation That Leads To Self Denial</vt:lpstr>
      <vt:lpstr>These words of Jesus are familiar words. </vt:lpstr>
      <vt:lpstr>Jesus is stating, in this one sentence, a principle of the Kingdom</vt:lpstr>
      <vt:lpstr>Acts 17:28 King James Version (KJV)</vt:lpstr>
      <vt:lpstr> Proverbs 3:6 New King James Version</vt:lpstr>
      <vt:lpstr>PowerPoint Presentation</vt:lpstr>
      <vt:lpstr>This is the opposite of how human nature thinks. </vt:lpstr>
      <vt:lpstr> Matthew 7:22-23 New King James Version </vt:lpstr>
      <vt:lpstr>PowerPoint Presentation</vt:lpstr>
      <vt:lpstr>Galatians 5:16 </vt:lpstr>
      <vt:lpstr>Matthew 19:29 King James Version (KJV)</vt:lpstr>
      <vt:lpstr> Romans 12 :1-3(KJV) </vt:lpstr>
      <vt:lpstr>Let’s Pray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 of Loss</dc:title>
  <dc:creator>Ronald Powell</dc:creator>
  <cp:lastModifiedBy>Ronald Powell</cp:lastModifiedBy>
  <cp:revision>19</cp:revision>
  <dcterms:created xsi:type="dcterms:W3CDTF">2018-09-22T17:15:18Z</dcterms:created>
  <dcterms:modified xsi:type="dcterms:W3CDTF">2018-09-23T11:58:36Z</dcterms:modified>
</cp:coreProperties>
</file>