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89" r:id="rId3"/>
    <p:sldId id="257" r:id="rId4"/>
    <p:sldId id="287" r:id="rId5"/>
    <p:sldId id="288" r:id="rId6"/>
    <p:sldId id="258" r:id="rId7"/>
    <p:sldId id="259" r:id="rId8"/>
    <p:sldId id="260" r:id="rId9"/>
    <p:sldId id="284" r:id="rId10"/>
    <p:sldId id="283"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5" r:id="rId34"/>
    <p:sldId id="28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8" d="100"/>
          <a:sy n="118" d="100"/>
        </p:scale>
        <p:origin x="25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1F2389-3894-4A4F-BD09-E596BFF27918}" type="datetimeFigureOut">
              <a:rPr lang="en-US" smtClean="0"/>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1643D-D1EF-43D4-9F3D-148FF3451CE1}" type="slidenum">
              <a:rPr lang="en-US" smtClean="0"/>
              <a:t>‹#›</a:t>
            </a:fld>
            <a:endParaRPr lang="en-US"/>
          </a:p>
        </p:txBody>
      </p:sp>
    </p:spTree>
    <p:extLst>
      <p:ext uri="{BB962C8B-B14F-4D97-AF65-F5344CB8AC3E}">
        <p14:creationId xmlns:p14="http://schemas.microsoft.com/office/powerpoint/2010/main" val="3165034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1F2389-3894-4A4F-BD09-E596BFF27918}" type="datetimeFigureOut">
              <a:rPr lang="en-US" smtClean="0"/>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1643D-D1EF-43D4-9F3D-148FF3451CE1}" type="slidenum">
              <a:rPr lang="en-US" smtClean="0"/>
              <a:t>‹#›</a:t>
            </a:fld>
            <a:endParaRPr lang="en-US"/>
          </a:p>
        </p:txBody>
      </p:sp>
    </p:spTree>
    <p:extLst>
      <p:ext uri="{BB962C8B-B14F-4D97-AF65-F5344CB8AC3E}">
        <p14:creationId xmlns:p14="http://schemas.microsoft.com/office/powerpoint/2010/main" val="1161414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1F2389-3894-4A4F-BD09-E596BFF27918}" type="datetimeFigureOut">
              <a:rPr lang="en-US" smtClean="0"/>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1643D-D1EF-43D4-9F3D-148FF3451CE1}" type="slidenum">
              <a:rPr lang="en-US" smtClean="0"/>
              <a:t>‹#›</a:t>
            </a:fld>
            <a:endParaRPr lang="en-US"/>
          </a:p>
        </p:txBody>
      </p:sp>
    </p:spTree>
    <p:extLst>
      <p:ext uri="{BB962C8B-B14F-4D97-AF65-F5344CB8AC3E}">
        <p14:creationId xmlns:p14="http://schemas.microsoft.com/office/powerpoint/2010/main" val="701528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1F2389-3894-4A4F-BD09-E596BFF27918}" type="datetimeFigureOut">
              <a:rPr lang="en-US" smtClean="0"/>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1643D-D1EF-43D4-9F3D-148FF3451CE1}" type="slidenum">
              <a:rPr lang="en-US" smtClean="0"/>
              <a:t>‹#›</a:t>
            </a:fld>
            <a:endParaRPr lang="en-US"/>
          </a:p>
        </p:txBody>
      </p:sp>
    </p:spTree>
    <p:extLst>
      <p:ext uri="{BB962C8B-B14F-4D97-AF65-F5344CB8AC3E}">
        <p14:creationId xmlns:p14="http://schemas.microsoft.com/office/powerpoint/2010/main" val="317156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1F2389-3894-4A4F-BD09-E596BFF27918}" type="datetimeFigureOut">
              <a:rPr lang="en-US" smtClean="0"/>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1643D-D1EF-43D4-9F3D-148FF3451CE1}" type="slidenum">
              <a:rPr lang="en-US" smtClean="0"/>
              <a:t>‹#›</a:t>
            </a:fld>
            <a:endParaRPr lang="en-US"/>
          </a:p>
        </p:txBody>
      </p:sp>
    </p:spTree>
    <p:extLst>
      <p:ext uri="{BB962C8B-B14F-4D97-AF65-F5344CB8AC3E}">
        <p14:creationId xmlns:p14="http://schemas.microsoft.com/office/powerpoint/2010/main" val="3352680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1F2389-3894-4A4F-BD09-E596BFF27918}" type="datetimeFigureOut">
              <a:rPr lang="en-US" smtClean="0"/>
              <a:t>10/28/2018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1643D-D1EF-43D4-9F3D-148FF3451CE1}" type="slidenum">
              <a:rPr lang="en-US" smtClean="0"/>
              <a:t>‹#›</a:t>
            </a:fld>
            <a:endParaRPr lang="en-US"/>
          </a:p>
        </p:txBody>
      </p:sp>
    </p:spTree>
    <p:extLst>
      <p:ext uri="{BB962C8B-B14F-4D97-AF65-F5344CB8AC3E}">
        <p14:creationId xmlns:p14="http://schemas.microsoft.com/office/powerpoint/2010/main" val="2950744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1F2389-3894-4A4F-BD09-E596BFF27918}" type="datetimeFigureOut">
              <a:rPr lang="en-US" smtClean="0"/>
              <a:t>10/28/2018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81643D-D1EF-43D4-9F3D-148FF3451CE1}" type="slidenum">
              <a:rPr lang="en-US" smtClean="0"/>
              <a:t>‹#›</a:t>
            </a:fld>
            <a:endParaRPr lang="en-US"/>
          </a:p>
        </p:txBody>
      </p:sp>
    </p:spTree>
    <p:extLst>
      <p:ext uri="{BB962C8B-B14F-4D97-AF65-F5344CB8AC3E}">
        <p14:creationId xmlns:p14="http://schemas.microsoft.com/office/powerpoint/2010/main" val="725472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1F2389-3894-4A4F-BD09-E596BFF27918}" type="datetimeFigureOut">
              <a:rPr lang="en-US" smtClean="0"/>
              <a:t>10/28/2018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81643D-D1EF-43D4-9F3D-148FF3451CE1}" type="slidenum">
              <a:rPr lang="en-US" smtClean="0"/>
              <a:t>‹#›</a:t>
            </a:fld>
            <a:endParaRPr lang="en-US"/>
          </a:p>
        </p:txBody>
      </p:sp>
    </p:spTree>
    <p:extLst>
      <p:ext uri="{BB962C8B-B14F-4D97-AF65-F5344CB8AC3E}">
        <p14:creationId xmlns:p14="http://schemas.microsoft.com/office/powerpoint/2010/main" val="119128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1F2389-3894-4A4F-BD09-E596BFF27918}" type="datetimeFigureOut">
              <a:rPr lang="en-US" smtClean="0"/>
              <a:t>10/28/2018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81643D-D1EF-43D4-9F3D-148FF3451CE1}" type="slidenum">
              <a:rPr lang="en-US" smtClean="0"/>
              <a:t>‹#›</a:t>
            </a:fld>
            <a:endParaRPr lang="en-US"/>
          </a:p>
        </p:txBody>
      </p:sp>
    </p:spTree>
    <p:extLst>
      <p:ext uri="{BB962C8B-B14F-4D97-AF65-F5344CB8AC3E}">
        <p14:creationId xmlns:p14="http://schemas.microsoft.com/office/powerpoint/2010/main" val="1524023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1F2389-3894-4A4F-BD09-E596BFF27918}" type="datetimeFigureOut">
              <a:rPr lang="en-US" smtClean="0"/>
              <a:t>10/28/2018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1643D-D1EF-43D4-9F3D-148FF3451CE1}" type="slidenum">
              <a:rPr lang="en-US" smtClean="0"/>
              <a:t>‹#›</a:t>
            </a:fld>
            <a:endParaRPr lang="en-US"/>
          </a:p>
        </p:txBody>
      </p:sp>
    </p:spTree>
    <p:extLst>
      <p:ext uri="{BB962C8B-B14F-4D97-AF65-F5344CB8AC3E}">
        <p14:creationId xmlns:p14="http://schemas.microsoft.com/office/powerpoint/2010/main" val="104653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1F2389-3894-4A4F-BD09-E596BFF27918}" type="datetimeFigureOut">
              <a:rPr lang="en-US" smtClean="0"/>
              <a:t>10/28/2018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1643D-D1EF-43D4-9F3D-148FF3451CE1}" type="slidenum">
              <a:rPr lang="en-US" smtClean="0"/>
              <a:t>‹#›</a:t>
            </a:fld>
            <a:endParaRPr lang="en-US"/>
          </a:p>
        </p:txBody>
      </p:sp>
    </p:spTree>
    <p:extLst>
      <p:ext uri="{BB962C8B-B14F-4D97-AF65-F5344CB8AC3E}">
        <p14:creationId xmlns:p14="http://schemas.microsoft.com/office/powerpoint/2010/main" val="2924339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F2389-3894-4A4F-BD09-E596BFF27918}" type="datetimeFigureOut">
              <a:rPr lang="en-US" smtClean="0"/>
              <a:t>10/28/2018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1643D-D1EF-43D4-9F3D-148FF3451CE1}" type="slidenum">
              <a:rPr lang="en-US" smtClean="0"/>
              <a:t>‹#›</a:t>
            </a:fld>
            <a:endParaRPr lang="en-US"/>
          </a:p>
        </p:txBody>
      </p:sp>
    </p:spTree>
    <p:extLst>
      <p:ext uri="{BB962C8B-B14F-4D97-AF65-F5344CB8AC3E}">
        <p14:creationId xmlns:p14="http://schemas.microsoft.com/office/powerpoint/2010/main" val="406794138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The Spiritual Roots of </a:t>
            </a:r>
            <a:r>
              <a:rPr lang="en-US" dirty="0" smtClean="0"/>
              <a:t>Dis-ease</a:t>
            </a:r>
            <a:r>
              <a:rPr lang="en-US" b="1" dirty="0" smtClean="0"/>
              <a:t/>
            </a:r>
            <a:br>
              <a:rPr lang="en-US" b="1" dirty="0" smtClean="0"/>
            </a:br>
            <a:r>
              <a:rPr lang="en-US" sz="3100" b="1" dirty="0" smtClean="0"/>
              <a:t>The Mind and Body Connection</a:t>
            </a:r>
            <a:r>
              <a:rPr lang="en-US" dirty="0" smtClean="0"/>
              <a:t/>
            </a:r>
            <a:br>
              <a:rPr lang="en-US" dirty="0" smtClean="0"/>
            </a:br>
            <a:endParaRPr lang="en-US" dirty="0"/>
          </a:p>
        </p:txBody>
      </p:sp>
      <p:sp>
        <p:nvSpPr>
          <p:cNvPr id="3" name="Subtitle 2"/>
          <p:cNvSpPr>
            <a:spLocks noGrp="1"/>
          </p:cNvSpPr>
          <p:nvPr>
            <p:ph type="subTitle" idx="1"/>
          </p:nvPr>
        </p:nvSpPr>
        <p:spPr>
          <a:xfrm>
            <a:off x="1524000" y="2962767"/>
            <a:ext cx="9144000" cy="1655762"/>
          </a:xfrm>
        </p:spPr>
        <p:txBody>
          <a:bodyPr/>
          <a:lstStyle/>
          <a:p>
            <a:r>
              <a:rPr lang="en-US" dirty="0" smtClean="0"/>
              <a:t>With Bishop Ronald K. Powell</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463" y="3233906"/>
            <a:ext cx="5734050" cy="340042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173131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b="1" dirty="0" smtClean="0"/>
              <a:t>2</a:t>
            </a:r>
            <a:r>
              <a:rPr lang="en-US" b="1" dirty="0"/>
              <a:t>) </a:t>
            </a:r>
            <a:r>
              <a:rPr lang="en-US" b="1" dirty="0">
                <a:solidFill>
                  <a:schemeClr val="accent2">
                    <a:lumMod val="60000"/>
                    <a:lumOff val="40000"/>
                  </a:schemeClr>
                </a:solidFill>
              </a:rPr>
              <a:t>The 'out of the blue' theory: </a:t>
            </a:r>
            <a:br>
              <a:rPr lang="en-US" b="1" dirty="0">
                <a:solidFill>
                  <a:schemeClr val="accent2">
                    <a:lumMod val="60000"/>
                    <a:lumOff val="40000"/>
                  </a:schemeClr>
                </a:solidFill>
              </a:rPr>
            </a:br>
            <a:r>
              <a:rPr lang="en-US" b="1" dirty="0">
                <a:solidFill>
                  <a:schemeClr val="accent2">
                    <a:lumMod val="60000"/>
                    <a:lumOff val="40000"/>
                  </a:schemeClr>
                </a:solidFill>
              </a:rPr>
              <a:t/>
            </a:r>
            <a:br>
              <a:rPr lang="en-US" b="1" dirty="0">
                <a:solidFill>
                  <a:schemeClr val="accent2">
                    <a:lumMod val="60000"/>
                    <a:lumOff val="40000"/>
                  </a:schemeClr>
                </a:solidFill>
              </a:rPr>
            </a:br>
            <a:endParaRPr lang="en-US"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en-US" dirty="0" smtClean="0"/>
              <a:t>This </a:t>
            </a:r>
            <a:r>
              <a:rPr lang="en-US" dirty="0"/>
              <a:t>provides a graceful covering for us, since we are claiming to have no idea of any connection between our lifestyle and the disease. (</a:t>
            </a:r>
            <a:r>
              <a:rPr lang="en-US" dirty="0">
                <a:solidFill>
                  <a:schemeClr val="accent2">
                    <a:lumMod val="60000"/>
                    <a:lumOff val="40000"/>
                  </a:schemeClr>
                </a:solidFill>
              </a:rPr>
              <a:t>Surely it is nothing we have done. It just came on us out of the blue</a:t>
            </a:r>
            <a:r>
              <a:rPr lang="en-US" dirty="0" smtClean="0"/>
              <a:t>!)</a:t>
            </a:r>
          </a:p>
          <a:p>
            <a:r>
              <a:rPr lang="en-US" dirty="0" smtClean="0"/>
              <a:t> </a:t>
            </a:r>
            <a:r>
              <a:rPr lang="en-US" dirty="0"/>
              <a:t>Yet everything on earth happens by </a:t>
            </a:r>
            <a:r>
              <a:rPr lang="en-US" b="1" u="sng" dirty="0">
                <a:solidFill>
                  <a:schemeClr val="accent2">
                    <a:lumMod val="60000"/>
                    <a:lumOff val="40000"/>
                  </a:schemeClr>
                </a:solidFill>
              </a:rPr>
              <a:t>cause and effect</a:t>
            </a:r>
            <a:r>
              <a:rPr lang="en-US" dirty="0"/>
              <a:t>. </a:t>
            </a:r>
            <a:endParaRPr lang="en-US" dirty="0" smtClean="0"/>
          </a:p>
          <a:p>
            <a:r>
              <a:rPr lang="en-US" dirty="0" smtClean="0"/>
              <a:t>The </a:t>
            </a:r>
            <a:r>
              <a:rPr lang="en-US" dirty="0"/>
              <a:t>real problem with this theory is that it seems to be </a:t>
            </a:r>
            <a:r>
              <a:rPr lang="en-US" u="sng" dirty="0">
                <a:solidFill>
                  <a:schemeClr val="accent2">
                    <a:lumMod val="60000"/>
                    <a:lumOff val="40000"/>
                  </a:schemeClr>
                </a:solidFill>
              </a:rPr>
              <a:t>pointing a finger at God</a:t>
            </a:r>
            <a:r>
              <a:rPr lang="en-US" dirty="0"/>
              <a:t> who lives in those 'blue' heavens. </a:t>
            </a:r>
            <a:endParaRPr lang="en-US" dirty="0" smtClean="0"/>
          </a:p>
          <a:p>
            <a:r>
              <a:rPr lang="en-US" dirty="0" smtClean="0"/>
              <a:t>However</a:t>
            </a:r>
            <a:r>
              <a:rPr lang="en-US" dirty="0"/>
              <a:t>, </a:t>
            </a:r>
            <a:r>
              <a:rPr lang="en-US" u="sng" dirty="0">
                <a:solidFill>
                  <a:schemeClr val="accent2">
                    <a:lumMod val="60000"/>
                    <a:lumOff val="40000"/>
                  </a:schemeClr>
                </a:solidFill>
              </a:rPr>
              <a:t>God is never the author of evil</a:t>
            </a:r>
            <a:r>
              <a:rPr lang="en-US" dirty="0"/>
              <a:t>: Untainted by any shadow He is instead the Giver of 'every good gift</a:t>
            </a:r>
            <a:r>
              <a:rPr lang="en-US" dirty="0" smtClean="0"/>
              <a:t>.‘ </a:t>
            </a:r>
          </a:p>
          <a:p>
            <a:r>
              <a:rPr lang="en-US" dirty="0" smtClean="0">
                <a:solidFill>
                  <a:schemeClr val="accent2">
                    <a:lumMod val="60000"/>
                    <a:lumOff val="40000"/>
                  </a:schemeClr>
                </a:solidFill>
              </a:rPr>
              <a:t>Death</a:t>
            </a:r>
            <a:r>
              <a:rPr lang="en-US" dirty="0">
                <a:solidFill>
                  <a:schemeClr val="accent2">
                    <a:lumMod val="60000"/>
                    <a:lumOff val="40000"/>
                  </a:schemeClr>
                </a:solidFill>
              </a:rPr>
              <a:t>, disorders and disease are consequences of the fall of man.</a:t>
            </a:r>
          </a:p>
        </p:txBody>
      </p:sp>
    </p:spTree>
    <p:extLst>
      <p:ext uri="{BB962C8B-B14F-4D97-AF65-F5344CB8AC3E}">
        <p14:creationId xmlns:p14="http://schemas.microsoft.com/office/powerpoint/2010/main" val="3963323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r>
              <a:rPr lang="en-US" dirty="0">
                <a:solidFill>
                  <a:schemeClr val="accent2">
                    <a:lumMod val="60000"/>
                    <a:lumOff val="40000"/>
                  </a:schemeClr>
                </a:solidFill>
              </a:rPr>
              <a:t>The </a:t>
            </a:r>
            <a:r>
              <a:rPr lang="en-US" dirty="0" smtClean="0">
                <a:solidFill>
                  <a:schemeClr val="accent2">
                    <a:lumMod val="60000"/>
                    <a:lumOff val="40000"/>
                  </a:schemeClr>
                </a:solidFill>
              </a:rPr>
              <a:t>Punishment </a:t>
            </a:r>
            <a:r>
              <a:rPr lang="en-US" dirty="0">
                <a:solidFill>
                  <a:schemeClr val="accent2">
                    <a:lumMod val="60000"/>
                    <a:lumOff val="40000"/>
                  </a:schemeClr>
                </a:solidFill>
              </a:rPr>
              <a:t>theory:</a:t>
            </a:r>
          </a:p>
        </p:txBody>
      </p:sp>
      <p:sp>
        <p:nvSpPr>
          <p:cNvPr id="3" name="Content Placeholder 2"/>
          <p:cNvSpPr>
            <a:spLocks noGrp="1"/>
          </p:cNvSpPr>
          <p:nvPr>
            <p:ph idx="1"/>
          </p:nvPr>
        </p:nvSpPr>
        <p:spPr/>
        <p:txBody>
          <a:bodyPr/>
          <a:lstStyle/>
          <a:p>
            <a:r>
              <a:rPr lang="en-US" dirty="0" smtClean="0">
                <a:solidFill>
                  <a:schemeClr val="accent2">
                    <a:lumMod val="60000"/>
                    <a:lumOff val="40000"/>
                  </a:schemeClr>
                </a:solidFill>
              </a:rPr>
              <a:t>According </a:t>
            </a:r>
            <a:r>
              <a:rPr lang="en-US" dirty="0">
                <a:solidFill>
                  <a:schemeClr val="accent2">
                    <a:lumMod val="60000"/>
                    <a:lumOff val="40000"/>
                  </a:schemeClr>
                </a:solidFill>
              </a:rPr>
              <a:t>to this theory we sinned, so God is punishing us. </a:t>
            </a:r>
            <a:r>
              <a:rPr lang="en-US" dirty="0"/>
              <a:t>But that cannot be! God punished Jesus fully and completely at the cross for our sins; it would be a breach of justice for God to punish us when the penalty has already been paid in full by Another. </a:t>
            </a:r>
            <a:endParaRPr lang="en-US" dirty="0" smtClean="0"/>
          </a:p>
          <a:p>
            <a:r>
              <a:rPr lang="en-US" dirty="0" smtClean="0"/>
              <a:t>A </a:t>
            </a:r>
            <a:r>
              <a:rPr lang="en-US" dirty="0"/>
              <a:t>further problem is that it seems to suggest that God reaches, in anger, into His bag of punishments and puts one on us without regard to the natural order.</a:t>
            </a:r>
          </a:p>
        </p:txBody>
      </p:sp>
    </p:spTree>
    <p:extLst>
      <p:ext uri="{BB962C8B-B14F-4D97-AF65-F5344CB8AC3E}">
        <p14:creationId xmlns:p14="http://schemas.microsoft.com/office/powerpoint/2010/main" val="3732472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solidFill>
                  <a:schemeClr val="accent2">
                    <a:lumMod val="60000"/>
                    <a:lumOff val="40000"/>
                  </a:schemeClr>
                </a:solidFill>
              </a:rPr>
              <a:t>The </a:t>
            </a:r>
            <a:r>
              <a:rPr lang="en-US" dirty="0">
                <a:solidFill>
                  <a:schemeClr val="accent2">
                    <a:lumMod val="60000"/>
                    <a:lumOff val="40000"/>
                  </a:schemeClr>
                </a:solidFill>
              </a:rPr>
              <a:t>Mind-Body Connection</a:t>
            </a:r>
            <a:r>
              <a:rPr lang="en-US" b="1" dirty="0">
                <a:solidFill>
                  <a:schemeClr val="accent2">
                    <a:lumMod val="60000"/>
                    <a:lumOff val="40000"/>
                  </a:schemeClr>
                </a:solidFill>
              </a:rPr>
              <a:t/>
            </a:r>
            <a:br>
              <a:rPr lang="en-US" b="1" dirty="0">
                <a:solidFill>
                  <a:schemeClr val="accent2">
                    <a:lumMod val="60000"/>
                    <a:lumOff val="40000"/>
                  </a:schemeClr>
                </a:solidFill>
              </a:rPr>
            </a:br>
            <a:endParaRPr lang="en-US"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en-US" dirty="0"/>
              <a:t>The truth is that there is a natural connection between </a:t>
            </a:r>
            <a:r>
              <a:rPr lang="en-US" b="1" u="sng" dirty="0">
                <a:solidFill>
                  <a:schemeClr val="accent2">
                    <a:lumMod val="60000"/>
                    <a:lumOff val="40000"/>
                  </a:schemeClr>
                </a:solidFill>
              </a:rPr>
              <a:t>the way that we live and the diseases</a:t>
            </a:r>
            <a:r>
              <a:rPr lang="en-US" dirty="0"/>
              <a:t> that come upon us. As much as 80% or more of all incurable diseases Stress </a:t>
            </a:r>
            <a:r>
              <a:rPr lang="en-US" dirty="0" smtClean="0"/>
              <a:t>Test have </a:t>
            </a:r>
            <a:r>
              <a:rPr lang="en-US" dirty="0"/>
              <a:t>a known mind-body connection. </a:t>
            </a:r>
            <a:endParaRPr lang="en-US" dirty="0" smtClean="0"/>
          </a:p>
          <a:p>
            <a:r>
              <a:rPr lang="en-US" dirty="0" smtClean="0"/>
              <a:t>According </a:t>
            </a:r>
            <a:r>
              <a:rPr lang="en-US" dirty="0"/>
              <a:t>to one study, </a:t>
            </a:r>
            <a:r>
              <a:rPr lang="en-US" u="sng" dirty="0">
                <a:solidFill>
                  <a:schemeClr val="accent2">
                    <a:lumMod val="60000"/>
                    <a:lumOff val="40000"/>
                  </a:schemeClr>
                </a:solidFill>
              </a:rPr>
              <a:t>stress related disorders</a:t>
            </a:r>
            <a:r>
              <a:rPr lang="en-US" dirty="0">
                <a:solidFill>
                  <a:schemeClr val="accent2">
                    <a:lumMod val="60000"/>
                    <a:lumOff val="40000"/>
                  </a:schemeClr>
                </a:solidFill>
              </a:rPr>
              <a:t> </a:t>
            </a:r>
            <a:r>
              <a:rPr lang="en-US" dirty="0"/>
              <a:t>account for </a:t>
            </a:r>
            <a:r>
              <a:rPr lang="en-US" u="sng" dirty="0">
                <a:solidFill>
                  <a:schemeClr val="accent2">
                    <a:lumMod val="60000"/>
                    <a:lumOff val="40000"/>
                  </a:schemeClr>
                </a:solidFill>
              </a:rPr>
              <a:t>75-90%</a:t>
            </a:r>
            <a:r>
              <a:rPr lang="en-US" dirty="0">
                <a:solidFill>
                  <a:schemeClr val="accent2">
                    <a:lumMod val="60000"/>
                    <a:lumOff val="40000"/>
                  </a:schemeClr>
                </a:solidFill>
              </a:rPr>
              <a:t> </a:t>
            </a:r>
            <a:r>
              <a:rPr lang="en-US" dirty="0"/>
              <a:t>of all visits to primary care physicians.</a:t>
            </a:r>
          </a:p>
        </p:txBody>
      </p:sp>
    </p:spTree>
    <p:extLst>
      <p:ext uri="{BB962C8B-B14F-4D97-AF65-F5344CB8AC3E}">
        <p14:creationId xmlns:p14="http://schemas.microsoft.com/office/powerpoint/2010/main" val="1772712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solidFill>
                  <a:schemeClr val="accent2">
                    <a:lumMod val="60000"/>
                    <a:lumOff val="40000"/>
                  </a:schemeClr>
                </a:solidFill>
                <a:latin typeface="Calibri" panose="020F0502020204030204"/>
                <a:ea typeface="+mn-ea"/>
                <a:cs typeface="+mn-cs"/>
              </a:rPr>
              <a:t>Consider these connections between disease and emotional stress</a:t>
            </a:r>
            <a:endParaRPr lang="en-US" sz="6600"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en-US" dirty="0" smtClean="0"/>
              <a:t>High </a:t>
            </a:r>
            <a:r>
              <a:rPr lang="en-US" dirty="0"/>
              <a:t>blood pressure and heart disease correlate with </a:t>
            </a:r>
            <a:r>
              <a:rPr lang="en-US" u="sng" dirty="0"/>
              <a:t>anger and hostility</a:t>
            </a:r>
            <a:r>
              <a:rPr lang="en-US" dirty="0"/>
              <a:t>; </a:t>
            </a:r>
            <a:endParaRPr lang="en-US" dirty="0" smtClean="0"/>
          </a:p>
          <a:p>
            <a:r>
              <a:rPr lang="en-US" dirty="0" smtClean="0"/>
              <a:t>Auto-immune </a:t>
            </a:r>
            <a:r>
              <a:rPr lang="en-US" dirty="0"/>
              <a:t>disorders, Multiple Sclerosis, Lupus and arthritis are associated with </a:t>
            </a:r>
            <a:r>
              <a:rPr lang="en-US" u="sng" dirty="0"/>
              <a:t>bitterness, resentments and self-hatred</a:t>
            </a:r>
            <a:r>
              <a:rPr lang="en-US" dirty="0"/>
              <a:t>; </a:t>
            </a:r>
            <a:endParaRPr lang="en-US" dirty="0" smtClean="0"/>
          </a:p>
          <a:p>
            <a:r>
              <a:rPr lang="en-US" dirty="0" smtClean="0"/>
              <a:t>Gastrointestinal </a:t>
            </a:r>
            <a:r>
              <a:rPr lang="en-US" dirty="0"/>
              <a:t>disorders such as IBS, panic attacks and heart palpitations are related to anxiety; tension and migraine headaches, along with back pain, TMJ and Fibromyalgia are all associated with </a:t>
            </a:r>
            <a:r>
              <a:rPr lang="en-US" u="sng" dirty="0"/>
              <a:t>repressed anger</a:t>
            </a:r>
            <a:r>
              <a:rPr lang="en-US" dirty="0"/>
              <a:t>.</a:t>
            </a:r>
          </a:p>
        </p:txBody>
      </p:sp>
    </p:spTree>
    <p:extLst>
      <p:ext uri="{BB962C8B-B14F-4D97-AF65-F5344CB8AC3E}">
        <p14:creationId xmlns:p14="http://schemas.microsoft.com/office/powerpoint/2010/main" val="2812541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8811"/>
            <a:ext cx="10515600" cy="5578152"/>
          </a:xfrm>
        </p:spPr>
        <p:txBody>
          <a:bodyPr>
            <a:normAutofit lnSpcReduction="10000"/>
          </a:bodyPr>
          <a:lstStyle/>
          <a:p>
            <a:r>
              <a:rPr lang="en-US" b="1" i="1" dirty="0">
                <a:solidFill>
                  <a:schemeClr val="accent2">
                    <a:lumMod val="60000"/>
                    <a:lumOff val="40000"/>
                  </a:schemeClr>
                </a:solidFill>
                <a:effectLst>
                  <a:outerShdw blurRad="38100" dist="38100" dir="2700000" algn="tl">
                    <a:srgbClr val="000000">
                      <a:alpha val="43137"/>
                    </a:srgbClr>
                  </a:outerShdw>
                </a:effectLst>
              </a:rPr>
              <a:t>Now reflect that our science is just beginning to discover the linkages between specific negative emotions and specific physical disorders, but already these connections can be made. </a:t>
            </a:r>
            <a:endParaRPr lang="en-US" b="1" i="1" dirty="0" smtClean="0">
              <a:solidFill>
                <a:schemeClr val="accent2">
                  <a:lumMod val="60000"/>
                  <a:lumOff val="40000"/>
                </a:schemeClr>
              </a:solidFill>
              <a:effectLst>
                <a:outerShdw blurRad="38100" dist="38100" dir="2700000" algn="tl">
                  <a:srgbClr val="000000">
                    <a:alpha val="43137"/>
                  </a:srgbClr>
                </a:outerShdw>
              </a:effectLst>
            </a:endParaRPr>
          </a:p>
          <a:p>
            <a:pPr marL="0" indent="0">
              <a:buNone/>
            </a:pPr>
            <a:endParaRPr lang="en-US" dirty="0"/>
          </a:p>
          <a:p>
            <a:r>
              <a:rPr lang="en-US" b="1" i="1" u="sng" dirty="0">
                <a:solidFill>
                  <a:schemeClr val="accent2">
                    <a:lumMod val="60000"/>
                    <a:lumOff val="40000"/>
                  </a:schemeClr>
                </a:solidFill>
              </a:rPr>
              <a:t>Negative emotions damage the body</a:t>
            </a:r>
            <a:r>
              <a:rPr lang="en-US" b="1" i="1" dirty="0">
                <a:solidFill>
                  <a:schemeClr val="accent2">
                    <a:lumMod val="60000"/>
                    <a:lumOff val="40000"/>
                  </a:schemeClr>
                </a:solidFill>
              </a:rPr>
              <a:t>. </a:t>
            </a:r>
            <a:endParaRPr lang="en-US" b="1" i="1" dirty="0" smtClean="0">
              <a:solidFill>
                <a:schemeClr val="accent2">
                  <a:lumMod val="60000"/>
                  <a:lumOff val="40000"/>
                </a:schemeClr>
              </a:solidFill>
            </a:endParaRPr>
          </a:p>
          <a:p>
            <a:r>
              <a:rPr lang="en-US" dirty="0" smtClean="0"/>
              <a:t>When </a:t>
            </a:r>
            <a:r>
              <a:rPr lang="en-US" dirty="0"/>
              <a:t>we perceive a situation to be dangerous, adrenaline and cortisol are released by our bodies to facilitate 'flight or fight' responses</a:t>
            </a:r>
            <a:r>
              <a:rPr lang="en-US" dirty="0">
                <a:solidFill>
                  <a:schemeClr val="accent2">
                    <a:lumMod val="60000"/>
                    <a:lumOff val="40000"/>
                  </a:schemeClr>
                </a:solidFill>
              </a:rPr>
              <a:t>. </a:t>
            </a:r>
            <a:endParaRPr lang="en-US" dirty="0" smtClean="0">
              <a:solidFill>
                <a:schemeClr val="accent2">
                  <a:lumMod val="60000"/>
                  <a:lumOff val="40000"/>
                </a:schemeClr>
              </a:solidFill>
            </a:endParaRPr>
          </a:p>
          <a:p>
            <a:r>
              <a:rPr lang="en-US" dirty="0" smtClean="0"/>
              <a:t>This </a:t>
            </a:r>
            <a:r>
              <a:rPr lang="en-US" dirty="0"/>
              <a:t>is part of the </a:t>
            </a:r>
            <a:r>
              <a:rPr lang="en-US" b="1" u="sng" dirty="0">
                <a:solidFill>
                  <a:schemeClr val="accent2">
                    <a:lumMod val="60000"/>
                    <a:lumOff val="40000"/>
                  </a:schemeClr>
                </a:solidFill>
              </a:rPr>
              <a:t>General Adaptation Syndrome </a:t>
            </a:r>
            <a:r>
              <a:rPr lang="en-US" dirty="0">
                <a:solidFill>
                  <a:schemeClr val="accent2">
                    <a:lumMod val="60000"/>
                    <a:lumOff val="40000"/>
                  </a:schemeClr>
                </a:solidFill>
              </a:rPr>
              <a:t>(G.A.S.) </a:t>
            </a:r>
            <a:r>
              <a:rPr lang="en-US" dirty="0"/>
              <a:t>which gives us the extra 'gas' we need to power-up for potentially life-threatening situations. </a:t>
            </a:r>
            <a:endParaRPr lang="en-US" dirty="0" smtClean="0"/>
          </a:p>
          <a:p>
            <a:r>
              <a:rPr lang="en-US" dirty="0" smtClean="0">
                <a:solidFill>
                  <a:schemeClr val="accent2">
                    <a:lumMod val="60000"/>
                    <a:lumOff val="40000"/>
                  </a:schemeClr>
                </a:solidFill>
              </a:rPr>
              <a:t>The </a:t>
            </a:r>
            <a:r>
              <a:rPr lang="en-US" dirty="0">
                <a:solidFill>
                  <a:schemeClr val="accent2">
                    <a:lumMod val="60000"/>
                    <a:lumOff val="40000"/>
                  </a:schemeClr>
                </a:solidFill>
              </a:rPr>
              <a:t>problem is that most of the 'dangers' that cause stress cannot be resolved by fighting or running away!</a:t>
            </a:r>
          </a:p>
        </p:txBody>
      </p:sp>
    </p:spTree>
    <p:extLst>
      <p:ext uri="{BB962C8B-B14F-4D97-AF65-F5344CB8AC3E}">
        <p14:creationId xmlns:p14="http://schemas.microsoft.com/office/powerpoint/2010/main" val="2777048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0108" y="793019"/>
            <a:ext cx="10515600" cy="5367760"/>
          </a:xfrm>
        </p:spPr>
        <p:txBody>
          <a:bodyPr/>
          <a:lstStyle/>
          <a:p>
            <a:r>
              <a:rPr lang="en-US" dirty="0"/>
              <a:t>Modern life seems to be characterized by a mounting sea of stressful events and daily pressures coming at people from every conceivable direction. </a:t>
            </a:r>
            <a:endParaRPr lang="en-US" dirty="0" smtClean="0"/>
          </a:p>
          <a:p>
            <a:r>
              <a:rPr lang="en-US" dirty="0" smtClean="0"/>
              <a:t>And </a:t>
            </a:r>
            <a:r>
              <a:rPr lang="en-US" dirty="0"/>
              <a:t>yet the real culprit </a:t>
            </a:r>
            <a:r>
              <a:rPr lang="en-US" b="1" u="sng" dirty="0"/>
              <a:t>isn't</a:t>
            </a:r>
            <a:r>
              <a:rPr lang="en-US" dirty="0"/>
              <a:t> the situations which surround us - </a:t>
            </a:r>
            <a:r>
              <a:rPr lang="en-US" b="1" i="1" dirty="0"/>
              <a:t>it is the emotional reactions going off inside of us.</a:t>
            </a:r>
          </a:p>
        </p:txBody>
      </p:sp>
    </p:spTree>
    <p:extLst>
      <p:ext uri="{BB962C8B-B14F-4D97-AF65-F5344CB8AC3E}">
        <p14:creationId xmlns:p14="http://schemas.microsoft.com/office/powerpoint/2010/main" val="246130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That is why Dr. Don Colbert entitled his book on the mind-body connection </a:t>
            </a:r>
            <a:r>
              <a:rPr lang="en-US" u="sng" dirty="0" smtClean="0"/>
              <a:t>Deadly Emotions </a:t>
            </a:r>
            <a:r>
              <a:rPr lang="en-US" dirty="0" smtClean="0"/>
              <a:t>- </a:t>
            </a:r>
            <a:r>
              <a:rPr lang="en-US" u="sng" dirty="0" smtClean="0"/>
              <a:t>not 'deadly situations</a:t>
            </a:r>
            <a:r>
              <a:rPr lang="en-US" dirty="0" smtClean="0"/>
              <a:t>.' </a:t>
            </a:r>
          </a:p>
          <a:p>
            <a:r>
              <a:rPr lang="en-US" dirty="0" smtClean="0"/>
              <a:t>Stating </a:t>
            </a:r>
            <a:r>
              <a:rPr lang="en-US" dirty="0"/>
              <a:t>that emotions </a:t>
            </a:r>
            <a:r>
              <a:rPr lang="en-US" b="1" u="sng" dirty="0">
                <a:solidFill>
                  <a:schemeClr val="accent2">
                    <a:lumMod val="60000"/>
                    <a:lumOff val="40000"/>
                  </a:schemeClr>
                </a:solidFill>
              </a:rPr>
              <a:t>are not confined only to the mind or heart</a:t>
            </a:r>
            <a:r>
              <a:rPr lang="en-US" dirty="0"/>
              <a:t>, he describes the physiological processes by which </a:t>
            </a:r>
            <a:r>
              <a:rPr lang="en-US" b="1" u="sng" dirty="0">
                <a:solidFill>
                  <a:schemeClr val="accent2">
                    <a:lumMod val="60000"/>
                    <a:lumOff val="40000"/>
                  </a:schemeClr>
                </a:solidFill>
              </a:rPr>
              <a:t>all emotions are translated into chemical reactions which occur at both the organ level and the cellular level!</a:t>
            </a:r>
            <a:r>
              <a:rPr lang="en-US" dirty="0"/>
              <a:t> Apparently, the 'most damaging' emotions are feelings we might consider 'garden variety' </a:t>
            </a:r>
            <a:r>
              <a:rPr lang="en-US" b="1" u="sng" dirty="0">
                <a:solidFill>
                  <a:schemeClr val="accent2">
                    <a:lumMod val="60000"/>
                    <a:lumOff val="40000"/>
                  </a:schemeClr>
                </a:solidFill>
              </a:rPr>
              <a:t>such as un-forgiveness, anger, worry, fear and frustration</a:t>
            </a:r>
            <a:r>
              <a:rPr lang="en-US" b="1" u="sng" dirty="0" smtClean="0">
                <a:solidFill>
                  <a:schemeClr val="accent2">
                    <a:lumMod val="60000"/>
                    <a:lumOff val="40000"/>
                  </a:schemeClr>
                </a:solidFill>
              </a:rPr>
              <a:t>. </a:t>
            </a:r>
          </a:p>
          <a:p>
            <a:r>
              <a:rPr lang="en-US" dirty="0" smtClean="0"/>
              <a:t>Clearly</a:t>
            </a:r>
            <a:r>
              <a:rPr lang="en-US" dirty="0"/>
              <a:t>, </a:t>
            </a:r>
            <a:r>
              <a:rPr lang="en-US" u="sng" dirty="0"/>
              <a:t>no one with an emotional life is immune to the danger</a:t>
            </a:r>
            <a:r>
              <a:rPr lang="en-US" dirty="0"/>
              <a:t>!</a:t>
            </a:r>
          </a:p>
        </p:txBody>
      </p:sp>
    </p:spTree>
    <p:extLst>
      <p:ext uri="{BB962C8B-B14F-4D97-AF65-F5344CB8AC3E}">
        <p14:creationId xmlns:p14="http://schemas.microsoft.com/office/powerpoint/2010/main" val="1823764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2">
                    <a:lumMod val="60000"/>
                    <a:lumOff val="40000"/>
                  </a:schemeClr>
                </a:solidFill>
              </a:rPr>
              <a:t>These negative emotions which place so much stress upon our bodies come in two forms:</a:t>
            </a:r>
          </a:p>
        </p:txBody>
      </p:sp>
      <p:sp>
        <p:nvSpPr>
          <p:cNvPr id="3" name="Content Placeholder 2"/>
          <p:cNvSpPr>
            <a:spLocks noGrp="1"/>
          </p:cNvSpPr>
          <p:nvPr>
            <p:ph idx="1"/>
          </p:nvPr>
        </p:nvSpPr>
        <p:spPr/>
        <p:txBody>
          <a:bodyPr>
            <a:normAutofit/>
          </a:bodyPr>
          <a:lstStyle/>
          <a:p>
            <a:r>
              <a:rPr lang="en-US" sz="3200" dirty="0" smtClean="0"/>
              <a:t>1</a:t>
            </a:r>
            <a:r>
              <a:rPr lang="en-US" sz="3200" dirty="0"/>
              <a:t>) Those that arise out of </a:t>
            </a:r>
            <a:r>
              <a:rPr lang="en-US" sz="3200" u="sng" dirty="0">
                <a:solidFill>
                  <a:schemeClr val="accent2">
                    <a:lumMod val="60000"/>
                    <a:lumOff val="40000"/>
                  </a:schemeClr>
                </a:solidFill>
              </a:rPr>
              <a:t>present situations</a:t>
            </a:r>
            <a:r>
              <a:rPr lang="en-US" sz="3200" dirty="0"/>
              <a:t> </a:t>
            </a:r>
            <a:endParaRPr lang="en-US" sz="3200" dirty="0" smtClean="0"/>
          </a:p>
          <a:p>
            <a:pPr marL="0" indent="0">
              <a:buNone/>
            </a:pPr>
            <a:endParaRPr lang="en-US" sz="3200" dirty="0"/>
          </a:p>
          <a:p>
            <a:r>
              <a:rPr lang="en-US" sz="3200" dirty="0" smtClean="0"/>
              <a:t>2</a:t>
            </a:r>
            <a:r>
              <a:rPr lang="en-US" sz="3200" dirty="0"/>
              <a:t>) Those that are </a:t>
            </a:r>
            <a:r>
              <a:rPr lang="en-US" sz="3200" dirty="0" smtClean="0">
                <a:solidFill>
                  <a:schemeClr val="accent2">
                    <a:lumMod val="60000"/>
                    <a:lumOff val="40000"/>
                  </a:schemeClr>
                </a:solidFill>
              </a:rPr>
              <a:t>'</a:t>
            </a:r>
            <a:r>
              <a:rPr lang="en-US" sz="3200" u="sng" dirty="0" smtClean="0">
                <a:solidFill>
                  <a:schemeClr val="accent2">
                    <a:lumMod val="60000"/>
                    <a:lumOff val="40000"/>
                  </a:schemeClr>
                </a:solidFill>
              </a:rPr>
              <a:t>embedded</a:t>
            </a:r>
            <a:r>
              <a:rPr lang="en-US" sz="3200" u="sng" dirty="0">
                <a:solidFill>
                  <a:schemeClr val="accent2">
                    <a:lumMod val="60000"/>
                    <a:lumOff val="40000"/>
                  </a:schemeClr>
                </a:solidFill>
              </a:rPr>
              <a:t>' in our deepest memories</a:t>
            </a:r>
            <a:r>
              <a:rPr lang="en-US" sz="3200" dirty="0" smtClean="0">
                <a:solidFill>
                  <a:schemeClr val="accent2">
                    <a:lumMod val="60000"/>
                    <a:lumOff val="40000"/>
                  </a:schemeClr>
                </a:solidFill>
              </a:rPr>
              <a:t>.’ </a:t>
            </a:r>
            <a:endParaRPr lang="en-US" sz="3200" dirty="0">
              <a:solidFill>
                <a:schemeClr val="accent2">
                  <a:lumMod val="60000"/>
                  <a:lumOff val="40000"/>
                </a:schemeClr>
              </a:solidFill>
            </a:endParaRPr>
          </a:p>
        </p:txBody>
      </p:sp>
    </p:spTree>
    <p:extLst>
      <p:ext uri="{BB962C8B-B14F-4D97-AF65-F5344CB8AC3E}">
        <p14:creationId xmlns:p14="http://schemas.microsoft.com/office/powerpoint/2010/main" val="3523793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Doctors Alexander </a:t>
            </a:r>
            <a:r>
              <a:rPr lang="en-US" dirty="0" err="1"/>
              <a:t>Loyd</a:t>
            </a:r>
            <a:r>
              <a:rPr lang="en-US" dirty="0"/>
              <a:t> and Ben Johnson in their book, </a:t>
            </a:r>
            <a:r>
              <a:rPr lang="en-US" b="1" dirty="0">
                <a:solidFill>
                  <a:schemeClr val="accent2">
                    <a:lumMod val="60000"/>
                    <a:lumOff val="40000"/>
                  </a:schemeClr>
                </a:solidFill>
              </a:rPr>
              <a:t>The Healing Code</a:t>
            </a:r>
            <a:r>
              <a:rPr lang="en-US" dirty="0"/>
              <a:t>, state that embedded negative emotions are the most damaging kind, producing '</a:t>
            </a:r>
            <a:r>
              <a:rPr lang="en-US" u="sng" dirty="0"/>
              <a:t>physiological</a:t>
            </a:r>
            <a:r>
              <a:rPr lang="en-US" dirty="0"/>
              <a:t> stress' (</a:t>
            </a:r>
            <a:r>
              <a:rPr lang="en-US" u="sng" dirty="0">
                <a:solidFill>
                  <a:schemeClr val="accent2">
                    <a:lumMod val="60000"/>
                    <a:lumOff val="40000"/>
                  </a:schemeClr>
                </a:solidFill>
              </a:rPr>
              <a:t>at a subconscious level</a:t>
            </a:r>
            <a:r>
              <a:rPr lang="en-US" dirty="0"/>
              <a:t>), as opposed to '</a:t>
            </a:r>
            <a:r>
              <a:rPr lang="en-US" u="sng" dirty="0"/>
              <a:t>situational</a:t>
            </a:r>
            <a:r>
              <a:rPr lang="en-US" dirty="0"/>
              <a:t> stress' </a:t>
            </a:r>
            <a:r>
              <a:rPr lang="en-US" dirty="0" smtClean="0"/>
              <a:t>(</a:t>
            </a:r>
            <a:r>
              <a:rPr lang="en-US" u="sng" dirty="0" smtClean="0">
                <a:solidFill>
                  <a:schemeClr val="accent2">
                    <a:lumMod val="60000"/>
                    <a:lumOff val="40000"/>
                  </a:schemeClr>
                </a:solidFill>
              </a:rPr>
              <a:t>the </a:t>
            </a:r>
            <a:r>
              <a:rPr lang="en-US" u="sng" dirty="0">
                <a:solidFill>
                  <a:schemeClr val="accent2">
                    <a:lumMod val="60000"/>
                    <a:lumOff val="40000"/>
                  </a:schemeClr>
                </a:solidFill>
              </a:rPr>
              <a:t>conscious level</a:t>
            </a:r>
            <a:r>
              <a:rPr lang="en-US" dirty="0" smtClean="0"/>
              <a:t>).</a:t>
            </a:r>
            <a:endParaRPr lang="en-US" dirty="0"/>
          </a:p>
        </p:txBody>
      </p:sp>
    </p:spTree>
    <p:extLst>
      <p:ext uri="{BB962C8B-B14F-4D97-AF65-F5344CB8AC3E}">
        <p14:creationId xmlns:p14="http://schemas.microsoft.com/office/powerpoint/2010/main" val="2438215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False </a:t>
            </a:r>
            <a:r>
              <a:rPr lang="en-US" dirty="0"/>
              <a:t>beliefs and </a:t>
            </a:r>
            <a:r>
              <a:rPr lang="en-US" dirty="0" smtClean="0"/>
              <a:t>Negative </a:t>
            </a:r>
            <a:r>
              <a:rPr lang="en-US" dirty="0"/>
              <a:t>images</a:t>
            </a:r>
          </a:p>
        </p:txBody>
      </p:sp>
      <p:sp>
        <p:nvSpPr>
          <p:cNvPr id="3" name="Content Placeholder 2"/>
          <p:cNvSpPr>
            <a:spLocks noGrp="1"/>
          </p:cNvSpPr>
          <p:nvPr>
            <p:ph idx="1"/>
          </p:nvPr>
        </p:nvSpPr>
        <p:spPr/>
        <p:txBody>
          <a:bodyPr>
            <a:normAutofit lnSpcReduction="10000"/>
          </a:bodyPr>
          <a:lstStyle/>
          <a:p>
            <a:r>
              <a:rPr lang="en-US" b="1" i="1" u="sng" dirty="0"/>
              <a:t>These unhealed memories are actually stored as false beliefs and negative images which form </a:t>
            </a:r>
            <a:r>
              <a:rPr lang="en-US" b="1" i="1" u="sng" dirty="0">
                <a:solidFill>
                  <a:schemeClr val="accent2">
                    <a:lumMod val="60000"/>
                    <a:lumOff val="40000"/>
                  </a:schemeClr>
                </a:solidFill>
              </a:rPr>
              <a:t>'destructive cellular memories</a:t>
            </a:r>
            <a:r>
              <a:rPr lang="en-US" b="1" i="1" u="sng" dirty="0"/>
              <a:t>' in the cells of our bodies</a:t>
            </a:r>
            <a:r>
              <a:rPr lang="en-US" b="1" i="1" u="sng" dirty="0" smtClean="0"/>
              <a:t>!</a:t>
            </a:r>
            <a:r>
              <a:rPr lang="en-US" b="1" dirty="0" smtClean="0"/>
              <a:t> </a:t>
            </a:r>
            <a:r>
              <a:rPr lang="en-US" dirty="0" smtClean="0"/>
              <a:t>In </a:t>
            </a:r>
            <a:r>
              <a:rPr lang="en-US" dirty="0"/>
              <a:t>terms of the mind body connection they list </a:t>
            </a:r>
            <a:r>
              <a:rPr lang="en-US" b="1" u="sng" dirty="0">
                <a:solidFill>
                  <a:schemeClr val="accent2">
                    <a:lumMod val="60000"/>
                    <a:lumOff val="40000"/>
                  </a:schemeClr>
                </a:solidFill>
              </a:rPr>
              <a:t>three 'one things</a:t>
            </a:r>
            <a:r>
              <a:rPr lang="en-US" dirty="0"/>
              <a:t>' which we need to know</a:t>
            </a:r>
            <a:r>
              <a:rPr lang="en-US" dirty="0" smtClean="0"/>
              <a:t>:</a:t>
            </a:r>
            <a:endParaRPr lang="en-US" dirty="0"/>
          </a:p>
          <a:p>
            <a:r>
              <a:rPr lang="en-US" dirty="0"/>
              <a:t>1) There is </a:t>
            </a:r>
            <a:r>
              <a:rPr lang="en-US" u="sng" dirty="0"/>
              <a:t>one thing that can heal anything</a:t>
            </a:r>
            <a:r>
              <a:rPr lang="en-US" dirty="0"/>
              <a:t> - </a:t>
            </a:r>
            <a:r>
              <a:rPr lang="en-US" b="1" dirty="0">
                <a:solidFill>
                  <a:schemeClr val="accent2">
                    <a:lumMod val="60000"/>
                    <a:lumOff val="40000"/>
                  </a:schemeClr>
                </a:solidFill>
              </a:rPr>
              <a:t>our immune system</a:t>
            </a:r>
            <a:r>
              <a:rPr lang="en-US" dirty="0" smtClean="0"/>
              <a:t>;</a:t>
            </a:r>
          </a:p>
          <a:p>
            <a:endParaRPr lang="en-US" dirty="0"/>
          </a:p>
          <a:p>
            <a:r>
              <a:rPr lang="en-US" dirty="0"/>
              <a:t>2) There is </a:t>
            </a:r>
            <a:r>
              <a:rPr lang="en-US" u="sng" dirty="0"/>
              <a:t>one thing that turns off the immune system</a:t>
            </a:r>
            <a:r>
              <a:rPr lang="en-US" dirty="0"/>
              <a:t> - </a:t>
            </a:r>
            <a:r>
              <a:rPr lang="en-US" b="1" dirty="0">
                <a:solidFill>
                  <a:schemeClr val="accent2">
                    <a:lumMod val="60000"/>
                    <a:lumOff val="40000"/>
                  </a:schemeClr>
                </a:solidFill>
              </a:rPr>
              <a:t>emotional stress</a:t>
            </a:r>
            <a:r>
              <a:rPr lang="en-US" dirty="0"/>
              <a:t>;</a:t>
            </a:r>
          </a:p>
          <a:p>
            <a:r>
              <a:rPr lang="en-US" dirty="0"/>
              <a:t>3) There is </a:t>
            </a:r>
            <a:r>
              <a:rPr lang="en-US" u="sng" dirty="0"/>
              <a:t>one thing that will turn the immune system back on</a:t>
            </a:r>
            <a:r>
              <a:rPr lang="en-US" dirty="0"/>
              <a:t> - </a:t>
            </a:r>
            <a:r>
              <a:rPr lang="en-US" b="1" dirty="0">
                <a:solidFill>
                  <a:schemeClr val="accent2">
                    <a:lumMod val="60000"/>
                    <a:lumOff val="40000"/>
                  </a:schemeClr>
                </a:solidFill>
              </a:rPr>
              <a:t>healing 'the issues of the heart</a:t>
            </a:r>
            <a:r>
              <a:rPr lang="en-US" b="1" dirty="0" smtClean="0"/>
              <a:t>.'</a:t>
            </a:r>
            <a:endParaRPr lang="en-US" b="1" dirty="0"/>
          </a:p>
        </p:txBody>
      </p:sp>
    </p:spTree>
    <p:extLst>
      <p:ext uri="{BB962C8B-B14F-4D97-AF65-F5344CB8AC3E}">
        <p14:creationId xmlns:p14="http://schemas.microsoft.com/office/powerpoint/2010/main" val="286432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4:23</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15424" y="1825624"/>
            <a:ext cx="7961151" cy="451043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7229790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Proverbs </a:t>
            </a:r>
            <a:r>
              <a:rPr lang="en-US" dirty="0"/>
              <a:t>4:23 New International Version (NIV)</a:t>
            </a:r>
            <a:br>
              <a:rPr lang="en-US" dirty="0"/>
            </a:br>
            <a:endParaRPr lang="en-US" dirty="0"/>
          </a:p>
        </p:txBody>
      </p:sp>
      <p:sp>
        <p:nvSpPr>
          <p:cNvPr id="3" name="Content Placeholder 2"/>
          <p:cNvSpPr>
            <a:spLocks noGrp="1"/>
          </p:cNvSpPr>
          <p:nvPr>
            <p:ph idx="1"/>
          </p:nvPr>
        </p:nvSpPr>
        <p:spPr/>
        <p:txBody>
          <a:bodyPr/>
          <a:lstStyle/>
          <a:p>
            <a:r>
              <a:rPr lang="en-US" sz="3200" baseline="30000" dirty="0" smtClean="0"/>
              <a:t>23</a:t>
            </a:r>
            <a:r>
              <a:rPr lang="en-US" sz="3200" baseline="30000" dirty="0"/>
              <a:t> </a:t>
            </a:r>
            <a:r>
              <a:rPr lang="en-US" sz="3200" dirty="0"/>
              <a:t>Above all else, </a:t>
            </a:r>
            <a:r>
              <a:rPr lang="en-US" sz="3200" u="sng" dirty="0">
                <a:solidFill>
                  <a:schemeClr val="accent2">
                    <a:lumMod val="60000"/>
                    <a:lumOff val="40000"/>
                  </a:schemeClr>
                </a:solidFill>
              </a:rPr>
              <a:t>guard your heart</a:t>
            </a:r>
            <a:r>
              <a:rPr lang="en-US" sz="3200" dirty="0" smtClean="0"/>
              <a:t>, for </a:t>
            </a:r>
            <a:r>
              <a:rPr lang="en-US" sz="3200" u="sng" dirty="0">
                <a:solidFill>
                  <a:schemeClr val="accent2">
                    <a:lumMod val="60000"/>
                    <a:lumOff val="40000"/>
                  </a:schemeClr>
                </a:solidFill>
              </a:rPr>
              <a:t>everything you do flows </a:t>
            </a:r>
            <a:r>
              <a:rPr lang="en-US" sz="3200" u="sng" dirty="0" smtClean="0">
                <a:solidFill>
                  <a:schemeClr val="accent2">
                    <a:lumMod val="60000"/>
                    <a:lumOff val="40000"/>
                  </a:schemeClr>
                </a:solidFill>
              </a:rPr>
              <a:t>from it</a:t>
            </a:r>
            <a:r>
              <a:rPr lang="en-US" sz="3200" dirty="0">
                <a:solidFill>
                  <a:schemeClr val="accent2">
                    <a:lumMod val="60000"/>
                    <a:lumOff val="40000"/>
                  </a:schemeClr>
                </a:solidFill>
              </a:rPr>
              <a:t>.</a:t>
            </a:r>
          </a:p>
          <a:p>
            <a:endParaRPr lang="en-US" dirty="0"/>
          </a:p>
        </p:txBody>
      </p:sp>
    </p:spTree>
    <p:extLst>
      <p:ext uri="{BB962C8B-B14F-4D97-AF65-F5344CB8AC3E}">
        <p14:creationId xmlns:p14="http://schemas.microsoft.com/office/powerpoint/2010/main" val="14294207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62358"/>
            <a:ext cx="10515600" cy="4914605"/>
          </a:xfrm>
        </p:spPr>
        <p:txBody>
          <a:bodyPr/>
          <a:lstStyle/>
          <a:p>
            <a:r>
              <a:rPr lang="en-US" dirty="0"/>
              <a:t>From the Bible's perspective </a:t>
            </a:r>
            <a:r>
              <a:rPr lang="en-US" dirty="0">
                <a:solidFill>
                  <a:schemeClr val="accent2">
                    <a:lumMod val="60000"/>
                    <a:lumOff val="40000"/>
                  </a:schemeClr>
                </a:solidFill>
              </a:rPr>
              <a:t>there are a few 'good' emotions </a:t>
            </a:r>
            <a:r>
              <a:rPr lang="en-US" dirty="0"/>
              <a:t>that we </a:t>
            </a:r>
            <a:r>
              <a:rPr lang="en-US" dirty="0">
                <a:solidFill>
                  <a:schemeClr val="accent2">
                    <a:lumMod val="60000"/>
                    <a:lumOff val="40000"/>
                  </a:schemeClr>
                </a:solidFill>
              </a:rPr>
              <a:t>might perceive as negative ones</a:t>
            </a:r>
            <a:r>
              <a:rPr lang="en-US" dirty="0"/>
              <a:t> due to the way that they feel: </a:t>
            </a:r>
            <a:endParaRPr lang="en-US" dirty="0" smtClean="0"/>
          </a:p>
          <a:p>
            <a:r>
              <a:rPr lang="en-US" dirty="0" smtClean="0">
                <a:solidFill>
                  <a:schemeClr val="accent2">
                    <a:lumMod val="60000"/>
                    <a:lumOff val="40000"/>
                  </a:schemeClr>
                </a:solidFill>
              </a:rPr>
              <a:t>godly </a:t>
            </a:r>
            <a:r>
              <a:rPr lang="en-US" dirty="0">
                <a:solidFill>
                  <a:schemeClr val="accent2">
                    <a:lumMod val="60000"/>
                    <a:lumOff val="40000"/>
                  </a:schemeClr>
                </a:solidFill>
              </a:rPr>
              <a:t>fear </a:t>
            </a:r>
            <a:r>
              <a:rPr lang="en-US" dirty="0"/>
              <a:t>(awe and respect for God as both holy and all-powerful</a:t>
            </a:r>
            <a:r>
              <a:rPr lang="en-US" dirty="0" smtClean="0"/>
              <a:t>);</a:t>
            </a:r>
          </a:p>
          <a:p>
            <a:r>
              <a:rPr lang="en-US" dirty="0" smtClean="0">
                <a:solidFill>
                  <a:schemeClr val="accent2">
                    <a:lumMod val="60000"/>
                    <a:lumOff val="40000"/>
                  </a:schemeClr>
                </a:solidFill>
              </a:rPr>
              <a:t>'danger </a:t>
            </a:r>
            <a:r>
              <a:rPr lang="en-US" dirty="0">
                <a:solidFill>
                  <a:schemeClr val="accent2">
                    <a:lumMod val="60000"/>
                    <a:lumOff val="40000"/>
                  </a:schemeClr>
                </a:solidFill>
              </a:rPr>
              <a:t>fear' </a:t>
            </a:r>
            <a:r>
              <a:rPr lang="en-US" dirty="0"/>
              <a:t>(in life-threatening moments); </a:t>
            </a:r>
            <a:endParaRPr lang="en-US" dirty="0" smtClean="0"/>
          </a:p>
          <a:p>
            <a:r>
              <a:rPr lang="en-US" dirty="0" smtClean="0">
                <a:solidFill>
                  <a:schemeClr val="accent2">
                    <a:lumMod val="60000"/>
                    <a:lumOff val="40000"/>
                  </a:schemeClr>
                </a:solidFill>
              </a:rPr>
              <a:t>righteous </a:t>
            </a:r>
            <a:r>
              <a:rPr lang="en-US" dirty="0">
                <a:solidFill>
                  <a:schemeClr val="accent2">
                    <a:lumMod val="60000"/>
                    <a:lumOff val="40000"/>
                  </a:schemeClr>
                </a:solidFill>
              </a:rPr>
              <a:t>anger </a:t>
            </a:r>
            <a:r>
              <a:rPr lang="en-US" dirty="0"/>
              <a:t>(hating the sin, yet still loving the person); </a:t>
            </a:r>
            <a:endParaRPr lang="en-US" dirty="0" smtClean="0"/>
          </a:p>
          <a:p>
            <a:r>
              <a:rPr lang="en-US" dirty="0" smtClean="0">
                <a:solidFill>
                  <a:schemeClr val="accent2">
                    <a:lumMod val="60000"/>
                    <a:lumOff val="40000"/>
                  </a:schemeClr>
                </a:solidFill>
              </a:rPr>
              <a:t>pure </a:t>
            </a:r>
            <a:r>
              <a:rPr lang="en-US" dirty="0">
                <a:solidFill>
                  <a:schemeClr val="accent2">
                    <a:lumMod val="60000"/>
                    <a:lumOff val="40000"/>
                  </a:schemeClr>
                </a:solidFill>
              </a:rPr>
              <a:t>grief </a:t>
            </a:r>
            <a:r>
              <a:rPr lang="en-US" dirty="0"/>
              <a:t>(mourning that is uncontaminated by anger, fear, doubt or guilt). </a:t>
            </a:r>
            <a:endParaRPr lang="en-US" dirty="0" smtClean="0"/>
          </a:p>
          <a:p>
            <a:r>
              <a:rPr lang="en-US" dirty="0" smtClean="0"/>
              <a:t>These </a:t>
            </a:r>
            <a:r>
              <a:rPr lang="en-US" dirty="0"/>
              <a:t>emotions are actually very good to have even if they don't feel like it at the time.</a:t>
            </a:r>
          </a:p>
        </p:txBody>
      </p:sp>
    </p:spTree>
    <p:extLst>
      <p:ext uri="{BB962C8B-B14F-4D97-AF65-F5344CB8AC3E}">
        <p14:creationId xmlns:p14="http://schemas.microsoft.com/office/powerpoint/2010/main" val="96001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2952"/>
            <a:ext cx="10515600" cy="5214011"/>
          </a:xfrm>
        </p:spPr>
        <p:txBody>
          <a:bodyPr>
            <a:normAutofit lnSpcReduction="10000"/>
          </a:bodyPr>
          <a:lstStyle/>
          <a:p>
            <a:r>
              <a:rPr lang="en-US" b="1" dirty="0">
                <a:solidFill>
                  <a:schemeClr val="accent2">
                    <a:lumMod val="60000"/>
                    <a:lumOff val="40000"/>
                  </a:schemeClr>
                </a:solidFill>
              </a:rPr>
              <a:t>From a medical point of view </a:t>
            </a:r>
            <a:r>
              <a:rPr lang="en-US" dirty="0"/>
              <a:t>all other negative emotions </a:t>
            </a:r>
            <a:r>
              <a:rPr lang="en-US" b="1" dirty="0"/>
              <a:t>are stressors </a:t>
            </a:r>
            <a:r>
              <a:rPr lang="en-US" dirty="0"/>
              <a:t>to the body, and it is </a:t>
            </a:r>
            <a:r>
              <a:rPr lang="en-US" b="1" dirty="0"/>
              <a:t>extremely evident how damaging they are to our physical health</a:t>
            </a:r>
            <a:r>
              <a:rPr lang="en-US" dirty="0"/>
              <a:t>. </a:t>
            </a:r>
            <a:endParaRPr lang="en-US" dirty="0" smtClean="0"/>
          </a:p>
          <a:p>
            <a:r>
              <a:rPr lang="en-US" b="1" dirty="0" smtClean="0">
                <a:solidFill>
                  <a:schemeClr val="accent2">
                    <a:lumMod val="60000"/>
                    <a:lumOff val="40000"/>
                  </a:schemeClr>
                </a:solidFill>
              </a:rPr>
              <a:t>Man </a:t>
            </a:r>
            <a:r>
              <a:rPr lang="en-US" b="1" dirty="0">
                <a:solidFill>
                  <a:schemeClr val="accent2">
                    <a:lumMod val="60000"/>
                    <a:lumOff val="40000"/>
                  </a:schemeClr>
                </a:solidFill>
              </a:rPr>
              <a:t>with a Headache </a:t>
            </a:r>
            <a:r>
              <a:rPr lang="en-US" b="1" dirty="0"/>
              <a:t>: </a:t>
            </a:r>
            <a:r>
              <a:rPr lang="en-US" dirty="0"/>
              <a:t>Stress Related </a:t>
            </a:r>
            <a:r>
              <a:rPr lang="en-US" dirty="0" smtClean="0"/>
              <a:t>Diseases, However</a:t>
            </a:r>
            <a:r>
              <a:rPr lang="en-US" dirty="0"/>
              <a:t>, from a Christian point of view they represent something that is also very damaging to our spiritual health - </a:t>
            </a:r>
            <a:r>
              <a:rPr lang="en-US" b="1" u="sng" dirty="0"/>
              <a:t>they are sins</a:t>
            </a:r>
            <a:r>
              <a:rPr lang="en-US" b="1" u="sng" dirty="0" smtClean="0"/>
              <a:t>!</a:t>
            </a:r>
            <a:endParaRPr lang="en-US" dirty="0"/>
          </a:p>
          <a:p>
            <a:r>
              <a:rPr lang="en-US" b="1" u="sng" dirty="0">
                <a:solidFill>
                  <a:schemeClr val="accent2">
                    <a:lumMod val="60000"/>
                    <a:lumOff val="40000"/>
                  </a:schemeClr>
                </a:solidFill>
              </a:rPr>
              <a:t>Now this may seem like adding to the bad news</a:t>
            </a:r>
            <a:r>
              <a:rPr lang="en-US" dirty="0"/>
              <a:t>: </a:t>
            </a:r>
            <a:endParaRPr lang="en-US" dirty="0" smtClean="0"/>
          </a:p>
          <a:p>
            <a:r>
              <a:rPr lang="en-US" dirty="0" smtClean="0"/>
              <a:t>The </a:t>
            </a:r>
            <a:r>
              <a:rPr lang="en-US" dirty="0"/>
              <a:t>negative emotions we don't like feeling in the first place </a:t>
            </a:r>
            <a:r>
              <a:rPr lang="en-US" b="1" u="sng" dirty="0">
                <a:solidFill>
                  <a:schemeClr val="accent2">
                    <a:lumMod val="60000"/>
                    <a:lumOff val="40000"/>
                  </a:schemeClr>
                </a:solidFill>
              </a:rPr>
              <a:t>are not only the spiritual roots of disease, they are also sins, separating us from God</a:t>
            </a:r>
            <a:r>
              <a:rPr lang="en-US" u="sng" dirty="0">
                <a:solidFill>
                  <a:schemeClr val="accent2">
                    <a:lumMod val="60000"/>
                    <a:lumOff val="40000"/>
                  </a:schemeClr>
                </a:solidFill>
              </a:rPr>
              <a:t>!</a:t>
            </a:r>
            <a:r>
              <a:rPr lang="en-US" dirty="0">
                <a:solidFill>
                  <a:schemeClr val="accent2">
                    <a:lumMod val="60000"/>
                    <a:lumOff val="40000"/>
                  </a:schemeClr>
                </a:solidFill>
              </a:rPr>
              <a:t> </a:t>
            </a:r>
            <a:endParaRPr lang="en-US" dirty="0" smtClean="0">
              <a:solidFill>
                <a:schemeClr val="accent2">
                  <a:lumMod val="60000"/>
                  <a:lumOff val="40000"/>
                </a:schemeClr>
              </a:solidFill>
            </a:endParaRPr>
          </a:p>
          <a:p>
            <a:r>
              <a:rPr lang="en-US" b="1" u="sng" dirty="0" smtClean="0">
                <a:solidFill>
                  <a:schemeClr val="accent2">
                    <a:lumMod val="60000"/>
                    <a:lumOff val="40000"/>
                  </a:schemeClr>
                </a:solidFill>
              </a:rPr>
              <a:t>Isn't </a:t>
            </a:r>
            <a:r>
              <a:rPr lang="en-US" b="1" u="sng" dirty="0">
                <a:solidFill>
                  <a:schemeClr val="accent2">
                    <a:lumMod val="60000"/>
                    <a:lumOff val="40000"/>
                  </a:schemeClr>
                </a:solidFill>
              </a:rPr>
              <a:t>this very bad news indeed</a:t>
            </a:r>
            <a:r>
              <a:rPr lang="en-US" b="1" dirty="0">
                <a:solidFill>
                  <a:schemeClr val="accent2">
                    <a:lumMod val="60000"/>
                    <a:lumOff val="40000"/>
                  </a:schemeClr>
                </a:solidFill>
              </a:rPr>
              <a:t>? </a:t>
            </a:r>
            <a:r>
              <a:rPr lang="en-US" b="1" u="sng" dirty="0"/>
              <a:t>No</a:t>
            </a:r>
            <a:r>
              <a:rPr lang="en-US" u="sng" dirty="0"/>
              <a:t>, </a:t>
            </a:r>
            <a:r>
              <a:rPr lang="en-US" b="1" u="sng" dirty="0"/>
              <a:t>not at all</a:t>
            </a:r>
            <a:r>
              <a:rPr lang="en-US" dirty="0"/>
              <a:t>: It is wonderful news! It shows us there is a way out, both from disease and from the entrapment of negative emotions.</a:t>
            </a:r>
          </a:p>
        </p:txBody>
      </p:sp>
    </p:spTree>
    <p:extLst>
      <p:ext uri="{BB962C8B-B14F-4D97-AF65-F5344CB8AC3E}">
        <p14:creationId xmlns:p14="http://schemas.microsoft.com/office/powerpoint/2010/main" val="13788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6768"/>
            <a:ext cx="10515600" cy="5230195"/>
          </a:xfrm>
        </p:spPr>
        <p:txBody>
          <a:bodyPr/>
          <a:lstStyle/>
          <a:p>
            <a:r>
              <a:rPr lang="en-US" dirty="0">
                <a:solidFill>
                  <a:schemeClr val="accent2">
                    <a:lumMod val="60000"/>
                    <a:lumOff val="40000"/>
                  </a:schemeClr>
                </a:solidFill>
              </a:rPr>
              <a:t>If the negative emotions, causing us so much loss of peace and joy as well as health, are actually things in our personality that God has given us and wants us to have, then we are stuck with them - and the diseases they induce. </a:t>
            </a:r>
            <a:endParaRPr lang="en-US" dirty="0" smtClean="0">
              <a:solidFill>
                <a:schemeClr val="accent2">
                  <a:lumMod val="60000"/>
                  <a:lumOff val="40000"/>
                </a:schemeClr>
              </a:solidFill>
            </a:endParaRPr>
          </a:p>
          <a:p>
            <a:r>
              <a:rPr lang="en-US" b="1" u="sng" dirty="0" smtClean="0"/>
              <a:t>However</a:t>
            </a:r>
            <a:r>
              <a:rPr lang="en-US" b="1" u="sng" dirty="0"/>
              <a:t>, if they are sins then He has provided a way of freedom</a:t>
            </a:r>
            <a:r>
              <a:rPr lang="en-US" dirty="0"/>
              <a:t>, since </a:t>
            </a:r>
            <a:r>
              <a:rPr lang="en-US" b="1" u="sng" dirty="0"/>
              <a:t>Jesus died to free us from sin's power as well as from its penalty</a:t>
            </a:r>
            <a:r>
              <a:rPr lang="en-US" dirty="0"/>
              <a:t>.</a:t>
            </a:r>
          </a:p>
          <a:p>
            <a:r>
              <a:rPr lang="en-US" dirty="0"/>
              <a:t>That way of freedom will be the subject of all of the following lessons</a:t>
            </a:r>
            <a:r>
              <a:rPr lang="en-US" dirty="0" smtClean="0"/>
              <a:t>.</a:t>
            </a:r>
          </a:p>
          <a:p>
            <a:r>
              <a:rPr lang="en-US" dirty="0" smtClean="0"/>
              <a:t> </a:t>
            </a:r>
            <a:r>
              <a:rPr lang="en-US" dirty="0"/>
              <a:t>For now let us consider the negative emotions in relationship to their polar opposite - </a:t>
            </a:r>
            <a:r>
              <a:rPr lang="en-US" b="1" u="sng" dirty="0">
                <a:solidFill>
                  <a:schemeClr val="accent2">
                    <a:lumMod val="60000"/>
                    <a:lumOff val="40000"/>
                  </a:schemeClr>
                </a:solidFill>
              </a:rPr>
              <a:t>the peace of Christ</a:t>
            </a:r>
            <a:r>
              <a:rPr lang="en-US" dirty="0"/>
              <a:t>.</a:t>
            </a:r>
          </a:p>
          <a:p>
            <a:endParaRPr lang="en-US" dirty="0"/>
          </a:p>
        </p:txBody>
      </p:sp>
    </p:spTree>
    <p:extLst>
      <p:ext uri="{BB962C8B-B14F-4D97-AF65-F5344CB8AC3E}">
        <p14:creationId xmlns:p14="http://schemas.microsoft.com/office/powerpoint/2010/main" val="282409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solidFill>
                  <a:schemeClr val="accent2">
                    <a:lumMod val="60000"/>
                    <a:lumOff val="40000"/>
                  </a:schemeClr>
                </a:solidFill>
              </a:rPr>
              <a:t>The </a:t>
            </a:r>
            <a:r>
              <a:rPr lang="en-US" b="1" dirty="0">
                <a:solidFill>
                  <a:schemeClr val="accent2">
                    <a:lumMod val="60000"/>
                    <a:lumOff val="40000"/>
                  </a:schemeClr>
                </a:solidFill>
              </a:rPr>
              <a:t>Peace of Christ</a:t>
            </a:r>
            <a:br>
              <a:rPr lang="en-US" b="1" dirty="0">
                <a:solidFill>
                  <a:schemeClr val="accent2">
                    <a:lumMod val="60000"/>
                    <a:lumOff val="40000"/>
                  </a:schemeClr>
                </a:solidFill>
              </a:rPr>
            </a:br>
            <a:endParaRPr lang="en-US" b="1"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en-US" dirty="0">
                <a:solidFill>
                  <a:schemeClr val="accent2">
                    <a:lumMod val="60000"/>
                    <a:lumOff val="40000"/>
                  </a:schemeClr>
                </a:solidFill>
              </a:rPr>
              <a:t>We always have a choice how we will respond to life: </a:t>
            </a:r>
            <a:r>
              <a:rPr lang="en-US" dirty="0"/>
              <a:t>Will we give in to stress, take on the negative emotions so close at hand, or will we choose to find the path of peace that comes from trusting and obeying God? </a:t>
            </a:r>
            <a:r>
              <a:rPr lang="en-US" dirty="0">
                <a:solidFill>
                  <a:schemeClr val="accent2">
                    <a:lumMod val="60000"/>
                    <a:lumOff val="40000"/>
                  </a:schemeClr>
                </a:solidFill>
              </a:rPr>
              <a:t>God created us to live in peace with His peace</a:t>
            </a:r>
            <a:r>
              <a:rPr lang="en-US" dirty="0"/>
              <a:t>.</a:t>
            </a:r>
          </a:p>
          <a:p>
            <a:r>
              <a:rPr lang="en-US" dirty="0">
                <a:solidFill>
                  <a:schemeClr val="accent2">
                    <a:lumMod val="60000"/>
                    <a:lumOff val="40000"/>
                  </a:schemeClr>
                </a:solidFill>
              </a:rPr>
              <a:t>Even under the terms of the Hebrew covenant, it was possible to live with perfect peace, but there was a condition</a:t>
            </a:r>
            <a:r>
              <a:rPr lang="en-US" dirty="0"/>
              <a:t>: Keeping one's mind fixed or stayed on the Lord. How does one do that? In a word - trust. Trusting God is how we 'live by faith</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1342814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solidFill>
                  <a:schemeClr val="accent2">
                    <a:lumMod val="60000"/>
                    <a:lumOff val="40000"/>
                  </a:schemeClr>
                </a:solidFill>
              </a:rPr>
              <a:t>Isaiah </a:t>
            </a:r>
            <a:r>
              <a:rPr lang="en-US" dirty="0">
                <a:solidFill>
                  <a:schemeClr val="accent2">
                    <a:lumMod val="60000"/>
                    <a:lumOff val="40000"/>
                  </a:schemeClr>
                </a:solidFill>
              </a:rPr>
              <a:t>26:3 ESV</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You keep him in perfect peace whose mind is stayed on </a:t>
            </a:r>
            <a:r>
              <a:rPr lang="en-US" b="1" dirty="0" err="1"/>
              <a:t>you,because</a:t>
            </a:r>
            <a:r>
              <a:rPr lang="en-US" b="1" dirty="0"/>
              <a:t> he trusts in you.</a:t>
            </a:r>
            <a:r>
              <a:rPr lang="en-US" dirty="0"/>
              <a:t> </a:t>
            </a:r>
          </a:p>
        </p:txBody>
      </p:sp>
    </p:spTree>
    <p:extLst>
      <p:ext uri="{BB962C8B-B14F-4D97-AF65-F5344CB8AC3E}">
        <p14:creationId xmlns:p14="http://schemas.microsoft.com/office/powerpoint/2010/main" val="9894910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3480"/>
            <a:ext cx="10515600" cy="5343483"/>
          </a:xfrm>
        </p:spPr>
        <p:txBody>
          <a:bodyPr/>
          <a:lstStyle/>
          <a:p>
            <a:r>
              <a:rPr lang="en-US" dirty="0"/>
              <a:t>Peace comes to us on the </a:t>
            </a:r>
            <a:r>
              <a:rPr lang="en-US" dirty="0">
                <a:solidFill>
                  <a:schemeClr val="accent2">
                    <a:lumMod val="60000"/>
                    <a:lumOff val="40000"/>
                  </a:schemeClr>
                </a:solidFill>
              </a:rPr>
              <a:t>basis of our actual heart-trust in God</a:t>
            </a:r>
            <a:r>
              <a:rPr lang="en-US" dirty="0"/>
              <a:t>, </a:t>
            </a:r>
            <a:r>
              <a:rPr lang="en-US" u="sng" dirty="0"/>
              <a:t>not the doctrinal rightness of our beliefs</a:t>
            </a:r>
            <a:r>
              <a:rPr lang="en-US" dirty="0"/>
              <a:t>. </a:t>
            </a:r>
            <a:endParaRPr lang="en-US" dirty="0" smtClean="0"/>
          </a:p>
          <a:p>
            <a:r>
              <a:rPr lang="en-US" dirty="0" smtClean="0">
                <a:solidFill>
                  <a:schemeClr val="accent2">
                    <a:lumMod val="60000"/>
                    <a:lumOff val="40000"/>
                  </a:schemeClr>
                </a:solidFill>
              </a:rPr>
              <a:t>Our </a:t>
            </a:r>
            <a:r>
              <a:rPr lang="en-US" dirty="0">
                <a:solidFill>
                  <a:schemeClr val="accent2">
                    <a:lumMod val="60000"/>
                    <a:lumOff val="40000"/>
                  </a:schemeClr>
                </a:solidFill>
              </a:rPr>
              <a:t>minds judge right and wrong</a:t>
            </a:r>
            <a:r>
              <a:rPr lang="en-US" dirty="0"/>
              <a:t>, but it is </a:t>
            </a:r>
            <a:r>
              <a:rPr lang="en-US" u="sng" dirty="0"/>
              <a:t>with our hearts that we judge who to trust</a:t>
            </a:r>
            <a:r>
              <a:rPr lang="en-US" dirty="0"/>
              <a:t>. </a:t>
            </a:r>
            <a:endParaRPr lang="en-US" dirty="0" smtClean="0"/>
          </a:p>
          <a:p>
            <a:r>
              <a:rPr lang="en-US" dirty="0" smtClean="0">
                <a:solidFill>
                  <a:schemeClr val="accent2">
                    <a:lumMod val="60000"/>
                    <a:lumOff val="40000"/>
                  </a:schemeClr>
                </a:solidFill>
              </a:rPr>
              <a:t>Whenever </a:t>
            </a:r>
            <a:r>
              <a:rPr lang="en-US" dirty="0">
                <a:solidFill>
                  <a:schemeClr val="accent2">
                    <a:lumMod val="60000"/>
                    <a:lumOff val="40000"/>
                  </a:schemeClr>
                </a:solidFill>
              </a:rPr>
              <a:t>we actually release our hearts to trust God</a:t>
            </a:r>
            <a:r>
              <a:rPr lang="en-US" dirty="0"/>
              <a:t>, our minds naturally </a:t>
            </a:r>
            <a:r>
              <a:rPr lang="en-US" dirty="0">
                <a:solidFill>
                  <a:schemeClr val="accent2">
                    <a:lumMod val="60000"/>
                    <a:lumOff val="40000"/>
                  </a:schemeClr>
                </a:solidFill>
              </a:rPr>
              <a:t>become rested or stayed upon Him</a:t>
            </a:r>
            <a:r>
              <a:rPr lang="en-US" dirty="0"/>
              <a:t>, until something else disturbs our rest. </a:t>
            </a:r>
            <a:endParaRPr lang="en-US" dirty="0" smtClean="0"/>
          </a:p>
          <a:p>
            <a:r>
              <a:rPr lang="en-US" dirty="0" smtClean="0"/>
              <a:t>In </a:t>
            </a:r>
            <a:r>
              <a:rPr lang="en-US" dirty="0"/>
              <a:t>the New Covenant Jesus also promises us peace and His peace goes far beyond any of the outward things that disturb us.</a:t>
            </a:r>
          </a:p>
        </p:txBody>
      </p:sp>
    </p:spTree>
    <p:extLst>
      <p:ext uri="{BB962C8B-B14F-4D97-AF65-F5344CB8AC3E}">
        <p14:creationId xmlns:p14="http://schemas.microsoft.com/office/powerpoint/2010/main" val="245120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60000"/>
                    <a:lumOff val="40000"/>
                  </a:schemeClr>
                </a:solidFill>
              </a:rPr>
              <a:t>John 14:27 ESV</a:t>
            </a:r>
          </a:p>
        </p:txBody>
      </p:sp>
      <p:sp>
        <p:nvSpPr>
          <p:cNvPr id="3" name="Content Placeholder 2"/>
          <p:cNvSpPr>
            <a:spLocks noGrp="1"/>
          </p:cNvSpPr>
          <p:nvPr>
            <p:ph idx="1"/>
          </p:nvPr>
        </p:nvSpPr>
        <p:spPr/>
        <p:txBody>
          <a:bodyPr/>
          <a:lstStyle/>
          <a:p>
            <a:r>
              <a:rPr lang="en-US" b="1" dirty="0"/>
              <a:t>Peace I leave with you; my peace I give to you. Not as the world gives do I give to you. Let not your hearts be troubled, neither let them be afraid.</a:t>
            </a:r>
            <a:r>
              <a:rPr lang="en-US" dirty="0"/>
              <a:t> </a:t>
            </a:r>
          </a:p>
        </p:txBody>
      </p:sp>
    </p:spTree>
    <p:extLst>
      <p:ext uri="{BB962C8B-B14F-4D97-AF65-F5344CB8AC3E}">
        <p14:creationId xmlns:p14="http://schemas.microsoft.com/office/powerpoint/2010/main" val="1106405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60000"/>
                    <a:lumOff val="40000"/>
                  </a:schemeClr>
                </a:solidFill>
              </a:rPr>
              <a:t>How does the world give us peace? </a:t>
            </a:r>
          </a:p>
        </p:txBody>
      </p:sp>
      <p:sp>
        <p:nvSpPr>
          <p:cNvPr id="3" name="Content Placeholder 2"/>
          <p:cNvSpPr>
            <a:spLocks noGrp="1"/>
          </p:cNvSpPr>
          <p:nvPr>
            <p:ph idx="1"/>
          </p:nvPr>
        </p:nvSpPr>
        <p:spPr/>
        <p:txBody>
          <a:bodyPr>
            <a:normAutofit fontScale="92500"/>
          </a:bodyPr>
          <a:lstStyle/>
          <a:p>
            <a:r>
              <a:rPr lang="en-US" dirty="0">
                <a:solidFill>
                  <a:schemeClr val="accent2">
                    <a:lumMod val="60000"/>
                    <a:lumOff val="40000"/>
                  </a:schemeClr>
                </a:solidFill>
              </a:rPr>
              <a:t>Anyone can get peace from the world in this way: </a:t>
            </a:r>
            <a:r>
              <a:rPr lang="en-US" dirty="0"/>
              <a:t>I see the problem; I go to work on it; I begin to see the thing get better; I get peace back. You don't have to be a believer in anything but yourself to get peace in this way.</a:t>
            </a:r>
          </a:p>
          <a:p>
            <a:r>
              <a:rPr lang="en-US" dirty="0">
                <a:solidFill>
                  <a:schemeClr val="accent2">
                    <a:lumMod val="60000"/>
                    <a:lumOff val="40000"/>
                  </a:schemeClr>
                </a:solidFill>
              </a:rPr>
              <a:t>But there are real problems with getting peace this way: </a:t>
            </a:r>
            <a:r>
              <a:rPr lang="en-US" dirty="0"/>
              <a:t>I can't always make things better so I lose even more peace in the attempt; I have to wait until things look like they are getting better before peace begins to return to me; and as soon as one trouble is fixed, I may lose peace over two more things that just flared up. </a:t>
            </a:r>
            <a:endParaRPr lang="en-US" dirty="0" smtClean="0"/>
          </a:p>
          <a:p>
            <a:r>
              <a:rPr lang="en-US" dirty="0" smtClean="0">
                <a:solidFill>
                  <a:schemeClr val="accent2">
                    <a:lumMod val="60000"/>
                    <a:lumOff val="40000"/>
                  </a:schemeClr>
                </a:solidFill>
              </a:rPr>
              <a:t>This </a:t>
            </a:r>
            <a:r>
              <a:rPr lang="en-US" dirty="0">
                <a:solidFill>
                  <a:schemeClr val="accent2">
                    <a:lumMod val="60000"/>
                    <a:lumOff val="40000"/>
                  </a:schemeClr>
                </a:solidFill>
              </a:rPr>
              <a:t>way is guaranteed to produce many seasons of significant stress over the course of a lifetime</a:t>
            </a:r>
            <a:r>
              <a:rPr lang="en-US" dirty="0"/>
              <a:t>. We know it all too well - </a:t>
            </a:r>
            <a:r>
              <a:rPr lang="en-US" b="1" i="1" u="sng" dirty="0">
                <a:solidFill>
                  <a:schemeClr val="accent2">
                    <a:lumMod val="60000"/>
                    <a:lumOff val="40000"/>
                  </a:schemeClr>
                </a:solidFill>
              </a:rPr>
              <a:t>it is the way of trusting Self to be our savior</a:t>
            </a:r>
            <a:r>
              <a:rPr lang="en-US" b="1" i="1" dirty="0">
                <a:solidFill>
                  <a:schemeClr val="accent2">
                    <a:lumMod val="60000"/>
                    <a:lumOff val="40000"/>
                  </a:schemeClr>
                </a:solidFill>
              </a:rPr>
              <a:t>.</a:t>
            </a:r>
          </a:p>
          <a:p>
            <a:endParaRPr lang="en-US" dirty="0"/>
          </a:p>
        </p:txBody>
      </p:sp>
    </p:spTree>
    <p:extLst>
      <p:ext uri="{BB962C8B-B14F-4D97-AF65-F5344CB8AC3E}">
        <p14:creationId xmlns:p14="http://schemas.microsoft.com/office/powerpoint/2010/main" val="25289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solidFill>
                  <a:schemeClr val="accent2">
                    <a:lumMod val="60000"/>
                    <a:lumOff val="40000"/>
                  </a:schemeClr>
                </a:solidFill>
              </a:rPr>
              <a:t>Jesus gives believing, trusting hearts peace at the first sign of trouble - whenever we cast our cares on Him as our only </a:t>
            </a:r>
            <a:r>
              <a:rPr lang="en-US" b="1" dirty="0" smtClean="0">
                <a:solidFill>
                  <a:schemeClr val="accent2">
                    <a:lumMod val="60000"/>
                    <a:lumOff val="40000"/>
                  </a:schemeClr>
                </a:solidFill>
              </a:rPr>
              <a:t>Savior. </a:t>
            </a:r>
          </a:p>
          <a:p>
            <a:r>
              <a:rPr lang="en-US" dirty="0" smtClean="0"/>
              <a:t>All </a:t>
            </a:r>
            <a:r>
              <a:rPr lang="en-US" dirty="0"/>
              <a:t>of us get a daily Dove of </a:t>
            </a:r>
            <a:r>
              <a:rPr lang="en-US" dirty="0" smtClean="0"/>
              <a:t>Peace report </a:t>
            </a:r>
            <a:r>
              <a:rPr lang="en-US" dirty="0"/>
              <a:t>card on how well we are doing at trusting and obeying the Lord. </a:t>
            </a:r>
            <a:endParaRPr lang="en-US" dirty="0" smtClean="0"/>
          </a:p>
          <a:p>
            <a:r>
              <a:rPr lang="en-US" dirty="0" smtClean="0"/>
              <a:t>In </a:t>
            </a:r>
            <a:r>
              <a:rPr lang="en-US" dirty="0"/>
              <a:t>fact it is personally delivered moment by moment as the Holy Spirit reveals our actual peace levels to us. </a:t>
            </a:r>
            <a:endParaRPr lang="en-US" dirty="0" smtClean="0"/>
          </a:p>
          <a:p>
            <a:r>
              <a:rPr lang="en-US" dirty="0" smtClean="0"/>
              <a:t>In </a:t>
            </a:r>
            <a:r>
              <a:rPr lang="en-US" dirty="0"/>
              <a:t>any moment the peace of Christ is either going up, holding steady, or going down - all according to our ability to trust and follow Jesus throughout the day.</a:t>
            </a:r>
          </a:p>
        </p:txBody>
      </p:sp>
    </p:spTree>
    <p:extLst>
      <p:ext uri="{BB962C8B-B14F-4D97-AF65-F5344CB8AC3E}">
        <p14:creationId xmlns:p14="http://schemas.microsoft.com/office/powerpoint/2010/main" val="622082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dirty="0"/>
              <a:t>Medical science has conclusively demonstrated that </a:t>
            </a:r>
            <a:r>
              <a:rPr lang="en-US" u="sng" dirty="0">
                <a:solidFill>
                  <a:schemeClr val="accent2">
                    <a:lumMod val="60000"/>
                    <a:lumOff val="40000"/>
                  </a:schemeClr>
                </a:solidFill>
              </a:rPr>
              <a:t>emotional stress </a:t>
            </a:r>
            <a:r>
              <a:rPr lang="en-US" dirty="0"/>
              <a:t>is </a:t>
            </a:r>
            <a:r>
              <a:rPr lang="en-US" u="sng" dirty="0">
                <a:solidFill>
                  <a:schemeClr val="accent2">
                    <a:lumMod val="60000"/>
                    <a:lumOff val="40000"/>
                  </a:schemeClr>
                </a:solidFill>
              </a:rPr>
              <a:t>a</a:t>
            </a:r>
            <a:r>
              <a:rPr lang="en-US" dirty="0"/>
              <a:t> root issue for most of our diseases. </a:t>
            </a:r>
            <a:endParaRPr lang="en-US" dirty="0" smtClean="0"/>
          </a:p>
          <a:p>
            <a:pPr marL="0" indent="0">
              <a:buNone/>
            </a:pPr>
            <a:endParaRPr lang="en-US" dirty="0" smtClean="0"/>
          </a:p>
          <a:p>
            <a:r>
              <a:rPr lang="en-US" dirty="0" smtClean="0"/>
              <a:t>Living </a:t>
            </a:r>
            <a:r>
              <a:rPr lang="en-US" dirty="0"/>
              <a:t>in the </a:t>
            </a:r>
            <a:r>
              <a:rPr lang="en-US" u="sng" dirty="0" smtClean="0">
                <a:solidFill>
                  <a:schemeClr val="accent2">
                    <a:lumMod val="60000"/>
                    <a:lumOff val="40000"/>
                  </a:schemeClr>
                </a:solidFill>
              </a:rPr>
              <a:t>Peace </a:t>
            </a:r>
            <a:r>
              <a:rPr lang="en-US" u="sng" dirty="0">
                <a:solidFill>
                  <a:schemeClr val="accent2">
                    <a:lumMod val="60000"/>
                    <a:lumOff val="40000"/>
                  </a:schemeClr>
                </a:solidFill>
              </a:rPr>
              <a:t>of Christ</a:t>
            </a:r>
            <a:r>
              <a:rPr lang="en-US" dirty="0"/>
              <a:t> is the antidote for emotional stress. </a:t>
            </a:r>
            <a:endParaRPr lang="en-US" dirty="0" smtClean="0"/>
          </a:p>
          <a:p>
            <a:pPr marL="0" indent="0">
              <a:buNone/>
            </a:pPr>
            <a:endParaRPr lang="en-US" dirty="0" smtClean="0"/>
          </a:p>
          <a:p>
            <a:r>
              <a:rPr lang="en-US" dirty="0" smtClean="0"/>
              <a:t>This </a:t>
            </a:r>
            <a:r>
              <a:rPr lang="en-US" dirty="0"/>
              <a:t>medical insight is a wakeup call to everyone in the Body of Christ</a:t>
            </a:r>
            <a:r>
              <a:rPr lang="en-US" dirty="0" smtClean="0"/>
              <a:t>.</a:t>
            </a:r>
          </a:p>
          <a:p>
            <a:pPr marL="0" indent="0">
              <a:buNone/>
            </a:pPr>
            <a:endParaRPr lang="en-US" dirty="0" smtClean="0"/>
          </a:p>
          <a:p>
            <a:r>
              <a:rPr lang="en-US" dirty="0">
                <a:solidFill>
                  <a:schemeClr val="accent2">
                    <a:lumMod val="60000"/>
                    <a:lumOff val="40000"/>
                  </a:schemeClr>
                </a:solidFill>
              </a:rPr>
              <a:t>Romans </a:t>
            </a:r>
            <a:r>
              <a:rPr lang="en-US" dirty="0" smtClean="0">
                <a:solidFill>
                  <a:schemeClr val="accent2">
                    <a:lumMod val="60000"/>
                    <a:lumOff val="40000"/>
                  </a:schemeClr>
                </a:solidFill>
              </a:rPr>
              <a:t>6:23</a:t>
            </a:r>
            <a:r>
              <a:rPr lang="en-US" dirty="0">
                <a:solidFill>
                  <a:schemeClr val="accent2">
                    <a:lumMod val="60000"/>
                    <a:lumOff val="40000"/>
                  </a:schemeClr>
                </a:solidFill>
              </a:rPr>
              <a:t/>
            </a:r>
            <a:br>
              <a:rPr lang="en-US" dirty="0">
                <a:solidFill>
                  <a:schemeClr val="accent2">
                    <a:lumMod val="60000"/>
                    <a:lumOff val="40000"/>
                  </a:schemeClr>
                </a:solidFill>
              </a:rPr>
            </a:br>
            <a:r>
              <a:rPr lang="en-US" dirty="0">
                <a:solidFill>
                  <a:schemeClr val="accent2">
                    <a:lumMod val="60000"/>
                    <a:lumOff val="40000"/>
                  </a:schemeClr>
                </a:solidFill>
              </a:rPr>
              <a:t>For the </a:t>
            </a:r>
            <a:r>
              <a:rPr lang="en-US" b="1" u="sng" dirty="0">
                <a:solidFill>
                  <a:schemeClr val="accent2">
                    <a:lumMod val="60000"/>
                    <a:lumOff val="40000"/>
                  </a:schemeClr>
                </a:solidFill>
              </a:rPr>
              <a:t>wages of sin is death</a:t>
            </a:r>
            <a:r>
              <a:rPr lang="en-US" dirty="0">
                <a:solidFill>
                  <a:schemeClr val="accent2">
                    <a:lumMod val="60000"/>
                    <a:lumOff val="40000"/>
                  </a:schemeClr>
                </a:solidFill>
              </a:rPr>
              <a:t>, but </a:t>
            </a:r>
            <a:r>
              <a:rPr lang="en-US" b="1" u="sng" dirty="0">
                <a:solidFill>
                  <a:schemeClr val="accent2">
                    <a:lumMod val="60000"/>
                    <a:lumOff val="40000"/>
                  </a:schemeClr>
                </a:solidFill>
              </a:rPr>
              <a:t>the gift of God is eternal life</a:t>
            </a:r>
            <a:r>
              <a:rPr lang="en-US" dirty="0">
                <a:solidFill>
                  <a:schemeClr val="accent2">
                    <a:lumMod val="60000"/>
                    <a:lumOff val="40000"/>
                  </a:schemeClr>
                </a:solidFill>
              </a:rPr>
              <a:t> in Christ Jesus our Lord. </a:t>
            </a:r>
          </a:p>
          <a:p>
            <a:endParaRPr lang="en-US" dirty="0"/>
          </a:p>
        </p:txBody>
      </p:sp>
    </p:spTree>
    <p:extLst>
      <p:ext uri="{BB962C8B-B14F-4D97-AF65-F5344CB8AC3E}">
        <p14:creationId xmlns:p14="http://schemas.microsoft.com/office/powerpoint/2010/main" val="156850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71044"/>
            <a:ext cx="10515600" cy="5205919"/>
          </a:xfrm>
        </p:spPr>
        <p:txBody>
          <a:bodyPr/>
          <a:lstStyle/>
          <a:p>
            <a:r>
              <a:rPr lang="en-US" b="1" dirty="0">
                <a:solidFill>
                  <a:schemeClr val="accent2">
                    <a:lumMod val="60000"/>
                    <a:lumOff val="40000"/>
                  </a:schemeClr>
                </a:solidFill>
              </a:rPr>
              <a:t>When our hearts and minds fully trust Him with the whole of our life and that of our loved ones, we are at peace. </a:t>
            </a:r>
            <a:endParaRPr lang="en-US" b="1" dirty="0" smtClean="0">
              <a:solidFill>
                <a:schemeClr val="accent2">
                  <a:lumMod val="60000"/>
                  <a:lumOff val="40000"/>
                </a:schemeClr>
              </a:solidFill>
            </a:endParaRPr>
          </a:p>
          <a:p>
            <a:r>
              <a:rPr lang="en-US" dirty="0" smtClean="0"/>
              <a:t>Our </a:t>
            </a:r>
            <a:r>
              <a:rPr lang="en-US" dirty="0"/>
              <a:t>bodies can then experience peace (homeostasis or physiological equilibrium) and all systems work in balance to maintain health. </a:t>
            </a:r>
            <a:endParaRPr lang="en-US" dirty="0" smtClean="0"/>
          </a:p>
          <a:p>
            <a:pPr marL="0" indent="0">
              <a:buNone/>
            </a:pPr>
            <a:endParaRPr lang="en-US" dirty="0" smtClean="0"/>
          </a:p>
          <a:p>
            <a:r>
              <a:rPr lang="en-US" dirty="0" smtClean="0"/>
              <a:t>As </a:t>
            </a:r>
            <a:r>
              <a:rPr lang="en-US" dirty="0"/>
              <a:t>Dr. Art Mathias of Wellsprings Ministries in Alaska likes to say, </a:t>
            </a:r>
            <a:r>
              <a:rPr lang="en-US" b="1" u="sng" dirty="0">
                <a:solidFill>
                  <a:schemeClr val="accent2">
                    <a:lumMod val="60000"/>
                    <a:lumOff val="40000"/>
                  </a:schemeClr>
                </a:solidFill>
              </a:rPr>
              <a:t>our bodies are barometers of our spiritual health</a:t>
            </a:r>
            <a:r>
              <a:rPr lang="en-US" dirty="0" smtClean="0"/>
              <a:t>. </a:t>
            </a:r>
          </a:p>
          <a:p>
            <a:r>
              <a:rPr lang="en-US" dirty="0" smtClean="0"/>
              <a:t>Seen </a:t>
            </a:r>
            <a:r>
              <a:rPr lang="en-US" dirty="0"/>
              <a:t>in this light the </a:t>
            </a:r>
            <a:r>
              <a:rPr lang="en-US" b="1" dirty="0">
                <a:solidFill>
                  <a:schemeClr val="accent2">
                    <a:lumMod val="60000"/>
                    <a:lumOff val="40000"/>
                  </a:schemeClr>
                </a:solidFill>
              </a:rPr>
              <a:t>diseases and disorders we can't ignore are 'warning bells' alerting us of our need to return to living in the peace of Christ.</a:t>
            </a:r>
          </a:p>
        </p:txBody>
      </p:sp>
    </p:spTree>
    <p:extLst>
      <p:ext uri="{BB962C8B-B14F-4D97-AF65-F5344CB8AC3E}">
        <p14:creationId xmlns:p14="http://schemas.microsoft.com/office/powerpoint/2010/main" val="258280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solidFill>
                  <a:schemeClr val="accent2">
                    <a:lumMod val="60000"/>
                    <a:lumOff val="40000"/>
                  </a:schemeClr>
                </a:solidFill>
              </a:rPr>
              <a:t>The </a:t>
            </a:r>
            <a:r>
              <a:rPr lang="en-US" b="1" dirty="0">
                <a:solidFill>
                  <a:schemeClr val="accent2">
                    <a:lumMod val="60000"/>
                    <a:lumOff val="40000"/>
                  </a:schemeClr>
                </a:solidFill>
              </a:rPr>
              <a:t>Pathway of Disease</a:t>
            </a:r>
            <a:r>
              <a:rPr lang="en-US" b="1" dirty="0"/>
              <a:t/>
            </a:r>
            <a:br>
              <a:rPr lang="en-US" b="1" dirty="0"/>
            </a:br>
            <a:endParaRPr lang="en-US" dirty="0"/>
          </a:p>
        </p:txBody>
      </p:sp>
      <p:sp>
        <p:nvSpPr>
          <p:cNvPr id="3" name="Content Placeholder 2"/>
          <p:cNvSpPr>
            <a:spLocks noGrp="1"/>
          </p:cNvSpPr>
          <p:nvPr>
            <p:ph idx="1"/>
          </p:nvPr>
        </p:nvSpPr>
        <p:spPr/>
        <p:txBody>
          <a:bodyPr>
            <a:normAutofit lnSpcReduction="10000"/>
          </a:bodyPr>
          <a:lstStyle/>
          <a:p>
            <a:r>
              <a:rPr lang="en-US" b="1" i="1" dirty="0">
                <a:solidFill>
                  <a:schemeClr val="accent2">
                    <a:lumMod val="60000"/>
                    <a:lumOff val="40000"/>
                  </a:schemeClr>
                </a:solidFill>
              </a:rPr>
              <a:t>Pay close attention to this pathway of disease for it is also the way by which mental illness, addictions and all </a:t>
            </a:r>
            <a:r>
              <a:rPr lang="en-US" b="1" i="1" dirty="0" smtClean="0">
                <a:solidFill>
                  <a:schemeClr val="accent2">
                    <a:lumMod val="60000"/>
                    <a:lumOff val="40000"/>
                  </a:schemeClr>
                </a:solidFill>
              </a:rPr>
              <a:t>sinful </a:t>
            </a:r>
            <a:r>
              <a:rPr lang="en-US" b="1" i="1" dirty="0">
                <a:solidFill>
                  <a:schemeClr val="accent2">
                    <a:lumMod val="60000"/>
                    <a:lumOff val="40000"/>
                  </a:schemeClr>
                </a:solidFill>
              </a:rPr>
              <a:t>behaviors become entrenched:</a:t>
            </a:r>
          </a:p>
          <a:p>
            <a:endParaRPr lang="en-US" dirty="0"/>
          </a:p>
          <a:p>
            <a:r>
              <a:rPr lang="en-US" dirty="0">
                <a:solidFill>
                  <a:schemeClr val="accent2">
                    <a:lumMod val="60000"/>
                    <a:lumOff val="40000"/>
                  </a:schemeClr>
                </a:solidFill>
              </a:rPr>
              <a:t>1) </a:t>
            </a:r>
            <a:r>
              <a:rPr lang="en-US" b="1" u="sng" dirty="0">
                <a:solidFill>
                  <a:schemeClr val="accent2">
                    <a:lumMod val="60000"/>
                    <a:lumOff val="40000"/>
                  </a:schemeClr>
                </a:solidFill>
              </a:rPr>
              <a:t>Loss of health comes from loss of peace in the mind or heart</a:t>
            </a:r>
            <a:r>
              <a:rPr lang="en-US" b="1" u="sng" dirty="0"/>
              <a:t>: </a:t>
            </a:r>
            <a:r>
              <a:rPr lang="en-US" dirty="0"/>
              <a:t>This is the overwhelming evidence of mainstream science.</a:t>
            </a:r>
          </a:p>
          <a:p>
            <a:endParaRPr lang="en-US" dirty="0"/>
          </a:p>
          <a:p>
            <a:r>
              <a:rPr lang="en-US" b="1" dirty="0">
                <a:solidFill>
                  <a:schemeClr val="accent2">
                    <a:lumMod val="60000"/>
                    <a:lumOff val="40000"/>
                  </a:schemeClr>
                </a:solidFill>
              </a:rPr>
              <a:t>2) </a:t>
            </a:r>
            <a:r>
              <a:rPr lang="en-US" b="1" u="sng" dirty="0">
                <a:solidFill>
                  <a:schemeClr val="accent2">
                    <a:lumMod val="60000"/>
                    <a:lumOff val="40000"/>
                  </a:schemeClr>
                </a:solidFill>
              </a:rPr>
              <a:t>Loss of peace comes through the entry of negative emotions: </a:t>
            </a:r>
            <a:r>
              <a:rPr lang="en-US" dirty="0"/>
              <a:t>This is simple displacement - after an internal 'tug-of-war' either the peace of Christ or stress will always win out.</a:t>
            </a:r>
          </a:p>
        </p:txBody>
      </p:sp>
    </p:spTree>
    <p:extLst>
      <p:ext uri="{BB962C8B-B14F-4D97-AF65-F5344CB8AC3E}">
        <p14:creationId xmlns:p14="http://schemas.microsoft.com/office/powerpoint/2010/main" val="140338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97621"/>
            <a:ext cx="10515600" cy="4979342"/>
          </a:xfrm>
        </p:spPr>
        <p:txBody>
          <a:bodyPr>
            <a:normAutofit/>
          </a:bodyPr>
          <a:lstStyle/>
          <a:p>
            <a:r>
              <a:rPr lang="en-US" dirty="0"/>
              <a:t>3) Negative emotions draw power from </a:t>
            </a:r>
            <a:r>
              <a:rPr lang="en-US" b="1" u="sng" dirty="0">
                <a:solidFill>
                  <a:schemeClr val="accent2">
                    <a:lumMod val="60000"/>
                    <a:lumOff val="40000"/>
                  </a:schemeClr>
                </a:solidFill>
              </a:rPr>
              <a:t>unresolved issues</a:t>
            </a:r>
            <a:r>
              <a:rPr lang="en-US" b="1" dirty="0">
                <a:solidFill>
                  <a:schemeClr val="accent2">
                    <a:lumMod val="60000"/>
                    <a:lumOff val="40000"/>
                  </a:schemeClr>
                </a:solidFill>
              </a:rPr>
              <a:t> </a:t>
            </a:r>
            <a:r>
              <a:rPr lang="en-US" dirty="0"/>
              <a:t>carried from the past: These are the </a:t>
            </a:r>
            <a:r>
              <a:rPr lang="en-US" b="1" u="sng" dirty="0">
                <a:solidFill>
                  <a:schemeClr val="accent2">
                    <a:lumMod val="60000"/>
                    <a:lumOff val="40000"/>
                  </a:schemeClr>
                </a:solidFill>
              </a:rPr>
              <a:t>root causes</a:t>
            </a:r>
            <a:r>
              <a:rPr lang="en-US" dirty="0"/>
              <a:t>.</a:t>
            </a:r>
          </a:p>
          <a:p>
            <a:r>
              <a:rPr lang="en-US" dirty="0"/>
              <a:t>4) </a:t>
            </a:r>
            <a:r>
              <a:rPr lang="en-US" b="1" u="sng" dirty="0">
                <a:solidFill>
                  <a:schemeClr val="accent2">
                    <a:lumMod val="60000"/>
                    <a:lumOff val="40000"/>
                  </a:schemeClr>
                </a:solidFill>
              </a:rPr>
              <a:t>Unresolved</a:t>
            </a:r>
            <a:r>
              <a:rPr lang="en-US" dirty="0"/>
              <a:t> issues always reveal that there are </a:t>
            </a:r>
            <a:r>
              <a:rPr lang="en-US" b="1" u="sng" dirty="0">
                <a:solidFill>
                  <a:schemeClr val="accent2">
                    <a:lumMod val="60000"/>
                    <a:lumOff val="40000"/>
                  </a:schemeClr>
                </a:solidFill>
              </a:rPr>
              <a:t>broken relationships of trust and love with God, self or others</a:t>
            </a:r>
            <a:r>
              <a:rPr lang="en-US" dirty="0"/>
              <a:t>: The two Great Commandments have been </a:t>
            </a:r>
            <a:r>
              <a:rPr lang="en-US" dirty="0" smtClean="0"/>
              <a:t>breached. </a:t>
            </a:r>
            <a:r>
              <a:rPr lang="en-US" b="1" u="sng" dirty="0">
                <a:solidFill>
                  <a:schemeClr val="accent2">
                    <a:lumMod val="60000"/>
                    <a:lumOff val="40000"/>
                  </a:schemeClr>
                </a:solidFill>
              </a:rPr>
              <a:t>These issues are crying out to be healed, not buried</a:t>
            </a:r>
            <a:r>
              <a:rPr lang="en-US" dirty="0"/>
              <a:t>.</a:t>
            </a:r>
          </a:p>
          <a:p>
            <a:r>
              <a:rPr lang="en-US" dirty="0"/>
              <a:t>5</a:t>
            </a:r>
            <a:r>
              <a:rPr lang="en-US" dirty="0">
                <a:solidFill>
                  <a:schemeClr val="accent2">
                    <a:lumMod val="60000"/>
                    <a:lumOff val="40000"/>
                  </a:schemeClr>
                </a:solidFill>
              </a:rPr>
              <a:t>) </a:t>
            </a:r>
            <a:r>
              <a:rPr lang="en-US" b="1" u="sng" dirty="0">
                <a:solidFill>
                  <a:schemeClr val="accent2">
                    <a:lumMod val="60000"/>
                    <a:lumOff val="40000"/>
                  </a:schemeClr>
                </a:solidFill>
              </a:rPr>
              <a:t>Loss of peace indicates there is a sin issue to deal with</a:t>
            </a:r>
            <a:r>
              <a:rPr lang="en-US" dirty="0"/>
              <a:t>: We have been turning from God, which is why His peace was lifted.</a:t>
            </a:r>
          </a:p>
          <a:p>
            <a:r>
              <a:rPr lang="en-US" dirty="0"/>
              <a:t>6) </a:t>
            </a:r>
            <a:r>
              <a:rPr lang="en-US" b="1" u="sng" dirty="0">
                <a:solidFill>
                  <a:schemeClr val="accent2">
                    <a:lumMod val="60000"/>
                    <a:lumOff val="40000"/>
                  </a:schemeClr>
                </a:solidFill>
              </a:rPr>
              <a:t>Loss of peace warns that the other kingdom is manifesting through us</a:t>
            </a:r>
            <a:r>
              <a:rPr lang="en-US" dirty="0"/>
              <a:t>: We have been turning to the enemy, which is why </a:t>
            </a:r>
            <a:r>
              <a:rPr lang="en-US" b="1" dirty="0" smtClean="0"/>
              <a:t>un-Christ-like</a:t>
            </a:r>
            <a:r>
              <a:rPr lang="en-US" dirty="0" smtClean="0"/>
              <a:t> </a:t>
            </a:r>
            <a:r>
              <a:rPr lang="en-US" dirty="0"/>
              <a:t>thoughts and feelings are beginning to grip us.</a:t>
            </a:r>
          </a:p>
          <a:p>
            <a:endParaRPr lang="en-US" dirty="0"/>
          </a:p>
        </p:txBody>
      </p:sp>
    </p:spTree>
    <p:extLst>
      <p:ext uri="{BB962C8B-B14F-4D97-AF65-F5344CB8AC3E}">
        <p14:creationId xmlns:p14="http://schemas.microsoft.com/office/powerpoint/2010/main" val="4290022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43873"/>
            <a:ext cx="10515600" cy="5133090"/>
          </a:xfrm>
        </p:spPr>
        <p:txBody>
          <a:bodyPr/>
          <a:lstStyle/>
          <a:p>
            <a:r>
              <a:rPr lang="en-US" dirty="0"/>
              <a:t>Just as peace, love, joy and the other delectable fruit of the Spirit manifest the life of Christ and the working of God's Kingdom through us, so too do negative emotions actually manifest the 'emotional life' of the enemy, coming out of our carnal or fallen nature, and advance his dark kingdom through us</a:t>
            </a:r>
            <a:r>
              <a:rPr lang="en-US" dirty="0" smtClean="0"/>
              <a:t>.</a:t>
            </a:r>
          </a:p>
          <a:p>
            <a:pPr marL="0" indent="0">
              <a:buNone/>
            </a:pPr>
            <a:endParaRPr lang="en-US" dirty="0"/>
          </a:p>
          <a:p>
            <a:r>
              <a:rPr lang="en-US" b="1" u="sng" dirty="0">
                <a:solidFill>
                  <a:schemeClr val="accent2">
                    <a:lumMod val="60000"/>
                    <a:lumOff val="40000"/>
                  </a:schemeClr>
                </a:solidFill>
              </a:rPr>
              <a:t>We are paying a terrible price for not living in the peace of Christ</a:t>
            </a:r>
            <a:r>
              <a:rPr lang="en-US" dirty="0">
                <a:solidFill>
                  <a:schemeClr val="accent2">
                    <a:lumMod val="60000"/>
                    <a:lumOff val="40000"/>
                  </a:schemeClr>
                </a:solidFill>
              </a:rPr>
              <a:t>.</a:t>
            </a:r>
          </a:p>
          <a:p>
            <a:endParaRPr lang="en-US" dirty="0"/>
          </a:p>
        </p:txBody>
      </p:sp>
    </p:spTree>
    <p:extLst>
      <p:ext uri="{BB962C8B-B14F-4D97-AF65-F5344CB8AC3E}">
        <p14:creationId xmlns:p14="http://schemas.microsoft.com/office/powerpoint/2010/main" val="413554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60000"/>
                    <a:lumOff val="40000"/>
                  </a:schemeClr>
                </a:solidFill>
              </a:rPr>
              <a:t>Let’s Pray</a:t>
            </a:r>
            <a:endParaRPr lang="en-US" b="1"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en-US" dirty="0"/>
              <a:t>Father, in the course of these lessons enable me to be honest, open and transparent before You. </a:t>
            </a:r>
            <a:endParaRPr lang="en-US" dirty="0" smtClean="0"/>
          </a:p>
          <a:p>
            <a:r>
              <a:rPr lang="en-US" dirty="0" smtClean="0"/>
              <a:t>Please </a:t>
            </a:r>
            <a:r>
              <a:rPr lang="en-US" dirty="0"/>
              <a:t>help me to choose to deal with You and with anything You may want to bring up. </a:t>
            </a:r>
            <a:endParaRPr lang="en-US" dirty="0" smtClean="0"/>
          </a:p>
          <a:p>
            <a:r>
              <a:rPr lang="en-US" dirty="0" smtClean="0"/>
              <a:t>Despite </a:t>
            </a:r>
            <a:r>
              <a:rPr lang="en-US" dirty="0"/>
              <a:t>the pain I may have to work through, I am determined to break free of my past and truly learn how to live with Your peace established in my heart</a:t>
            </a:r>
            <a:r>
              <a:rPr lang="en-US" dirty="0" smtClean="0"/>
              <a:t>.</a:t>
            </a:r>
          </a:p>
          <a:p>
            <a:endParaRPr lang="en-US" dirty="0"/>
          </a:p>
          <a:p>
            <a:r>
              <a:rPr lang="en-US" dirty="0" smtClean="0"/>
              <a:t>NEXT: </a:t>
            </a:r>
            <a:r>
              <a:rPr lang="en-US" dirty="0">
                <a:solidFill>
                  <a:schemeClr val="accent2">
                    <a:lumMod val="60000"/>
                    <a:lumOff val="40000"/>
                  </a:schemeClr>
                </a:solidFill>
              </a:rPr>
              <a:t>Truth or Consequences</a:t>
            </a:r>
            <a:endParaRPr lang="en-US" b="1" dirty="0">
              <a:solidFill>
                <a:schemeClr val="accent2">
                  <a:lumMod val="60000"/>
                  <a:lumOff val="40000"/>
                </a:schemeClr>
              </a:solidFill>
            </a:endParaRPr>
          </a:p>
          <a:p>
            <a:endParaRPr lang="en-US" dirty="0"/>
          </a:p>
        </p:txBody>
      </p:sp>
    </p:spTree>
    <p:extLst>
      <p:ext uri="{BB962C8B-B14F-4D97-AF65-F5344CB8AC3E}">
        <p14:creationId xmlns:p14="http://schemas.microsoft.com/office/powerpoint/2010/main" val="2904522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366286" y="932013"/>
            <a:ext cx="6109487" cy="522139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856276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90640" y="473713"/>
            <a:ext cx="8027299" cy="58327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712114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solidFill>
                  <a:schemeClr val="accent2">
                    <a:lumMod val="60000"/>
                    <a:lumOff val="40000"/>
                  </a:schemeClr>
                </a:solidFill>
              </a:rPr>
              <a:t>Spiritual </a:t>
            </a:r>
            <a:r>
              <a:rPr lang="en-US" dirty="0">
                <a:solidFill>
                  <a:schemeClr val="accent2">
                    <a:lumMod val="60000"/>
                    <a:lumOff val="40000"/>
                  </a:schemeClr>
                </a:solidFill>
              </a:rPr>
              <a:t>Roots of Disease</a:t>
            </a:r>
            <a:r>
              <a:rPr lang="en-US" b="1" dirty="0">
                <a:solidFill>
                  <a:schemeClr val="accent2">
                    <a:lumMod val="60000"/>
                    <a:lumOff val="40000"/>
                  </a:schemeClr>
                </a:solidFill>
              </a:rPr>
              <a:t/>
            </a:r>
            <a:br>
              <a:rPr lang="en-US" b="1" dirty="0">
                <a:solidFill>
                  <a:schemeClr val="accent2">
                    <a:lumMod val="60000"/>
                    <a:lumOff val="40000"/>
                  </a:schemeClr>
                </a:solidFill>
              </a:rPr>
            </a:br>
            <a:endParaRPr lang="en-US" dirty="0">
              <a:solidFill>
                <a:schemeClr val="accent2">
                  <a:lumMod val="60000"/>
                  <a:lumOff val="40000"/>
                </a:schemeClr>
              </a:solidFill>
            </a:endParaRPr>
          </a:p>
        </p:txBody>
      </p:sp>
      <p:sp>
        <p:nvSpPr>
          <p:cNvPr id="3" name="Content Placeholder 2"/>
          <p:cNvSpPr>
            <a:spLocks noGrp="1"/>
          </p:cNvSpPr>
          <p:nvPr>
            <p:ph idx="1"/>
          </p:nvPr>
        </p:nvSpPr>
        <p:spPr/>
        <p:txBody>
          <a:bodyPr>
            <a:normAutofit/>
          </a:bodyPr>
          <a:lstStyle/>
          <a:p>
            <a:r>
              <a:rPr lang="en-US" dirty="0"/>
              <a:t>Though we begin with the body, this series of lessons is not primarily about physical health and the means to achieve it. </a:t>
            </a:r>
            <a:r>
              <a:rPr lang="en-US" dirty="0" smtClean="0"/>
              <a:t>Rather</a:t>
            </a:r>
            <a:r>
              <a:rPr lang="en-US" dirty="0"/>
              <a:t>, it is about </a:t>
            </a:r>
            <a:r>
              <a:rPr lang="en-US" dirty="0" smtClean="0"/>
              <a:t>seeking emotional </a:t>
            </a:r>
            <a:r>
              <a:rPr lang="en-US" dirty="0"/>
              <a:t>and spiritual health of the highest order. </a:t>
            </a:r>
            <a:endParaRPr lang="en-US" dirty="0" smtClean="0"/>
          </a:p>
          <a:p>
            <a:r>
              <a:rPr lang="en-US" dirty="0" smtClean="0"/>
              <a:t>Finding </a:t>
            </a:r>
            <a:r>
              <a:rPr lang="en-US" dirty="0"/>
              <a:t>the life that is </a:t>
            </a:r>
            <a:r>
              <a:rPr lang="en-US" dirty="0">
                <a:solidFill>
                  <a:schemeClr val="accent2">
                    <a:lumMod val="60000"/>
                    <a:lumOff val="40000"/>
                  </a:schemeClr>
                </a:solidFill>
              </a:rPr>
              <a:t>'hidden with Christ in God</a:t>
            </a:r>
            <a:r>
              <a:rPr lang="en-US" dirty="0"/>
              <a:t>' or entering into </a:t>
            </a:r>
            <a:r>
              <a:rPr lang="en-US" dirty="0">
                <a:solidFill>
                  <a:schemeClr val="accent2">
                    <a:lumMod val="60000"/>
                    <a:lumOff val="40000"/>
                  </a:schemeClr>
                </a:solidFill>
              </a:rPr>
              <a:t>'the glorious liberty of the children of God</a:t>
            </a:r>
            <a:r>
              <a:rPr lang="en-US" dirty="0"/>
              <a:t>' would be excellent Biblical ways of expressing the goal</a:t>
            </a:r>
            <a:r>
              <a:rPr lang="en-US" dirty="0" smtClean="0"/>
              <a:t>.</a:t>
            </a:r>
          </a:p>
          <a:p>
            <a:r>
              <a:rPr lang="en-US" dirty="0" smtClean="0"/>
              <a:t> As </a:t>
            </a:r>
            <a:r>
              <a:rPr lang="en-US" dirty="0"/>
              <a:t>it happens, however, modern medical science shows us a connection between our </a:t>
            </a:r>
            <a:r>
              <a:rPr lang="en-US" u="sng" dirty="0">
                <a:solidFill>
                  <a:schemeClr val="accent2">
                    <a:lumMod val="60000"/>
                    <a:lumOff val="40000"/>
                  </a:schemeClr>
                </a:solidFill>
              </a:rPr>
              <a:t>emotional life and the root issues of disease</a:t>
            </a:r>
            <a:r>
              <a:rPr lang="en-US" dirty="0"/>
              <a:t> that gives us a practical place to begin looking at our deeper, truer need.</a:t>
            </a:r>
          </a:p>
        </p:txBody>
      </p:sp>
    </p:spTree>
    <p:extLst>
      <p:ext uri="{BB962C8B-B14F-4D97-AF65-F5344CB8AC3E}">
        <p14:creationId xmlns:p14="http://schemas.microsoft.com/office/powerpoint/2010/main" val="39178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solidFill>
                  <a:schemeClr val="accent2">
                    <a:lumMod val="60000"/>
                    <a:lumOff val="40000"/>
                  </a:schemeClr>
                </a:solidFill>
              </a:rPr>
              <a:t>C. S. Lewis once described pain as 'God's </a:t>
            </a:r>
            <a:r>
              <a:rPr lang="en-US" sz="3600" dirty="0" smtClean="0">
                <a:solidFill>
                  <a:schemeClr val="accent2">
                    <a:lumMod val="60000"/>
                    <a:lumOff val="40000"/>
                  </a:schemeClr>
                </a:solidFill>
              </a:rPr>
              <a:t>megaphone </a:t>
            </a:r>
            <a:endParaRPr lang="en-US" sz="3600"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en-US" u="sng" dirty="0" smtClean="0">
                <a:solidFill>
                  <a:schemeClr val="accent2">
                    <a:lumMod val="60000"/>
                    <a:lumOff val="40000"/>
                  </a:schemeClr>
                </a:solidFill>
              </a:rPr>
              <a:t>Meaning </a:t>
            </a:r>
            <a:r>
              <a:rPr lang="en-US" u="sng" dirty="0">
                <a:solidFill>
                  <a:schemeClr val="accent2">
                    <a:lumMod val="60000"/>
                    <a:lumOff val="40000"/>
                  </a:schemeClr>
                </a:solidFill>
              </a:rPr>
              <a:t>that He gets our attention when our bodies break down</a:t>
            </a:r>
            <a:r>
              <a:rPr lang="en-US" u="sng" dirty="0" smtClean="0"/>
              <a:t>. </a:t>
            </a:r>
            <a:endParaRPr lang="en-US" u="sng" dirty="0" smtClean="0"/>
          </a:p>
          <a:p>
            <a:r>
              <a:rPr lang="en-US" dirty="0" smtClean="0"/>
              <a:t>So</a:t>
            </a:r>
            <a:r>
              <a:rPr lang="en-US" dirty="0"/>
              <a:t>, it is in seeking to find a remedy to our illnesses that we have been drawn into a far greater understanding of the ways in which we are actually going astray from our God. </a:t>
            </a:r>
            <a:endParaRPr lang="en-US" dirty="0" smtClean="0"/>
          </a:p>
          <a:p>
            <a:r>
              <a:rPr lang="en-US" u="sng" dirty="0" smtClean="0">
                <a:solidFill>
                  <a:schemeClr val="accent2">
                    <a:lumMod val="60000"/>
                    <a:lumOff val="40000"/>
                  </a:schemeClr>
                </a:solidFill>
              </a:rPr>
              <a:t>The </a:t>
            </a:r>
            <a:r>
              <a:rPr lang="en-US" u="sng" dirty="0">
                <a:solidFill>
                  <a:schemeClr val="accent2">
                    <a:lumMod val="60000"/>
                    <a:lumOff val="40000"/>
                  </a:schemeClr>
                </a:solidFill>
              </a:rPr>
              <a:t>diseases of our bodies are but reflections of the dis-ease of our souls!</a:t>
            </a:r>
          </a:p>
        </p:txBody>
      </p:sp>
    </p:spTree>
    <p:extLst>
      <p:ext uri="{BB962C8B-B14F-4D97-AF65-F5344CB8AC3E}">
        <p14:creationId xmlns:p14="http://schemas.microsoft.com/office/powerpoint/2010/main" val="319922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u="sng" dirty="0" smtClean="0">
                <a:solidFill>
                  <a:schemeClr val="accent2">
                    <a:lumMod val="60000"/>
                    <a:lumOff val="40000"/>
                  </a:schemeClr>
                </a:solidFill>
              </a:rPr>
              <a:t>Three </a:t>
            </a:r>
            <a:r>
              <a:rPr lang="en-US" u="sng" dirty="0">
                <a:solidFill>
                  <a:schemeClr val="accent2">
                    <a:lumMod val="60000"/>
                    <a:lumOff val="40000"/>
                  </a:schemeClr>
                </a:solidFill>
              </a:rPr>
              <a:t>Flawed Theories</a:t>
            </a:r>
            <a:r>
              <a:rPr lang="en-US" b="1" dirty="0">
                <a:solidFill>
                  <a:schemeClr val="accent2">
                    <a:lumMod val="60000"/>
                    <a:lumOff val="40000"/>
                  </a:schemeClr>
                </a:solidFill>
              </a:rPr>
              <a:t/>
            </a:r>
            <a:br>
              <a:rPr lang="en-US" b="1" dirty="0">
                <a:solidFill>
                  <a:schemeClr val="accent2">
                    <a:lumMod val="60000"/>
                    <a:lumOff val="40000"/>
                  </a:schemeClr>
                </a:solidFill>
              </a:rPr>
            </a:br>
            <a:endParaRPr lang="en-US" dirty="0">
              <a:solidFill>
                <a:schemeClr val="accent2">
                  <a:lumMod val="60000"/>
                  <a:lumOff val="40000"/>
                </a:schemeClr>
              </a:solidFill>
            </a:endParaRPr>
          </a:p>
        </p:txBody>
      </p:sp>
      <p:sp>
        <p:nvSpPr>
          <p:cNvPr id="3" name="Content Placeholder 2"/>
          <p:cNvSpPr>
            <a:spLocks noGrp="1"/>
          </p:cNvSpPr>
          <p:nvPr>
            <p:ph idx="1"/>
          </p:nvPr>
        </p:nvSpPr>
        <p:spPr/>
        <p:txBody>
          <a:bodyPr>
            <a:normAutofit/>
          </a:bodyPr>
          <a:lstStyle/>
          <a:p>
            <a:r>
              <a:rPr lang="en-US" dirty="0"/>
              <a:t>Before we look at what is actually making us sick, let's go over some cherished notions that we may still be carrying around in the back of our minds. </a:t>
            </a:r>
            <a:endParaRPr lang="en-US" dirty="0" smtClean="0"/>
          </a:p>
          <a:p>
            <a:r>
              <a:rPr lang="en-US" b="1" u="sng" dirty="0" smtClean="0">
                <a:solidFill>
                  <a:schemeClr val="accent2">
                    <a:lumMod val="60000"/>
                    <a:lumOff val="40000"/>
                  </a:schemeClr>
                </a:solidFill>
              </a:rPr>
              <a:t>There </a:t>
            </a:r>
            <a:r>
              <a:rPr lang="en-US" b="1" u="sng" dirty="0">
                <a:solidFill>
                  <a:schemeClr val="accent2">
                    <a:lumMod val="60000"/>
                    <a:lumOff val="40000"/>
                  </a:schemeClr>
                </a:solidFill>
              </a:rPr>
              <a:t>are three flawed theories of why we get sick</a:t>
            </a:r>
            <a:r>
              <a:rPr lang="en-US" dirty="0"/>
              <a:t>. </a:t>
            </a:r>
            <a:endParaRPr lang="en-US" dirty="0" smtClean="0"/>
          </a:p>
        </p:txBody>
      </p:sp>
    </p:spTree>
    <p:extLst>
      <p:ext uri="{BB962C8B-B14F-4D97-AF65-F5344CB8AC3E}">
        <p14:creationId xmlns:p14="http://schemas.microsoft.com/office/powerpoint/2010/main" val="28696451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solidFill>
                  <a:schemeClr val="accent2">
                    <a:lumMod val="60000"/>
                    <a:lumOff val="40000"/>
                  </a:schemeClr>
                </a:solidFill>
              </a:rPr>
              <a:t>1) </a:t>
            </a:r>
            <a:r>
              <a:rPr lang="en-US" u="sng" dirty="0">
                <a:solidFill>
                  <a:schemeClr val="accent2">
                    <a:lumMod val="60000"/>
                    <a:lumOff val="40000"/>
                  </a:schemeClr>
                </a:solidFill>
              </a:rPr>
              <a:t>The germ theory</a:t>
            </a:r>
            <a:r>
              <a:rPr lang="en-US" dirty="0">
                <a:solidFill>
                  <a:schemeClr val="accent2">
                    <a:lumMod val="60000"/>
                    <a:lumOff val="40000"/>
                  </a:schemeClr>
                </a:solidFill>
              </a:rPr>
              <a:t>:</a:t>
            </a:r>
            <a:r>
              <a:rPr lang="en-US" b="1" dirty="0">
                <a:solidFill>
                  <a:schemeClr val="accent2">
                    <a:lumMod val="60000"/>
                    <a:lumOff val="40000"/>
                  </a:schemeClr>
                </a:solidFill>
              </a:rPr>
              <a:t/>
            </a:r>
            <a:br>
              <a:rPr lang="en-US" b="1" dirty="0">
                <a:solidFill>
                  <a:schemeClr val="accent2">
                    <a:lumMod val="60000"/>
                    <a:lumOff val="40000"/>
                  </a:schemeClr>
                </a:solidFill>
              </a:rPr>
            </a:br>
            <a:endParaRPr lang="en-US"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en-US" dirty="0" smtClean="0"/>
              <a:t>As </a:t>
            </a:r>
            <a:r>
              <a:rPr lang="en-US" dirty="0"/>
              <a:t>an explanation of why we get sick, </a:t>
            </a:r>
            <a:r>
              <a:rPr lang="en-US" u="sng" dirty="0">
                <a:solidFill>
                  <a:schemeClr val="accent2">
                    <a:lumMod val="60000"/>
                    <a:lumOff val="40000"/>
                  </a:schemeClr>
                </a:solidFill>
              </a:rPr>
              <a:t>this is accurate but misleading</a:t>
            </a:r>
            <a:r>
              <a:rPr lang="en-US" dirty="0"/>
              <a:t>, since </a:t>
            </a:r>
            <a:r>
              <a:rPr lang="en-US" u="sng" dirty="0">
                <a:solidFill>
                  <a:schemeClr val="accent2">
                    <a:lumMod val="60000"/>
                    <a:lumOff val="40000"/>
                  </a:schemeClr>
                </a:solidFill>
              </a:rPr>
              <a:t>germs</a:t>
            </a:r>
            <a:r>
              <a:rPr lang="en-US" dirty="0"/>
              <a:t> account for </a:t>
            </a:r>
            <a:r>
              <a:rPr lang="en-US" u="sng" dirty="0">
                <a:solidFill>
                  <a:schemeClr val="accent2">
                    <a:lumMod val="60000"/>
                    <a:lumOff val="40000"/>
                  </a:schemeClr>
                </a:solidFill>
              </a:rPr>
              <a:t>only part of all diseases</a:t>
            </a:r>
            <a:r>
              <a:rPr lang="en-US" dirty="0"/>
              <a:t>. </a:t>
            </a:r>
            <a:endParaRPr lang="en-US" dirty="0" smtClean="0"/>
          </a:p>
          <a:p>
            <a:r>
              <a:rPr lang="en-US" dirty="0" smtClean="0">
                <a:solidFill>
                  <a:schemeClr val="accent2">
                    <a:lumMod val="60000"/>
                    <a:lumOff val="40000"/>
                  </a:schemeClr>
                </a:solidFill>
              </a:rPr>
              <a:t>Nor </a:t>
            </a:r>
            <a:r>
              <a:rPr lang="en-US" dirty="0">
                <a:solidFill>
                  <a:schemeClr val="accent2">
                    <a:lumMod val="60000"/>
                    <a:lumOff val="40000"/>
                  </a:schemeClr>
                </a:solidFill>
              </a:rPr>
              <a:t>does this theory tell us why we had the weakened immune system that allowed germs to infect us in the first place. </a:t>
            </a:r>
            <a:endParaRPr lang="en-US" dirty="0" smtClean="0">
              <a:solidFill>
                <a:schemeClr val="accent2">
                  <a:lumMod val="60000"/>
                  <a:lumOff val="40000"/>
                </a:schemeClr>
              </a:solidFill>
            </a:endParaRPr>
          </a:p>
          <a:p>
            <a:r>
              <a:rPr lang="en-US" dirty="0" smtClean="0">
                <a:solidFill>
                  <a:schemeClr val="accent2">
                    <a:lumMod val="60000"/>
                    <a:lumOff val="40000"/>
                  </a:schemeClr>
                </a:solidFill>
              </a:rPr>
              <a:t>Stressing </a:t>
            </a:r>
            <a:r>
              <a:rPr lang="en-US" dirty="0">
                <a:solidFill>
                  <a:schemeClr val="accent2">
                    <a:lumMod val="60000"/>
                    <a:lumOff val="40000"/>
                  </a:schemeClr>
                </a:solidFill>
              </a:rPr>
              <a:t>the body </a:t>
            </a:r>
            <a:r>
              <a:rPr lang="en-US" dirty="0"/>
              <a:t>by lack of sleep, poor nutrition, or lack of exercise can weaken the immune system, but are you aware that research has shown that just six minutes of a negative emotion can suppress the immune system for more than </a:t>
            </a:r>
            <a:r>
              <a:rPr lang="en-US" u="sng" dirty="0"/>
              <a:t>21 hours</a:t>
            </a:r>
            <a:r>
              <a:rPr lang="en-US" dirty="0"/>
              <a:t>?</a:t>
            </a:r>
          </a:p>
          <a:p>
            <a:endParaRPr lang="en-US" dirty="0"/>
          </a:p>
        </p:txBody>
      </p:sp>
    </p:spTree>
    <p:extLst>
      <p:ext uri="{BB962C8B-B14F-4D97-AF65-F5344CB8AC3E}">
        <p14:creationId xmlns:p14="http://schemas.microsoft.com/office/powerpoint/2010/main" val="1365375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141</TotalTime>
  <Words>2540</Words>
  <Application>Microsoft Office PowerPoint</Application>
  <PresentationFormat>Widescreen</PresentationFormat>
  <Paragraphs>124</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The Spiritual Roots of Dis-ease The Mind and Body Connection </vt:lpstr>
      <vt:lpstr>Proverbs 4:23</vt:lpstr>
      <vt:lpstr>Introduction</vt:lpstr>
      <vt:lpstr>PowerPoint Presentation</vt:lpstr>
      <vt:lpstr>PowerPoint Presentation</vt:lpstr>
      <vt:lpstr> Spiritual Roots of Disease </vt:lpstr>
      <vt:lpstr>C. S. Lewis once described pain as 'God's megaphone </vt:lpstr>
      <vt:lpstr> Three Flawed Theories </vt:lpstr>
      <vt:lpstr> 1) The germ theory: </vt:lpstr>
      <vt:lpstr>  2) The 'out of the blue' theory:   </vt:lpstr>
      <vt:lpstr>3) The Punishment theory:</vt:lpstr>
      <vt:lpstr> The Mind-Body Connection </vt:lpstr>
      <vt:lpstr>Consider these connections between disease and emotional stress</vt:lpstr>
      <vt:lpstr>PowerPoint Presentation</vt:lpstr>
      <vt:lpstr>PowerPoint Presentation</vt:lpstr>
      <vt:lpstr>PowerPoint Presentation</vt:lpstr>
      <vt:lpstr>These negative emotions which place so much stress upon our bodies come in two forms:</vt:lpstr>
      <vt:lpstr>PowerPoint Presentation</vt:lpstr>
      <vt:lpstr>False beliefs and Negative images</vt:lpstr>
      <vt:lpstr> Proverbs 4:23 New International Version (NIV) </vt:lpstr>
      <vt:lpstr>PowerPoint Presentation</vt:lpstr>
      <vt:lpstr>PowerPoint Presentation</vt:lpstr>
      <vt:lpstr>PowerPoint Presentation</vt:lpstr>
      <vt:lpstr> The Peace of Christ </vt:lpstr>
      <vt:lpstr> Isaiah 26:3 ESV </vt:lpstr>
      <vt:lpstr>PowerPoint Presentation</vt:lpstr>
      <vt:lpstr>John 14:27 ESV</vt:lpstr>
      <vt:lpstr>How does the world give us peace? </vt:lpstr>
      <vt:lpstr>PowerPoint Presentation</vt:lpstr>
      <vt:lpstr>PowerPoint Presentation</vt:lpstr>
      <vt:lpstr> The Pathway of Disease </vt:lpstr>
      <vt:lpstr>PowerPoint Presentation</vt:lpstr>
      <vt:lpstr>PowerPoint Presentation</vt:lpstr>
      <vt:lpstr>Let’s Pray</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Spiritual Roots of Dis-ease The Mind and Body Connection</dc:title>
  <dc:creator>Ronald Powell</dc:creator>
  <cp:lastModifiedBy>Ronald Powell</cp:lastModifiedBy>
  <cp:revision>17</cp:revision>
  <dcterms:created xsi:type="dcterms:W3CDTF">2018-10-27T16:55:00Z</dcterms:created>
  <dcterms:modified xsi:type="dcterms:W3CDTF">2018-10-28T14:14:53Z</dcterms:modified>
</cp:coreProperties>
</file>