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sldIdLst>
    <p:sldId id="256" r:id="rId5"/>
    <p:sldId id="272" r:id="rId6"/>
    <p:sldId id="267" r:id="rId7"/>
    <p:sldId id="271" r:id="rId8"/>
    <p:sldId id="278" r:id="rId9"/>
    <p:sldId id="284" r:id="rId10"/>
    <p:sldId id="283" r:id="rId11"/>
    <p:sldId id="286" r:id="rId12"/>
    <p:sldId id="285" r:id="rId13"/>
    <p:sldId id="282" r:id="rId14"/>
    <p:sldId id="288" r:id="rId15"/>
    <p:sldId id="289" r:id="rId16"/>
    <p:sldId id="281" r:id="rId17"/>
    <p:sldId id="287" r:id="rId18"/>
    <p:sldId id="26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8" autoAdjust="0"/>
  </p:normalViewPr>
  <p:slideViewPr>
    <p:cSldViewPr snapToGrid="0">
      <p:cViewPr varScale="1">
        <p:scale>
          <a:sx n="99" d="100"/>
          <a:sy n="99" d="100"/>
        </p:scale>
        <p:origin x="2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12/29/2018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12/29/2018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xmlns="" id="{4A2E7EC3-E07C-46CE-9B25-41865A5068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8732" y="4428067"/>
            <a:ext cx="11260667" cy="1962497"/>
          </a:xfrm>
          <a:prstGeom prst="rect">
            <a:avLst/>
          </a:prstGeom>
          <a:solidFill>
            <a:schemeClr val="accent1">
              <a:alpha val="63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C02C5318-1A1E-49D0-B2E2-A4B0FA9E8A40}"/>
              </a:ext>
            </a:extLst>
          </p:cNvPr>
          <p:cNvSpPr>
            <a:spLocks noGrp="1"/>
          </p:cNvSpPr>
          <p:nvPr>
            <p:ph type="ctrTitle"/>
          </p:nvPr>
        </p:nvSpPr>
        <p:spPr>
          <a:xfrm>
            <a:off x="581194" y="4572002"/>
            <a:ext cx="10993549" cy="895244"/>
          </a:xfrm>
        </p:spPr>
        <p:txBody>
          <a:bodyPr>
            <a:noAutofit/>
          </a:bodyPr>
          <a:lstStyle/>
          <a:p>
            <a:r>
              <a:rPr lang="en-US" sz="6600" i="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Visions and Dreams - Intro</a:t>
            </a:r>
            <a:endParaRPr lang="en-US" sz="6600" i="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3" name="Subtitle 2">
            <a:extLst>
              <a:ext uri="{FF2B5EF4-FFF2-40B4-BE49-F238E27FC236}">
                <a16:creationId xmlns:a16="http://schemas.microsoft.com/office/drawing/2014/main" xmlns="" id="{48B6CF59-4E5B-494D-A2F7-97ADD01E6497}"/>
              </a:ext>
            </a:extLst>
          </p:cNvPr>
          <p:cNvSpPr>
            <a:spLocks noGrp="1"/>
          </p:cNvSpPr>
          <p:nvPr>
            <p:ph type="subTitle" idx="1"/>
          </p:nvPr>
        </p:nvSpPr>
        <p:spPr>
          <a:xfrm>
            <a:off x="581194" y="5467246"/>
            <a:ext cx="10993546" cy="484822"/>
          </a:xfrm>
        </p:spPr>
        <p:txBody>
          <a:bodyPr>
            <a:normAutofit/>
          </a:bodyPr>
          <a:lstStyle/>
          <a:p>
            <a:r>
              <a:rPr lang="en-US" sz="2400" dirty="0" smtClean="0">
                <a:solidFill>
                  <a:srgbClr val="7CEBFF"/>
                </a:solidFill>
              </a:rPr>
              <a:t>With Bishop Ronald K. Powell</a:t>
            </a:r>
            <a:endParaRPr lang="en-US" sz="2400" dirty="0">
              <a:solidFill>
                <a:srgbClr val="7CEBFF"/>
              </a:solidFill>
            </a:endParaRPr>
          </a:p>
        </p:txBody>
      </p:sp>
    </p:spTree>
    <p:extLst>
      <p:ext uri="{BB962C8B-B14F-4D97-AF65-F5344CB8AC3E}">
        <p14:creationId xmlns:p14="http://schemas.microsoft.com/office/powerpoint/2010/main" val="1487700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211756"/>
            <a:ext cx="11029616" cy="1828800"/>
          </a:xfrm>
          <a:solidFill>
            <a:schemeClr val="accent1">
              <a:alpha val="60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a:t/>
            </a:r>
            <a:br>
              <a:rPr lang="en-US" sz="4800" dirty="0"/>
            </a:br>
            <a:r>
              <a:rPr lang="en-US" sz="4800" dirty="0" smtClean="0"/>
              <a:t/>
            </a:r>
            <a:br>
              <a:rPr lang="en-US" sz="4800" dirty="0" smtClean="0"/>
            </a:b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Where </a:t>
            </a:r>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do I go to find the interpretation of a Dream or Vision</a:t>
            </a: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endPar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solidFill>
            <a:schemeClr val="accent1">
              <a:alpha val="60000"/>
            </a:schemeClr>
          </a:solidFill>
        </p:spPr>
        <p:txBody>
          <a:bodyPr>
            <a:noAutofit/>
          </a:bodyPr>
          <a:lstStyle/>
          <a:p>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First</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let's discover who or what it is not. </a:t>
            </a:r>
            <a:endPar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Daniel </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2:26 (NKJV) "The king answered and said to Daniel, whose name was </a:t>
            </a:r>
            <a:r>
              <a:rPr lang="en-US" sz="4000" b="1" dirty="0" err="1">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Belteshazzar</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“Are you able to make known to me the dream which I have seen, </a:t>
            </a:r>
            <a:r>
              <a:rPr lang="en-US" sz="40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its interpretation</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66941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a:bodyPr>
          <a:lstStyle/>
          <a:p>
            <a:r>
              <a:rPr lang="en-US" sz="4800" b="1" i="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and Visions Daniel 2:27 (NKJV)</a:t>
            </a:r>
            <a:endPar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solidFill>
            <a:schemeClr val="accent1">
              <a:alpha val="60000"/>
            </a:schemeClr>
          </a:solidFill>
        </p:spPr>
        <p:txBody>
          <a:bodyPr>
            <a:normAutofit/>
          </a:bodyPr>
          <a:lstStyle/>
          <a:p>
            <a:r>
              <a:rPr lang="en-US" sz="3600" dirty="0">
                <a:solidFill>
                  <a:schemeClr val="bg1"/>
                </a:solidFill>
                <a:effectLst>
                  <a:outerShdw blurRad="38100" dist="38100" dir="2700000" algn="tl">
                    <a:srgbClr val="000000">
                      <a:alpha val="43137"/>
                    </a:srgbClr>
                  </a:outerShdw>
                </a:effectLst>
              </a:rPr>
              <a:t>"</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Daniel answered in the presence of the king, and said, “</a:t>
            </a:r>
            <a:r>
              <a:rPr lang="en-US" sz="40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The secret which the king has demanded, the wise men, the astrologers, the magicians, and the soothsayers cannot declare to the king</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1155499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a:bodyPr>
          <a:lstStyle/>
          <a:p>
            <a:r>
              <a:rPr lang="en-US" sz="40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and Visions </a:t>
            </a:r>
            <a:r>
              <a:rPr lang="en-US" sz="40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Second</a:t>
            </a:r>
            <a:r>
              <a:rPr lang="en-US" sz="40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now let's see who it is. Daniel 2:28 (NKJV)</a:t>
            </a:r>
          </a:p>
        </p:txBody>
      </p:sp>
      <p:sp>
        <p:nvSpPr>
          <p:cNvPr id="8" name="Content Placeholder 7"/>
          <p:cNvSpPr>
            <a:spLocks noGrp="1"/>
          </p:cNvSpPr>
          <p:nvPr>
            <p:ph idx="1"/>
          </p:nvPr>
        </p:nvSpPr>
        <p:spPr>
          <a:solidFill>
            <a:schemeClr val="accent1">
              <a:alpha val="60000"/>
            </a:schemeClr>
          </a:solidFill>
        </p:spPr>
        <p:txBody>
          <a:bodyPr>
            <a:normAutofit/>
          </a:bodyPr>
          <a:lstStyle/>
          <a:p>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"But there is a God in heaven who reveals secrets, and He has made known to King Nebuchadnezzar what will be in the latter days. Your dream, and the visions of your head upon your bed, were these:"</a:t>
            </a:r>
          </a:p>
        </p:txBody>
      </p:sp>
    </p:spTree>
    <p:extLst>
      <p:ext uri="{BB962C8B-B14F-4D97-AF65-F5344CB8AC3E}">
        <p14:creationId xmlns:p14="http://schemas.microsoft.com/office/powerpoint/2010/main" val="1341090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548640"/>
            <a:ext cx="11029616" cy="1256097"/>
          </a:xfrm>
          <a:solidFill>
            <a:schemeClr val="accent1">
              <a:alpha val="60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smtClean="0"/>
              <a:t/>
            </a:r>
            <a:br>
              <a:rPr lang="en-US" sz="4800" dirty="0" smtClean="0"/>
            </a:br>
            <a:r>
              <a:rPr lang="en-US" sz="4800" dirty="0"/>
              <a:t/>
            </a:r>
            <a:br>
              <a:rPr lang="en-US" sz="4800" dirty="0"/>
            </a:br>
            <a:r>
              <a:rPr lang="en-US" sz="4800" dirty="0" smtClean="0"/>
              <a:t/>
            </a:r>
            <a:br>
              <a:rPr lang="en-US" sz="4800" dirty="0" smtClean="0"/>
            </a:br>
            <a:r>
              <a:rPr lang="en-US" sz="4800" dirty="0" smtClean="0"/>
              <a:t/>
            </a:r>
            <a:br>
              <a:rPr lang="en-US" sz="4800" dirty="0" smtClean="0"/>
            </a:br>
            <a:r>
              <a:rPr lang="en-US" sz="4800" dirty="0"/>
              <a:t/>
            </a:r>
            <a:br>
              <a:rPr lang="en-US" sz="4800" dirty="0"/>
            </a:br>
            <a:r>
              <a:rPr lang="en-US" sz="4400" b="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t>
            </a:r>
            <a:r>
              <a:rPr lang="en-US" sz="44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Visions </a:t>
            </a:r>
            <a:r>
              <a:rPr lang="en-US" sz="4400" b="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t>
            </a:r>
            <a:r>
              <a:rPr lang="en-US" sz="44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What is your Dream or Vision</a:t>
            </a:r>
            <a:r>
              <a:rPr lang="en-US" sz="4400" b="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endParaRPr lang="en-US" sz="4800" dirty="0"/>
          </a:p>
        </p:txBody>
      </p:sp>
      <p:sp>
        <p:nvSpPr>
          <p:cNvPr id="8" name="Content Placeholder 7"/>
          <p:cNvSpPr>
            <a:spLocks noGrp="1"/>
          </p:cNvSpPr>
          <p:nvPr>
            <p:ph idx="1"/>
          </p:nvPr>
        </p:nvSpPr>
        <p:spPr>
          <a:xfrm>
            <a:off x="581192" y="2367815"/>
            <a:ext cx="11029615" cy="3927107"/>
          </a:xfrm>
          <a:solidFill>
            <a:schemeClr val="accent1">
              <a:alpha val="60000"/>
            </a:schemeClr>
          </a:solidFill>
        </p:spPr>
        <p:txBody>
          <a:bodyPr>
            <a:noAutofit/>
          </a:bodyPr>
          <a:lstStyle/>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In </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our Scripture text today, in Acts 2:17, it says, </a:t>
            </a:r>
            <a:endPar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Your young men shall see visions"... </a:t>
            </a:r>
            <a:endPar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Never </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lose the Spiritual Dream! Never lose the God’s Vision! </a:t>
            </a:r>
            <a:endPar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God's </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Word instructs us: Colossians 3:17 NKJV "And whatever you do in word or deed, do all in the name of the Lord Jesus, giving thanks to God the Father through Him."</a:t>
            </a:r>
          </a:p>
        </p:txBody>
      </p:sp>
    </p:spTree>
    <p:extLst>
      <p:ext uri="{BB962C8B-B14F-4D97-AF65-F5344CB8AC3E}">
        <p14:creationId xmlns:p14="http://schemas.microsoft.com/office/powerpoint/2010/main" val="4032904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a:bodyPr>
          <a:lstStyle/>
          <a:p>
            <a:r>
              <a:rPr lang="en-US" sz="40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and Visions And to continue Acts </a:t>
            </a:r>
            <a:r>
              <a:rPr lang="en-US" sz="40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2:17</a:t>
            </a:r>
            <a:endParaRPr lang="en-US" sz="40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solidFill>
            <a:schemeClr val="accent1">
              <a:alpha val="60000"/>
            </a:schemeClr>
          </a:solidFill>
        </p:spPr>
        <p:txBody>
          <a:bodyPr>
            <a:noAutofit/>
          </a:bodyPr>
          <a:lstStyle/>
          <a:p>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"Your old men shall dream dreams." </a:t>
            </a:r>
            <a:endPar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Where there is no vision, the people perish..." Proverbs 29:18 KJV </a:t>
            </a:r>
            <a:endPar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Where there is no revelation, the people cast off restraint..." Proverbs 29:18 NKJV (NIV)</a:t>
            </a:r>
          </a:p>
        </p:txBody>
      </p:sp>
    </p:spTree>
    <p:extLst>
      <p:ext uri="{BB962C8B-B14F-4D97-AF65-F5344CB8AC3E}">
        <p14:creationId xmlns:p14="http://schemas.microsoft.com/office/powerpoint/2010/main" val="3338926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298374"/>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p:txBody>
          <a:bodyPr/>
          <a:lstStyle/>
          <a:p>
            <a:r>
              <a:rPr lang="en-US" dirty="0" smtClean="0"/>
              <a:t>Let’s Pray</a:t>
            </a:r>
            <a:endParaRPr lang="en-US" dirty="0"/>
          </a:p>
        </p:txBody>
      </p:sp>
    </p:spTree>
    <p:extLst>
      <p:ext uri="{BB962C8B-B14F-4D97-AF65-F5344CB8AC3E}">
        <p14:creationId xmlns:p14="http://schemas.microsoft.com/office/powerpoint/2010/main" val="18421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38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a:t/>
            </a:r>
            <a:br>
              <a:rPr lang="en-US" sz="4800" dirty="0"/>
            </a:br>
            <a:r>
              <a:rPr lang="en-US" sz="4800" dirty="0">
                <a:effectLst>
                  <a:outerShdw blurRad="38100" dist="38100" dir="2700000" algn="tl">
                    <a:srgbClr val="000000">
                      <a:alpha val="43137"/>
                    </a:srgbClr>
                  </a:outerShdw>
                </a:effectLst>
              </a:rPr>
              <a:t> Dreams and Visions Acts 2:16-18 NKJV</a:t>
            </a:r>
            <a:r>
              <a:rPr lang="en-US" sz="4800" dirty="0"/>
              <a:t/>
            </a:r>
            <a:br>
              <a:rPr lang="en-US" sz="4800" dirty="0"/>
            </a:br>
            <a:endParaRPr lang="en-US" sz="4800" b="1" i="1" dirty="0">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xfrm>
            <a:off x="581192" y="2180496"/>
            <a:ext cx="11029615" cy="3825668"/>
          </a:xfrm>
          <a:solidFill>
            <a:schemeClr val="accent1">
              <a:alpha val="58000"/>
            </a:schemeClr>
          </a:solidFill>
        </p:spPr>
        <p:txBody>
          <a:bodyPr>
            <a:noAutofit/>
          </a:bodyPr>
          <a:lstStyle/>
          <a:p>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"But this is what was spoken by the prophet Joel: ‘And it shall come to pass in the last days, says God, That I will pour out of My Spirit on all flesh; Your sons and your daughters shall prophesy, Your young men shall see visions, Your old men shall dream dreams. And on My menservants and on My maidservants I will pour out My Spirit in those days; And they shall prophesy."</a:t>
            </a:r>
          </a:p>
        </p:txBody>
      </p:sp>
    </p:spTree>
    <p:extLst>
      <p:ext uri="{BB962C8B-B14F-4D97-AF65-F5344CB8AC3E}">
        <p14:creationId xmlns:p14="http://schemas.microsoft.com/office/powerpoint/2010/main" val="2964799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46000"/>
            </a:schemeClr>
          </a:solidFill>
        </p:spPr>
        <p:txBody>
          <a:bodyPr>
            <a:normAutofit fontScale="90000"/>
          </a:bodyPr>
          <a:lstStyle/>
          <a:p>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1- Dreams </a:t>
            </a:r>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Visions Question: </a:t>
            </a: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r>
            <a:b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Where </a:t>
            </a:r>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did Dreams and Visions originate?</a:t>
            </a:r>
          </a:p>
        </p:txBody>
      </p:sp>
      <p:sp>
        <p:nvSpPr>
          <p:cNvPr id="8" name="Content Placeholder 7"/>
          <p:cNvSpPr>
            <a:spLocks noGrp="1"/>
          </p:cNvSpPr>
          <p:nvPr>
            <p:ph idx="1"/>
          </p:nvPr>
        </p:nvSpPr>
        <p:spPr>
          <a:xfrm>
            <a:off x="581192" y="2180496"/>
            <a:ext cx="11029615" cy="3893045"/>
          </a:xfrm>
          <a:solidFill>
            <a:schemeClr val="accent1">
              <a:alpha val="59000"/>
            </a:schemeClr>
          </a:solidFill>
        </p:spPr>
        <p:txBody>
          <a:bodyPr>
            <a:noAutofit/>
          </a:bodyPr>
          <a:lstStyle/>
          <a:p>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Our God, the One who envisioned and artistically shaped, formed and colored the world that we are to enjoy, and </a:t>
            </a:r>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since </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we are made in His image, then Dreams and Visions were an element that God Himself placed within His </a:t>
            </a:r>
            <a:r>
              <a:rPr lang="en-US" sz="40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creation to give divine guidance</a:t>
            </a:r>
            <a:endPar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864353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fontScale="90000"/>
          </a:bodyPr>
          <a:lstStyle/>
          <a:p>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2. What are some of God's purposes or reasons for Dreams and Visions?</a:t>
            </a:r>
          </a:p>
        </p:txBody>
      </p:sp>
      <p:sp>
        <p:nvSpPr>
          <p:cNvPr id="8" name="Content Placeholder 7"/>
          <p:cNvSpPr>
            <a:spLocks noGrp="1"/>
          </p:cNvSpPr>
          <p:nvPr>
            <p:ph idx="1"/>
          </p:nvPr>
        </p:nvSpPr>
        <p:spPr>
          <a:solidFill>
            <a:schemeClr val="accent1">
              <a:alpha val="60000"/>
            </a:schemeClr>
          </a:solidFill>
        </p:spPr>
        <p:txBody>
          <a:bodyPr>
            <a:normAutofit/>
          </a:bodyPr>
          <a:lstStyle/>
          <a:p>
            <a:r>
              <a:rPr lang="en-US" sz="44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Job 33:15 NKJV "In a dream, in a vision of the night, When deep sleep falls upon men, While slumbering on their beds, "</a:t>
            </a:r>
          </a:p>
        </p:txBody>
      </p:sp>
    </p:spTree>
    <p:extLst>
      <p:ext uri="{BB962C8B-B14F-4D97-AF65-F5344CB8AC3E}">
        <p14:creationId xmlns:p14="http://schemas.microsoft.com/office/powerpoint/2010/main" val="2583314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a:t/>
            </a:r>
            <a:br>
              <a:rPr lang="en-US" sz="4800" dirty="0"/>
            </a:br>
            <a:r>
              <a:rPr lang="en-US" sz="4800" i="1" dirty="0" smtClean="0"/>
              <a:t>3-</a:t>
            </a:r>
            <a:r>
              <a:rPr lang="en-US" sz="4800" dirty="0" smtClean="0"/>
              <a:t> </a:t>
            </a: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t>
            </a:r>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Visions </a:t>
            </a:r>
            <a:r>
              <a:rPr lang="en-US" sz="48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Instruction</a:t>
            </a:r>
            <a:r>
              <a:rPr lang="en-US" sz="4800" dirty="0"/>
              <a:t/>
            </a:r>
            <a:br>
              <a:rPr lang="en-US" sz="4800" dirty="0"/>
            </a:br>
            <a:endParaRPr lang="en-US" sz="4800" b="1" i="1" dirty="0">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xfrm>
            <a:off x="581192" y="2180496"/>
            <a:ext cx="11029615" cy="4018173"/>
          </a:xfrm>
          <a:solidFill>
            <a:schemeClr val="accent1">
              <a:alpha val="60000"/>
            </a:schemeClr>
          </a:solidFill>
        </p:spPr>
        <p:txBody>
          <a:bodyPr>
            <a:noAutofit/>
          </a:bodyPr>
          <a:lstStyle/>
          <a:p>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Job 33:16 NKJV "</a:t>
            </a:r>
            <a:r>
              <a:rPr lang="en-US" sz="36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Then He opens the ears of men, And seals their instruction</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t>
            </a:r>
            <a:endPar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Matthew </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1:20 NKJV "But while he thought about these things, behold, an angel of the Lord appeared to him </a:t>
            </a:r>
            <a:r>
              <a:rPr lang="en-US" sz="36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in a dream</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saying, “Joseph, son of David, do not be afraid to take to you Mary your wife, for that which is conceived in her is of the Holy Spirit."</a:t>
            </a:r>
          </a:p>
        </p:txBody>
      </p:sp>
    </p:spTree>
    <p:extLst>
      <p:ext uri="{BB962C8B-B14F-4D97-AF65-F5344CB8AC3E}">
        <p14:creationId xmlns:p14="http://schemas.microsoft.com/office/powerpoint/2010/main" val="3800779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695368"/>
            <a:ext cx="11029616" cy="1338400"/>
          </a:xfrm>
          <a:solidFill>
            <a:schemeClr val="accent1">
              <a:alpha val="60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a:t/>
            </a:r>
            <a:br>
              <a:rPr lang="en-US" sz="4800" dirty="0"/>
            </a:br>
            <a:r>
              <a:rPr lang="en-US" sz="44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4- Dreams </a:t>
            </a:r>
            <a:r>
              <a:rPr lang="en-US" sz="44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a:t>
            </a:r>
            <a:r>
              <a:rPr lang="en-US" sz="44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Visions: </a:t>
            </a:r>
            <a:r>
              <a:rPr lang="en-US" sz="44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Guidance / Direction</a:t>
            </a:r>
            <a:r>
              <a:rPr lang="en-US" sz="4800" dirty="0"/>
              <a:t/>
            </a:r>
            <a:br>
              <a:rPr lang="en-US" sz="4800" dirty="0"/>
            </a:br>
            <a:endParaRPr lang="en-US" sz="4800" b="1" i="1" dirty="0">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solidFill>
            <a:schemeClr val="accent1">
              <a:alpha val="60000"/>
            </a:schemeClr>
          </a:solidFill>
        </p:spPr>
        <p:txBody>
          <a:bodyPr>
            <a:normAutofit fontScale="92500"/>
          </a:bodyPr>
          <a:lstStyle/>
          <a:p>
            <a:r>
              <a:rPr lang="en-US" sz="44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Job 33:17a NKJV "In order to turn man from his deed," </a:t>
            </a:r>
            <a:endParaRPr lang="en-US" sz="44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44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Matthew </a:t>
            </a:r>
            <a:r>
              <a:rPr lang="en-US" sz="44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2:12 NKJV "Then, being </a:t>
            </a:r>
            <a:r>
              <a:rPr lang="en-US" sz="44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divinely warned</a:t>
            </a:r>
            <a:r>
              <a:rPr lang="en-US" sz="44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in a dream that they should not return to Herod, they departed for their own country another way.</a:t>
            </a:r>
          </a:p>
        </p:txBody>
      </p:sp>
    </p:spTree>
    <p:extLst>
      <p:ext uri="{BB962C8B-B14F-4D97-AF65-F5344CB8AC3E}">
        <p14:creationId xmlns:p14="http://schemas.microsoft.com/office/powerpoint/2010/main" val="3498739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213271"/>
          </a:xfrm>
          <a:solidFill>
            <a:schemeClr val="accent1">
              <a:alpha val="60000"/>
            </a:schemeClr>
          </a:solidFill>
        </p:spPr>
        <p:txBody>
          <a:bodyPr>
            <a:normAutofit/>
          </a:bodyPr>
          <a:lstStyle/>
          <a:p>
            <a:r>
              <a:rPr lang="en-US" sz="48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Dreams and Visions Acts 16:9-10 NKJV</a:t>
            </a:r>
          </a:p>
        </p:txBody>
      </p:sp>
      <p:sp>
        <p:nvSpPr>
          <p:cNvPr id="8" name="Content Placeholder 7"/>
          <p:cNvSpPr>
            <a:spLocks noGrp="1"/>
          </p:cNvSpPr>
          <p:nvPr>
            <p:ph idx="1"/>
          </p:nvPr>
        </p:nvSpPr>
        <p:spPr>
          <a:xfrm>
            <a:off x="581192" y="2180496"/>
            <a:ext cx="11029615" cy="4172178"/>
          </a:xfrm>
          <a:solidFill>
            <a:schemeClr val="accent1">
              <a:alpha val="60000"/>
            </a:schemeClr>
          </a:solidFill>
        </p:spPr>
        <p:txBody>
          <a:bodyPr>
            <a:noAutofit/>
          </a:bodyPr>
          <a:lstStyle/>
          <a:p>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a:t>
            </a:r>
            <a:r>
              <a:rPr lang="en-US" sz="40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 vision appeared to Paul in the night</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 man of Macedonia stood and pleaded with him, saying, “Come over to Macedonia and help us.” Now after he had seen the vision, immediately we sought to go to Macedonia, concluding that the Lord had called us to preach the gospel to them.</a:t>
            </a:r>
          </a:p>
        </p:txBody>
      </p:sp>
    </p:spTree>
    <p:extLst>
      <p:ext uri="{BB962C8B-B14F-4D97-AF65-F5344CB8AC3E}">
        <p14:creationId xmlns:p14="http://schemas.microsoft.com/office/powerpoint/2010/main" val="3811177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338400"/>
          </a:xfrm>
          <a:solidFill>
            <a:schemeClr val="accent1">
              <a:alpha val="60000"/>
            </a:schemeClr>
          </a:solidFill>
        </p:spPr>
        <p:txBody>
          <a:bodyPr>
            <a:normAutofit/>
          </a:bodyPr>
          <a:lstStyle/>
          <a:p>
            <a:r>
              <a:rPr lang="en-US" sz="44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5- Dreams </a:t>
            </a:r>
            <a:r>
              <a:rPr lang="en-US" sz="44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and Visions </a:t>
            </a:r>
            <a:r>
              <a:rPr lang="en-US" sz="4400" b="1" i="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Discipline</a:t>
            </a:r>
            <a:endParaRPr lang="en-US" sz="4400" b="1" i="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solidFill>
            <a:schemeClr val="accent1">
              <a:alpha val="60000"/>
            </a:schemeClr>
          </a:solidFill>
        </p:spPr>
        <p:txBody>
          <a:bodyPr>
            <a:noAutofit/>
          </a:bodyPr>
          <a:lstStyle/>
          <a:p>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Job 33:17b NKJV "And </a:t>
            </a:r>
            <a:r>
              <a:rPr lang="en-US" sz="40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conceal pride from man</a:t>
            </a:r>
            <a:r>
              <a:rPr lang="en-US" sz="40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About a year later while in his palace, King Nebuchadnezzar in his arrogance fails to credit God for amassing such a great kingdom under his rule and is humiliated to living and eating the grass of the field like an animal.</a:t>
            </a:r>
          </a:p>
        </p:txBody>
      </p:sp>
    </p:spTree>
    <p:extLst>
      <p:ext uri="{BB962C8B-B14F-4D97-AF65-F5344CB8AC3E}">
        <p14:creationId xmlns:p14="http://schemas.microsoft.com/office/powerpoint/2010/main" val="406656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6" name="Title 5"/>
          <p:cNvSpPr>
            <a:spLocks noGrp="1"/>
          </p:cNvSpPr>
          <p:nvPr>
            <p:ph type="title"/>
          </p:nvPr>
        </p:nvSpPr>
        <p:spPr>
          <a:xfrm>
            <a:off x="581192" y="702156"/>
            <a:ext cx="11029616" cy="1097768"/>
          </a:xfrm>
          <a:solidFill>
            <a:schemeClr val="accent1">
              <a:alpha val="60000"/>
            </a:schemeClr>
          </a:solidFill>
        </p:spPr>
        <p:txBody>
          <a:bodyPr>
            <a:normAutofit fontScale="90000"/>
          </a:bodyPr>
          <a:lstStyle/>
          <a:p>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a:latin typeface="Calibri Light" panose="020F0302020204030204" pitchFamily="34" charset="0"/>
                <a:cs typeface="Calibri Light" panose="020F0302020204030204" pitchFamily="34" charset="0"/>
              </a:rPr>
              <a:t/>
            </a:r>
            <a:br>
              <a:rPr lang="en-US" sz="4800" b="1" i="1" dirty="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b="1" i="1" dirty="0" smtClean="0">
                <a:latin typeface="Calibri Light" panose="020F0302020204030204" pitchFamily="34" charset="0"/>
                <a:cs typeface="Calibri Light" panose="020F0302020204030204" pitchFamily="34" charset="0"/>
              </a:rPr>
              <a:t/>
            </a:r>
            <a:br>
              <a:rPr lang="en-US" sz="4800" b="1" i="1" dirty="0" smtClean="0">
                <a:latin typeface="Calibri Light" panose="020F0302020204030204" pitchFamily="34" charset="0"/>
                <a:cs typeface="Calibri Light" panose="020F0302020204030204" pitchFamily="34" charset="0"/>
              </a:rPr>
            </a:br>
            <a:r>
              <a:rPr lang="en-US" sz="4800" dirty="0"/>
              <a:t/>
            </a:r>
            <a:br>
              <a:rPr lang="en-US" sz="4800" dirty="0"/>
            </a:br>
            <a:r>
              <a:rPr lang="en-US" sz="4800" dirty="0"/>
              <a:t/>
            </a:r>
            <a:br>
              <a:rPr lang="en-US" sz="4800" dirty="0"/>
            </a:br>
            <a:r>
              <a:rPr lang="en-US" sz="49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Dreams and </a:t>
            </a:r>
            <a:r>
              <a:rPr lang="en-US" sz="4900" b="1" dirty="0" smtClean="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Visions / </a:t>
            </a:r>
            <a:r>
              <a:rPr lang="en-US" sz="49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Deliverance</a:t>
            </a:r>
            <a:r>
              <a:rPr lang="en-US" sz="4800" dirty="0"/>
              <a:t/>
            </a:r>
            <a:br>
              <a:rPr lang="en-US" sz="4800" dirty="0"/>
            </a:br>
            <a:endParaRPr lang="en-US" sz="4800" b="1" i="1" dirty="0">
              <a:latin typeface="Calibri Light" panose="020F0302020204030204" pitchFamily="34" charset="0"/>
              <a:cs typeface="Calibri Light" panose="020F0302020204030204" pitchFamily="34" charset="0"/>
            </a:endParaRPr>
          </a:p>
        </p:txBody>
      </p:sp>
      <p:sp>
        <p:nvSpPr>
          <p:cNvPr id="8" name="Content Placeholder 7"/>
          <p:cNvSpPr>
            <a:spLocks noGrp="1"/>
          </p:cNvSpPr>
          <p:nvPr>
            <p:ph idx="1"/>
          </p:nvPr>
        </p:nvSpPr>
        <p:spPr>
          <a:xfrm>
            <a:off x="581192" y="1886552"/>
            <a:ext cx="11029615" cy="4971448"/>
          </a:xfrm>
          <a:solidFill>
            <a:schemeClr val="accent1">
              <a:alpha val="60000"/>
            </a:schemeClr>
          </a:solidFill>
        </p:spPr>
        <p:txBody>
          <a:bodyPr>
            <a:noAutofit/>
          </a:bodyPr>
          <a:lstStyle/>
          <a:p>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Job 33:18 NKJV "</a:t>
            </a:r>
            <a:r>
              <a:rPr lang="en-US" sz="36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He keeps back his soul from the Pit</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And </a:t>
            </a:r>
            <a:r>
              <a:rPr lang="en-US" sz="36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his life from perishing by the sword</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t>
            </a:r>
            <a:endPar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endParaRPr>
          </a:p>
          <a:p>
            <a:r>
              <a:rPr lang="en-US" sz="3600" b="1" dirty="0" smtClean="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Matthew </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2:13 NKJV "Now when they had departed, behold, </a:t>
            </a:r>
            <a:r>
              <a:rPr lang="en-US" sz="3600" b="1" u="sng"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an angel of the Lord appeared to Joseph in a dream, saying, “Arise, take the young Child and His mother, flee to Egypt</a:t>
            </a:r>
            <a:r>
              <a:rPr lang="en-US" sz="3600" b="1" dirty="0">
                <a:solidFill>
                  <a:schemeClr val="bg1"/>
                </a:solidFill>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 and stay there until I bring you word; for Herod will seek the young Child to destroy Him.”</a:t>
            </a:r>
          </a:p>
        </p:txBody>
      </p:sp>
    </p:spTree>
    <p:extLst>
      <p:ext uri="{BB962C8B-B14F-4D97-AF65-F5344CB8AC3E}">
        <p14:creationId xmlns:p14="http://schemas.microsoft.com/office/powerpoint/2010/main" val="2475414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A0CF3B2-1F0F-4FC5-8002-3E4869ABAD55}">
  <ds:schemaRefs>
    <ds:schemaRef ds:uri="http://schemas.microsoft.com/sharepoint/v3/contenttype/forms"/>
  </ds:schemaRefs>
</ds:datastoreItem>
</file>

<file path=customXml/itemProps2.xml><?xml version="1.0" encoding="utf-8"?>
<ds:datastoreItem xmlns:ds="http://schemas.openxmlformats.org/officeDocument/2006/customXml" ds:itemID="{1F69AFF4-BB30-4BA0-AD22-82CC3C4327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BC12AA-1C15-4500-BC9C-8EE83A441DE9}">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terms/"/>
    <ds:schemaRef ds:uri="16c05727-aa75-4e4a-9b5f-8a80a1165891"/>
    <ds:schemaRef ds:uri="71af3243-3dd4-4a8d-8c0d-dd76da1f02a5"/>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Tech Dividend design</Template>
  <TotalTime>0</TotalTime>
  <Words>805</Words>
  <Application>Microsoft Office PowerPoint</Application>
  <PresentationFormat>Widescreen</PresentationFormat>
  <Paragraphs>38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 Light</vt:lpstr>
      <vt:lpstr>Gill Sans MT</vt:lpstr>
      <vt:lpstr>Wingdings 2</vt:lpstr>
      <vt:lpstr>Dividend</vt:lpstr>
      <vt:lpstr>Visions and Dreams - Intro</vt:lpstr>
      <vt:lpstr>         Dreams and Visions Acts 2:16-18 NKJV </vt:lpstr>
      <vt:lpstr>1- Dreams and Visions Question:  Where did Dreams and Visions originate?</vt:lpstr>
      <vt:lpstr>2. What are some of God's purposes or reasons for Dreams and Visions?</vt:lpstr>
      <vt:lpstr>        3- Dreams and Visions / Instruction </vt:lpstr>
      <vt:lpstr>        4- Dreams and Visions: Guidance / Direction </vt:lpstr>
      <vt:lpstr> Dreams and Visions Acts 16:9-10 NKJV</vt:lpstr>
      <vt:lpstr>5- Dreams and Visions / Discipline</vt:lpstr>
      <vt:lpstr>        Dreams and Visions / Deliverance </vt:lpstr>
      <vt:lpstr>         Where do I go to find the interpretation of a Dream or Vision?</vt:lpstr>
      <vt:lpstr>Dreams and Visions Daniel 2:27 (NKJV)</vt:lpstr>
      <vt:lpstr>Dreams and Visions / Second, now let's see who it is. Daniel 2:28 (NKJV)</vt:lpstr>
      <vt:lpstr>            Dreams and Visions / What is your Dream or Vision?</vt:lpstr>
      <vt:lpstr>Dreams and Visions And to continue Acts 2:17</vt:lpstr>
      <vt:lpstr>Let’s Pray</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2018-12-29T23:55:06Z</dcterms:created>
  <dcterms:modified xsi:type="dcterms:W3CDTF">2018-12-30T01:29:24Z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