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57" r:id="rId5"/>
    <p:sldId id="275" r:id="rId6"/>
    <p:sldId id="259" r:id="rId7"/>
    <p:sldId id="263" r:id="rId8"/>
    <p:sldId id="260" r:id="rId9"/>
    <p:sldId id="262" r:id="rId10"/>
    <p:sldId id="261" r:id="rId11"/>
    <p:sldId id="266" r:id="rId12"/>
    <p:sldId id="267" r:id="rId13"/>
    <p:sldId id="265" r:id="rId14"/>
    <p:sldId id="264" r:id="rId15"/>
    <p:sldId id="268" r:id="rId16"/>
    <p:sldId id="271" r:id="rId17"/>
    <p:sldId id="272" r:id="rId18"/>
    <p:sldId id="27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83AF7-FFB2-481E-AACA-301DE5DFB40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137042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83AF7-FFB2-481E-AACA-301DE5DFB40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157085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83AF7-FFB2-481E-AACA-301DE5DFB40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131187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83AF7-FFB2-481E-AACA-301DE5DFB40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191709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83AF7-FFB2-481E-AACA-301DE5DFB40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349535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83AF7-FFB2-481E-AACA-301DE5DFB40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289564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83AF7-FFB2-481E-AACA-301DE5DFB40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380744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83AF7-FFB2-481E-AACA-301DE5DFB40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20927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83AF7-FFB2-481E-AACA-301DE5DFB40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215221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83AF7-FFB2-481E-AACA-301DE5DFB40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149422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83AF7-FFB2-481E-AACA-301DE5DFB40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33FE8-0E6F-46AB-8DA0-A74A54A39C05}" type="slidenum">
              <a:rPr lang="en-US" smtClean="0"/>
              <a:t>‹#›</a:t>
            </a:fld>
            <a:endParaRPr lang="en-US"/>
          </a:p>
        </p:txBody>
      </p:sp>
    </p:spTree>
    <p:extLst>
      <p:ext uri="{BB962C8B-B14F-4D97-AF65-F5344CB8AC3E}">
        <p14:creationId xmlns:p14="http://schemas.microsoft.com/office/powerpoint/2010/main" val="57865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83AF7-FFB2-481E-AACA-301DE5DFB40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33FE8-0E6F-46AB-8DA0-A74A54A39C05}" type="slidenum">
              <a:rPr lang="en-US" smtClean="0"/>
              <a:t>‹#›</a:t>
            </a:fld>
            <a:endParaRPr lang="en-US"/>
          </a:p>
        </p:txBody>
      </p:sp>
    </p:spTree>
    <p:extLst>
      <p:ext uri="{BB962C8B-B14F-4D97-AF65-F5344CB8AC3E}">
        <p14:creationId xmlns:p14="http://schemas.microsoft.com/office/powerpoint/2010/main" val="191665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4376057" cy="2387600"/>
          </a:xfrm>
        </p:spPr>
        <p:txBody>
          <a:bodyPr/>
          <a:lstStyle/>
          <a:p>
            <a:r>
              <a:rPr lang="en-US" b="1" dirty="0" smtClean="0">
                <a:solidFill>
                  <a:schemeClr val="bg1"/>
                </a:solidFill>
                <a:effectLst>
                  <a:outerShdw blurRad="38100" dist="38100" dir="2700000" algn="tl">
                    <a:srgbClr val="000000">
                      <a:alpha val="43137"/>
                    </a:srgbClr>
                  </a:outerShdw>
                </a:effectLst>
              </a:rPr>
              <a:t>"Be Strong" </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7282" y="3602038"/>
            <a:ext cx="4198775" cy="1655762"/>
          </a:xfrm>
        </p:spPr>
        <p:txBody>
          <a:bodyPr/>
          <a:lstStyle/>
          <a:p>
            <a:r>
              <a:rPr lang="en-US" b="1" dirty="0" smtClean="0">
                <a:solidFill>
                  <a:schemeClr val="bg1"/>
                </a:solidFill>
                <a:effectLst>
                  <a:outerShdw blurRad="38100" dist="38100" dir="2700000" algn="tl">
                    <a:srgbClr val="000000">
                      <a:alpha val="43137"/>
                    </a:srgbClr>
                  </a:outerShdw>
                </a:effectLst>
              </a:rPr>
              <a:t>With Bishop Ronald K. Powell</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643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Obey:</a:t>
            </a:r>
            <a:endParaRPr lang="en-US" dirty="0">
              <a:solidFill>
                <a:schemeClr val="bg1"/>
              </a:solidFill>
            </a:endParaRPr>
          </a:p>
        </p:txBody>
      </p:sp>
      <p:sp>
        <p:nvSpPr>
          <p:cNvPr id="3" name="Content Placeholder 2"/>
          <p:cNvSpPr>
            <a:spLocks noGrp="1"/>
          </p:cNvSpPr>
          <p:nvPr>
            <p:ph idx="1"/>
          </p:nvPr>
        </p:nvSpPr>
        <p:spPr>
          <a:xfrm>
            <a:off x="838200" y="1362269"/>
            <a:ext cx="10515600" cy="4814694"/>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 Carry out, perform, act on, execute, discharge, put into effect, implement, fulfill.</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99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Difficulties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trouble, distress, crisis, hardship.</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0604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0491"/>
          </a:xfrm>
        </p:spPr>
        <p:txBody>
          <a:bodyPr/>
          <a:lstStyle/>
          <a:p>
            <a:r>
              <a:rPr lang="en-US" b="1" dirty="0" smtClean="0">
                <a:solidFill>
                  <a:schemeClr val="bg1"/>
                </a:solidFill>
                <a:effectLst>
                  <a:outerShdw blurRad="38100" dist="38100" dir="2700000" algn="tl">
                    <a:srgbClr val="000000">
                      <a:alpha val="43137"/>
                    </a:srgbClr>
                  </a:outerShdw>
                </a:effectLst>
              </a:rPr>
              <a:t>Joshua 1:9</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110343"/>
            <a:ext cx="10515600" cy="506662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9 Have I not commanded you? </a:t>
            </a:r>
            <a:r>
              <a:rPr lang="en-US" sz="4000" b="1" u="sng" dirty="0" smtClean="0">
                <a:solidFill>
                  <a:schemeClr val="bg1"/>
                </a:solidFill>
                <a:effectLst>
                  <a:outerShdw blurRad="38100" dist="38100" dir="2700000" algn="tl">
                    <a:srgbClr val="000000">
                      <a:alpha val="43137"/>
                    </a:srgbClr>
                  </a:outerShdw>
                </a:effectLst>
              </a:rPr>
              <a:t>Be strong</a:t>
            </a:r>
            <a:r>
              <a:rPr lang="en-US" sz="4000" b="1" dirty="0" smtClean="0">
                <a:solidFill>
                  <a:schemeClr val="bg1"/>
                </a:solidFill>
                <a:effectLst>
                  <a:outerShdw blurRad="38100" dist="38100" dir="2700000" algn="tl">
                    <a:srgbClr val="000000">
                      <a:alpha val="43137"/>
                    </a:srgbClr>
                  </a:outerShdw>
                </a:effectLst>
              </a:rPr>
              <a:t> and </a:t>
            </a:r>
            <a:r>
              <a:rPr lang="en-US" sz="4000" b="1" u="sng" dirty="0" smtClean="0">
                <a:solidFill>
                  <a:schemeClr val="bg1"/>
                </a:solidFill>
                <a:effectLst>
                  <a:outerShdw blurRad="38100" dist="38100" dir="2700000" algn="tl">
                    <a:srgbClr val="000000">
                      <a:alpha val="43137"/>
                    </a:srgbClr>
                  </a:outerShdw>
                </a:effectLst>
              </a:rPr>
              <a:t>courageous</a:t>
            </a:r>
            <a:r>
              <a:rPr lang="en-US" sz="4000" b="1" dirty="0" smtClean="0">
                <a:solidFill>
                  <a:schemeClr val="bg1"/>
                </a:solidFill>
                <a:effectLst>
                  <a:outerShdw blurRad="38100" dist="38100" dir="2700000" algn="tl">
                    <a:srgbClr val="000000">
                      <a:alpha val="43137"/>
                    </a:srgbClr>
                  </a:outerShdw>
                </a:effectLst>
              </a:rPr>
              <a:t>. </a:t>
            </a:r>
            <a:r>
              <a:rPr lang="en-US" sz="4000" b="1" u="sng" dirty="0" smtClean="0">
                <a:solidFill>
                  <a:schemeClr val="bg1"/>
                </a:solidFill>
                <a:effectLst>
                  <a:outerShdw blurRad="38100" dist="38100" dir="2700000" algn="tl">
                    <a:srgbClr val="000000">
                      <a:alpha val="43137"/>
                    </a:srgbClr>
                  </a:outerShdw>
                </a:effectLst>
              </a:rPr>
              <a:t>Do not be frightened</a:t>
            </a:r>
            <a:r>
              <a:rPr lang="en-US" sz="4000" b="1" dirty="0" smtClean="0">
                <a:solidFill>
                  <a:schemeClr val="bg1"/>
                </a:solidFill>
                <a:effectLst>
                  <a:outerShdw blurRad="38100" dist="38100" dir="2700000" algn="tl">
                    <a:srgbClr val="000000">
                      <a:alpha val="43137"/>
                    </a:srgbClr>
                  </a:outerShdw>
                </a:effectLst>
              </a:rPr>
              <a:t>, and </a:t>
            </a:r>
            <a:r>
              <a:rPr lang="en-US" sz="4000" b="1" u="sng" dirty="0" smtClean="0">
                <a:solidFill>
                  <a:schemeClr val="bg1"/>
                </a:solidFill>
                <a:effectLst>
                  <a:outerShdw blurRad="38100" dist="38100" dir="2700000" algn="tl">
                    <a:srgbClr val="000000">
                      <a:alpha val="43137"/>
                    </a:srgbClr>
                  </a:outerShdw>
                </a:effectLst>
              </a:rPr>
              <a:t>do not be dismayed</a:t>
            </a:r>
            <a:r>
              <a:rPr lang="en-US" sz="4000" b="1" dirty="0" smtClean="0">
                <a:solidFill>
                  <a:schemeClr val="bg1"/>
                </a:solidFill>
                <a:effectLst>
                  <a:outerShdw blurRad="38100" dist="38100" dir="2700000" algn="tl">
                    <a:srgbClr val="000000">
                      <a:alpha val="43137"/>
                    </a:srgbClr>
                  </a:outerShdw>
                </a:effectLst>
              </a:rPr>
              <a:t>, </a:t>
            </a:r>
            <a:r>
              <a:rPr lang="en-US" sz="4000" b="1" u="sng" dirty="0" smtClean="0">
                <a:solidFill>
                  <a:schemeClr val="bg1"/>
                </a:solidFill>
                <a:effectLst>
                  <a:outerShdw blurRad="38100" dist="38100" dir="2700000" algn="tl">
                    <a:srgbClr val="000000">
                      <a:alpha val="43137"/>
                    </a:srgbClr>
                  </a:outerShdw>
                </a:effectLst>
              </a:rPr>
              <a:t>for the Lord your God is with you</a:t>
            </a:r>
            <a:r>
              <a:rPr lang="en-US" sz="4000" b="1" dirty="0" smtClean="0">
                <a:solidFill>
                  <a:schemeClr val="bg1"/>
                </a:solidFill>
                <a:effectLst>
                  <a:outerShdw blurRad="38100" dist="38100" dir="2700000" algn="tl">
                    <a:srgbClr val="000000">
                      <a:alpha val="43137"/>
                    </a:srgbClr>
                  </a:outerShdw>
                </a:effectLst>
              </a:rPr>
              <a:t> wherever you go.” </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3835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45" y="169182"/>
            <a:ext cx="10515600" cy="1325563"/>
          </a:xfrm>
        </p:spPr>
        <p:txBody>
          <a:bodyPr/>
          <a:lstStyle/>
          <a:p>
            <a:r>
              <a:rPr lang="en-US" b="1" dirty="0" smtClean="0">
                <a:solidFill>
                  <a:schemeClr val="bg1"/>
                </a:solidFill>
                <a:effectLst>
                  <a:outerShdw blurRad="38100" dist="38100" dir="2700000" algn="tl">
                    <a:srgbClr val="000000">
                      <a:alpha val="43137"/>
                    </a:srgbClr>
                  </a:outerShdw>
                </a:effectLst>
              </a:rPr>
              <a:t>Joshua 1:18</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50302"/>
            <a:ext cx="10515600" cy="4926661"/>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18 Whoever rebels against your commandment and disobeys your words, whatever you command him, shall be put to death. Only be strong and courageous.” </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91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822"/>
          </a:xfrm>
        </p:spPr>
        <p:txBody>
          <a:bodyPr/>
          <a:lstStyle/>
          <a:p>
            <a:r>
              <a:rPr lang="en-US" b="1" dirty="0" smtClean="0">
                <a:solidFill>
                  <a:schemeClr val="bg1"/>
                </a:solidFill>
                <a:effectLst>
                  <a:outerShdw blurRad="38100" dist="38100" dir="2700000" algn="tl">
                    <a:srgbClr val="000000">
                      <a:alpha val="43137"/>
                    </a:srgbClr>
                  </a:outerShdw>
                </a:effectLst>
              </a:rPr>
              <a:t>Declension</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324947"/>
            <a:ext cx="10515600" cy="4852016"/>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Condition of decline or moral deterioration.”</a:t>
            </a:r>
          </a:p>
          <a:p>
            <a:r>
              <a:rPr lang="en-US" sz="4000" b="1" dirty="0" smtClean="0">
                <a:solidFill>
                  <a:schemeClr val="bg1"/>
                </a:solidFill>
                <a:effectLst>
                  <a:outerShdw blurRad="38100" dist="38100" dir="2700000" algn="tl">
                    <a:srgbClr val="000000">
                      <a:alpha val="43137"/>
                    </a:srgbClr>
                  </a:outerShdw>
                </a:effectLst>
              </a:rPr>
              <a:t>The declension of the new generation”</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283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1831"/>
          </a:xfrm>
        </p:spPr>
        <p:txBody>
          <a:bodyPr/>
          <a:lstStyle/>
          <a:p>
            <a:r>
              <a:rPr lang="en-US" b="1" dirty="0" smtClean="0">
                <a:solidFill>
                  <a:schemeClr val="bg1"/>
                </a:solidFill>
                <a:effectLst>
                  <a:outerShdw blurRad="38100" dist="38100" dir="2700000" algn="tl">
                    <a:srgbClr val="000000">
                      <a:alpha val="43137"/>
                    </a:srgbClr>
                  </a:outerShdw>
                </a:effectLst>
              </a:rPr>
              <a:t>Joshua 10:25</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96956"/>
            <a:ext cx="10515600" cy="4880008"/>
          </a:xfrm>
        </p:spPr>
        <p:txBody>
          <a:bodyPr>
            <a:normAutofit/>
          </a:bodyPr>
          <a:lstStyle/>
          <a:p>
            <a:r>
              <a:rPr lang="en-US" sz="4000" b="1" dirty="0" smtClean="0">
                <a:solidFill>
                  <a:schemeClr val="bg1"/>
                </a:solidFill>
              </a:rPr>
              <a:t>25 And Joshua said to them, “Do not be afraid or dismayed; be strong and courageous. For thus the Lord will do to all your enemies against whom you fight.” </a:t>
            </a:r>
            <a:endParaRPr lang="en-US" sz="4000" b="1" dirty="0">
              <a:solidFill>
                <a:schemeClr val="bg1"/>
              </a:solidFill>
            </a:endParaRPr>
          </a:p>
        </p:txBody>
      </p:sp>
    </p:spTree>
    <p:extLst>
      <p:ext uri="{BB962C8B-B14F-4D97-AF65-F5344CB8AC3E}">
        <p14:creationId xmlns:p14="http://schemas.microsoft.com/office/powerpoint/2010/main" val="280849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95535"/>
            <a:ext cx="10515600" cy="4581428"/>
          </a:xfrm>
        </p:spPr>
        <p:txBody>
          <a:bodyPr>
            <a:normAutofit/>
          </a:bodyPr>
          <a:lstStyle/>
          <a:p>
            <a:r>
              <a:rPr lang="en-US" sz="4000" b="1" dirty="0" smtClean="0">
                <a:solidFill>
                  <a:schemeClr val="bg1"/>
                </a:solidFill>
              </a:rPr>
              <a:t>Pass on His Word, </a:t>
            </a:r>
          </a:p>
          <a:p>
            <a:r>
              <a:rPr lang="en-US" sz="4000" b="1" dirty="0" smtClean="0">
                <a:solidFill>
                  <a:schemeClr val="bg1"/>
                </a:solidFill>
              </a:rPr>
              <a:t>Be strong,” to others, </a:t>
            </a:r>
            <a:r>
              <a:rPr lang="en-US" sz="4000" b="1" dirty="0" smtClean="0">
                <a:solidFill>
                  <a:schemeClr val="bg1"/>
                </a:solidFill>
              </a:rPr>
              <a:t>as </a:t>
            </a:r>
            <a:r>
              <a:rPr lang="en-US" sz="4000" b="1" dirty="0" smtClean="0">
                <a:solidFill>
                  <a:schemeClr val="bg1"/>
                </a:solidFill>
              </a:rPr>
              <a:t>Joshua did to the children of </a:t>
            </a:r>
            <a:r>
              <a:rPr lang="en-US" sz="4000" b="1" dirty="0" smtClean="0">
                <a:solidFill>
                  <a:schemeClr val="bg1"/>
                </a:solidFill>
              </a:rPr>
              <a:t>Israel. </a:t>
            </a:r>
            <a:endParaRPr lang="en-US" sz="4000" b="1" dirty="0" smtClean="0">
              <a:solidFill>
                <a:schemeClr val="bg1"/>
              </a:solidFill>
            </a:endParaRPr>
          </a:p>
          <a:p>
            <a:r>
              <a:rPr lang="en-US" sz="4000" b="1" dirty="0" smtClean="0">
                <a:solidFill>
                  <a:schemeClr val="bg1"/>
                </a:solidFill>
              </a:rPr>
              <a:t>And </a:t>
            </a:r>
            <a:r>
              <a:rPr lang="en-US" sz="4000" b="1" dirty="0" smtClean="0">
                <a:solidFill>
                  <a:schemeClr val="bg1"/>
                </a:solidFill>
              </a:rPr>
              <a:t>overcome all your enemies.</a:t>
            </a:r>
            <a:endParaRPr lang="en-US" sz="4000" b="1" dirty="0">
              <a:solidFill>
                <a:schemeClr val="bg1"/>
              </a:solidFill>
            </a:endParaRPr>
          </a:p>
        </p:txBody>
      </p:sp>
    </p:spTree>
    <p:extLst>
      <p:ext uri="{BB962C8B-B14F-4D97-AF65-F5344CB8AC3E}">
        <p14:creationId xmlns:p14="http://schemas.microsoft.com/office/powerpoint/2010/main" val="308399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a:solidFill>
            <a:schemeClr val="tx1">
              <a:alpha val="61000"/>
            </a:schemeClr>
          </a:solidFill>
        </p:spPr>
        <p:txBody>
          <a:bodyPr>
            <a:normAutofit fontScale="92500" lnSpcReduction="20000"/>
          </a:bodyPr>
          <a:lstStyle/>
          <a:p>
            <a:r>
              <a:rPr lang="en-US" sz="4000" dirty="0">
                <a:solidFill>
                  <a:schemeClr val="bg1"/>
                </a:solidFill>
                <a:effectLst>
                  <a:outerShdw blurRad="38100" dist="38100" dir="2700000" algn="tl">
                    <a:srgbClr val="000000">
                      <a:alpha val="43137"/>
                    </a:srgbClr>
                  </a:outerShdw>
                </a:effectLst>
              </a:rPr>
              <a:t>Hudson Taylor, founder of the China Inland Mission, knew the secret of strength through weakness. Complimented once by a friend on the impact of the mission, Hudson answered, “It seemed to me that God looked over the whole world to find a man who was weak enough to do His work, and when He at last found me, He said, ‘He is weak enough—he’ll do.’ All God’s giants have been weak men who did great things for God because they reckoned on His being with them.”</a:t>
            </a:r>
          </a:p>
          <a:p>
            <a:endParaRPr lang="en-US" sz="4000" dirty="0">
              <a:solidFill>
                <a:schemeClr val="bg1"/>
              </a:solidFill>
              <a:effectLst>
                <a:outerShdw blurRad="38100" dist="38100" dir="2700000" algn="tl">
                  <a:srgbClr val="000000">
                    <a:alpha val="43137"/>
                  </a:srgbClr>
                </a:outerShdw>
              </a:effectLst>
            </a:endParaRPr>
          </a:p>
          <a:p>
            <a:r>
              <a:rPr lang="en-US" sz="4000" dirty="0">
                <a:solidFill>
                  <a:schemeClr val="bg1"/>
                </a:solidFill>
                <a:effectLst>
                  <a:outerShdw blurRad="38100" dist="38100" dir="2700000" algn="tl">
                    <a:srgbClr val="000000">
                      <a:alpha val="43137"/>
                    </a:srgbClr>
                  </a:outerShdw>
                </a:effectLst>
              </a:rPr>
              <a:t>Our Daily Bread, May 13, 1996</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720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206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Let’s Pray</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361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3838"/>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A </a:t>
            </a:r>
            <a:r>
              <a:rPr lang="en-US" dirty="0">
                <a:solidFill>
                  <a:schemeClr val="bg1"/>
                </a:solidFill>
              </a:rPr>
              <a:t>Real Bad Dude</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838200" y="1054360"/>
            <a:ext cx="10515600" cy="5355772"/>
          </a:xfrm>
          <a:solidFill>
            <a:schemeClr val="tx1">
              <a:alpha val="52000"/>
            </a:schemeClr>
          </a:solidFill>
        </p:spPr>
        <p:txBody>
          <a:bodyPr>
            <a:noAutofit/>
          </a:bodyPr>
          <a:lstStyle/>
          <a:p>
            <a:r>
              <a:rPr lang="en-US" sz="2200" dirty="0" smtClean="0">
                <a:solidFill>
                  <a:schemeClr val="bg1"/>
                </a:solidFill>
                <a:effectLst>
                  <a:outerShdw blurRad="38100" dist="38100" dir="2700000" algn="tl">
                    <a:srgbClr val="000000">
                      <a:alpha val="43137"/>
                    </a:srgbClr>
                  </a:outerShdw>
                </a:effectLst>
              </a:rPr>
              <a:t>An </a:t>
            </a:r>
            <a:r>
              <a:rPr lang="en-US" sz="2200" dirty="0">
                <a:solidFill>
                  <a:schemeClr val="bg1"/>
                </a:solidFill>
                <a:effectLst>
                  <a:outerShdw blurRad="38100" dist="38100" dir="2700000" algn="tl">
                    <a:srgbClr val="000000">
                      <a:alpha val="43137"/>
                    </a:srgbClr>
                  </a:outerShdw>
                </a:effectLst>
              </a:rPr>
              <a:t>old fellow had been in the north woods for weeks by himself, camping out. Each night at dusk he built a campfire, boiled water for coffee, and took out his skillet to fry up some bacon for dinner. As he was sitting by the fire one night, the water boiling and the bacon sizzling, he heard a tremendous racket in the brush. The sound was like a roaring freight train, and as trees fell over and branches snapped, the biggest bear he’d ever seen lumbered into the clearing. On the bear’s back was a tough-looking hombre holding a seven-foot live rattlesnake in his hands.</a:t>
            </a:r>
          </a:p>
          <a:p>
            <a:r>
              <a:rPr lang="en-US" sz="2200" dirty="0" smtClean="0">
                <a:solidFill>
                  <a:schemeClr val="bg1"/>
                </a:solidFill>
                <a:effectLst>
                  <a:outerShdw blurRad="38100" dist="38100" dir="2700000" algn="tl">
                    <a:srgbClr val="000000">
                      <a:alpha val="43137"/>
                    </a:srgbClr>
                  </a:outerShdw>
                </a:effectLst>
              </a:rPr>
              <a:t>The </a:t>
            </a:r>
            <a:r>
              <a:rPr lang="en-US" sz="2200" dirty="0">
                <a:solidFill>
                  <a:schemeClr val="bg1"/>
                </a:solidFill>
                <a:effectLst>
                  <a:outerShdw blurRad="38100" dist="38100" dir="2700000" algn="tl">
                    <a:srgbClr val="000000">
                      <a:alpha val="43137"/>
                    </a:srgbClr>
                  </a:outerShdw>
                </a:effectLst>
              </a:rPr>
              <a:t>man shouted and screamed as he brought the bear to a skidding halt, bit the head off the rattlesnake, and flung it into the brush. Then he slid off the bear’s back, turned, and hit him between the eyes, knocking him unconscious.; The camper was speechless as this wild-eyed renegade walked over to the fire, tossed the boiling coffee down his throat, drank the hot grease from the skillet, and ate all of the bacon in one bite. As he wiped his hands with poison ivy and slapped the bear back to consciousness, he turned to the camper and said, “Partner, I’m sorry I can’t stay around and visit with you a while, but I’ve got to keep moving </a:t>
            </a:r>
            <a:r>
              <a:rPr lang="en-US" sz="2200" dirty="0" err="1">
                <a:solidFill>
                  <a:schemeClr val="bg1"/>
                </a:solidFill>
                <a:effectLst>
                  <a:outerShdw blurRad="38100" dist="38100" dir="2700000" algn="tl">
                    <a:srgbClr val="000000">
                      <a:alpha val="43137"/>
                    </a:srgbClr>
                  </a:outerShdw>
                </a:effectLst>
              </a:rPr>
              <a:t>‘cause</a:t>
            </a:r>
            <a:r>
              <a:rPr lang="en-US" sz="2200" dirty="0">
                <a:solidFill>
                  <a:schemeClr val="bg1"/>
                </a:solidFill>
                <a:effectLst>
                  <a:outerShdw blurRad="38100" dist="38100" dir="2700000" algn="tl">
                    <a:srgbClr val="000000">
                      <a:alpha val="43137"/>
                    </a:srgbClr>
                  </a:outerShdw>
                </a:effectLst>
              </a:rPr>
              <a:t> a real bad dude is chasing me!”</a:t>
            </a:r>
          </a:p>
          <a:p>
            <a:r>
              <a:rPr lang="en-US" sz="2200" dirty="0" smtClean="0">
                <a:solidFill>
                  <a:schemeClr val="bg1"/>
                </a:solidFill>
                <a:effectLst>
                  <a:outerShdw blurRad="38100" dist="38100" dir="2700000" algn="tl">
                    <a:srgbClr val="000000">
                      <a:alpha val="43137"/>
                    </a:srgbClr>
                  </a:outerShdw>
                </a:effectLst>
              </a:rPr>
              <a:t>From </a:t>
            </a:r>
            <a:r>
              <a:rPr lang="en-US" sz="2200" dirty="0">
                <a:solidFill>
                  <a:schemeClr val="bg1"/>
                </a:solidFill>
                <a:effectLst>
                  <a:outerShdw blurRad="38100" dist="38100" dir="2700000" algn="tl">
                    <a:srgbClr val="000000">
                      <a:alpha val="43137"/>
                    </a:srgbClr>
                  </a:outerShdw>
                </a:effectLst>
              </a:rPr>
              <a:t>Bad Beginnings to Happy Endings, by Ed Young, (Nashville: Thomas Nelson Publ., 1994), PP. 94-95</a:t>
            </a:r>
          </a:p>
          <a:p>
            <a:endParaRPr lang="en-US" sz="2200" dirty="0"/>
          </a:p>
        </p:txBody>
      </p:sp>
    </p:spTree>
    <p:extLst>
      <p:ext uri="{BB962C8B-B14F-4D97-AF65-F5344CB8AC3E}">
        <p14:creationId xmlns:p14="http://schemas.microsoft.com/office/powerpoint/2010/main" val="283190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b="1" dirty="0" smtClean="0">
                <a:solidFill>
                  <a:schemeClr val="bg1"/>
                </a:solidFill>
                <a:effectLst>
                  <a:outerShdw blurRad="38100" dist="38100" dir="2700000" algn="tl">
                    <a:srgbClr val="000000">
                      <a:alpha val="43137"/>
                    </a:srgbClr>
                  </a:outerShdw>
                </a:effectLst>
              </a:rPr>
              <a:t>Ephesians 6:10</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838200" y="1315616"/>
            <a:ext cx="10515600" cy="4170784"/>
          </a:xfrm>
        </p:spPr>
        <p:txBody>
          <a:bodyPr>
            <a:normAutofit/>
          </a:bodyPr>
          <a:lstStyle/>
          <a:p>
            <a:r>
              <a:rPr lang="en-US" sz="4000" dirty="0" smtClean="0">
                <a:solidFill>
                  <a:schemeClr val="bg1"/>
                </a:solidFill>
                <a:effectLst>
                  <a:outerShdw blurRad="38100" dist="38100" dir="2700000" algn="tl">
                    <a:srgbClr val="000000">
                      <a:alpha val="43137"/>
                    </a:srgbClr>
                  </a:outerShdw>
                </a:effectLst>
              </a:rPr>
              <a:t>10 Finally, be strong in the Lord and in the strength of his might</a:t>
            </a:r>
            <a:r>
              <a:rPr lang="en-US" sz="3600" dirty="0" smtClean="0">
                <a:solidFill>
                  <a:schemeClr val="bg1"/>
                </a:solidFill>
                <a:effectLst>
                  <a:outerShdw blurRad="38100" dist="38100" dir="2700000" algn="tl">
                    <a:srgbClr val="000000">
                      <a:alpha val="43137"/>
                    </a:srgbClr>
                  </a:outerShdw>
                </a:effectLst>
              </a:rPr>
              <a:t>.</a:t>
            </a:r>
          </a:p>
          <a:p>
            <a:endParaRPr lang="en-US" dirty="0">
              <a:solidFill>
                <a:schemeClr val="bg1"/>
              </a:solidFill>
            </a:endParaRPr>
          </a:p>
        </p:txBody>
      </p:sp>
    </p:spTree>
    <p:extLst>
      <p:ext uri="{BB962C8B-B14F-4D97-AF65-F5344CB8AC3E}">
        <p14:creationId xmlns:p14="http://schemas.microsoft.com/office/powerpoint/2010/main" val="1039658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God’s commands are His promises, which enable us to carry out His precepts</a:t>
            </a:r>
            <a:r>
              <a:rPr lang="en-US" sz="4000" dirty="0" smtClean="0">
                <a:solidFill>
                  <a:schemeClr val="bg1"/>
                </a:solidFill>
                <a:effectLst>
                  <a:outerShdw blurRad="38100" dist="38100" dir="2700000" algn="tl">
                    <a:srgbClr val="000000">
                      <a:alpha val="43137"/>
                    </a:srgbClr>
                  </a:outerShdw>
                </a:effectLst>
              </a:rPr>
              <a:t>.</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976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5177"/>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Character of Flesh</a:t>
            </a:r>
            <a:r>
              <a:rPr lang="en-US" dirty="0"/>
              <a:t/>
            </a:r>
            <a:br>
              <a:rPr lang="en-US" dirty="0"/>
            </a:br>
            <a:endParaRPr lang="en-US" dirty="0"/>
          </a:p>
        </p:txBody>
      </p:sp>
      <p:sp>
        <p:nvSpPr>
          <p:cNvPr id="3" name="Content Placeholder 2"/>
          <p:cNvSpPr>
            <a:spLocks noGrp="1"/>
          </p:cNvSpPr>
          <p:nvPr>
            <p:ph idx="1"/>
          </p:nvPr>
        </p:nvSpPr>
        <p:spPr>
          <a:xfrm>
            <a:off x="838200" y="1250302"/>
            <a:ext cx="10515600" cy="5150498"/>
          </a:xfrm>
          <a:solidFill>
            <a:schemeClr val="tx1">
              <a:alpha val="52000"/>
            </a:schemeClr>
          </a:solidFill>
        </p:spPr>
        <p:txBody>
          <a:bodyPr>
            <a:normAutofit fontScale="77500" lnSpcReduction="20000"/>
          </a:bodyPr>
          <a:lstStyle/>
          <a:p>
            <a:r>
              <a:rPr lang="en-US" sz="3400" dirty="0" smtClean="0">
                <a:solidFill>
                  <a:schemeClr val="bg1"/>
                </a:solidFill>
                <a:effectLst>
                  <a:outerShdw blurRad="38100" dist="38100" dir="2700000" algn="tl">
                    <a:srgbClr val="000000">
                      <a:alpha val="43137"/>
                    </a:srgbClr>
                  </a:outerShdw>
                </a:effectLst>
              </a:rPr>
              <a:t>A </a:t>
            </a:r>
            <a:r>
              <a:rPr lang="en-US" sz="3400" dirty="0">
                <a:solidFill>
                  <a:schemeClr val="bg1"/>
                </a:solidFill>
                <a:effectLst>
                  <a:outerShdw blurRad="38100" dist="38100" dir="2700000" algn="tl">
                    <a:srgbClr val="000000">
                      <a:alpha val="43137"/>
                    </a:srgbClr>
                  </a:outerShdw>
                </a:effectLst>
              </a:rPr>
              <a:t>person who calls himself frank and candid can very easily find himself becoming tactless and cruel.</a:t>
            </a:r>
          </a:p>
          <a:p>
            <a:r>
              <a:rPr lang="en-US" sz="3400" dirty="0">
                <a:solidFill>
                  <a:schemeClr val="bg1"/>
                </a:solidFill>
                <a:effectLst>
                  <a:outerShdw blurRad="38100" dist="38100" dir="2700000" algn="tl">
                    <a:srgbClr val="000000">
                      <a:alpha val="43137"/>
                    </a:srgbClr>
                  </a:outerShdw>
                </a:effectLst>
              </a:rPr>
              <a:t>A person who prides himself on being tactful can find eventually that he has become evasive and deceitful.</a:t>
            </a:r>
          </a:p>
          <a:p>
            <a:r>
              <a:rPr lang="en-US" sz="3400" dirty="0">
                <a:solidFill>
                  <a:schemeClr val="bg1"/>
                </a:solidFill>
                <a:effectLst>
                  <a:outerShdw blurRad="38100" dist="38100" dir="2700000" algn="tl">
                    <a:srgbClr val="000000">
                      <a:alpha val="43137"/>
                    </a:srgbClr>
                  </a:outerShdw>
                </a:effectLst>
              </a:rPr>
              <a:t>A person with firm convictions can become pigheaded.</a:t>
            </a:r>
          </a:p>
          <a:p>
            <a:r>
              <a:rPr lang="en-US" sz="3400" dirty="0">
                <a:solidFill>
                  <a:schemeClr val="bg1"/>
                </a:solidFill>
                <a:effectLst>
                  <a:outerShdw blurRad="38100" dist="38100" dir="2700000" algn="tl">
                    <a:srgbClr val="000000">
                      <a:alpha val="43137"/>
                    </a:srgbClr>
                  </a:outerShdw>
                </a:effectLst>
              </a:rPr>
              <a:t>A person who is inclined to be temperate and judicious can sometimes turn into someone with weak convictions and </a:t>
            </a:r>
            <a:r>
              <a:rPr lang="en-US" sz="3400" dirty="0" smtClean="0">
                <a:solidFill>
                  <a:schemeClr val="bg1"/>
                </a:solidFill>
                <a:effectLst>
                  <a:outerShdw blurRad="38100" dist="38100" dir="2700000" algn="tl">
                    <a:srgbClr val="000000">
                      <a:alpha val="43137"/>
                    </a:srgbClr>
                  </a:outerShdw>
                </a:effectLst>
              </a:rPr>
              <a:t>banked fires </a:t>
            </a:r>
            <a:r>
              <a:rPr lang="en-US" sz="3400" dirty="0">
                <a:solidFill>
                  <a:schemeClr val="bg1"/>
                </a:solidFill>
                <a:effectLst>
                  <a:outerShdw blurRad="38100" dist="38100" dir="2700000" algn="tl">
                    <a:srgbClr val="000000">
                      <a:alpha val="43137"/>
                    </a:srgbClr>
                  </a:outerShdw>
                </a:effectLst>
              </a:rPr>
              <a:t>of resolution . . .</a:t>
            </a:r>
          </a:p>
          <a:p>
            <a:r>
              <a:rPr lang="en-US" sz="3400" dirty="0" smtClean="0">
                <a:solidFill>
                  <a:schemeClr val="bg1"/>
                </a:solidFill>
                <a:effectLst>
                  <a:outerShdw blurRad="38100" dist="38100" dir="2700000" algn="tl">
                    <a:srgbClr val="000000">
                      <a:alpha val="43137"/>
                    </a:srgbClr>
                  </a:outerShdw>
                </a:effectLst>
              </a:rPr>
              <a:t>Loyalty </a:t>
            </a:r>
            <a:r>
              <a:rPr lang="en-US" sz="3400" dirty="0">
                <a:solidFill>
                  <a:schemeClr val="bg1"/>
                </a:solidFill>
                <a:effectLst>
                  <a:outerShdw blurRad="38100" dist="38100" dir="2700000" algn="tl">
                    <a:srgbClr val="000000">
                      <a:alpha val="43137"/>
                    </a:srgbClr>
                  </a:outerShdw>
                </a:effectLst>
              </a:rPr>
              <a:t>can lead to </a:t>
            </a:r>
            <a:r>
              <a:rPr lang="en-US" sz="3400" dirty="0" smtClean="0">
                <a:solidFill>
                  <a:schemeClr val="bg1"/>
                </a:solidFill>
                <a:effectLst>
                  <a:outerShdw blurRad="38100" dist="38100" dir="2700000" algn="tl">
                    <a:srgbClr val="000000">
                      <a:alpha val="43137"/>
                    </a:srgbClr>
                  </a:outerShdw>
                </a:effectLst>
              </a:rPr>
              <a:t>fanaticism. Caution </a:t>
            </a:r>
            <a:r>
              <a:rPr lang="en-US" sz="3400" dirty="0">
                <a:solidFill>
                  <a:schemeClr val="bg1"/>
                </a:solidFill>
                <a:effectLst>
                  <a:outerShdw blurRad="38100" dist="38100" dir="2700000" algn="tl">
                    <a:srgbClr val="000000">
                      <a:alpha val="43137"/>
                    </a:srgbClr>
                  </a:outerShdw>
                </a:effectLst>
              </a:rPr>
              <a:t>can become timidity</a:t>
            </a:r>
            <a:r>
              <a:rPr lang="en-US" sz="3400" dirty="0" smtClean="0">
                <a:solidFill>
                  <a:schemeClr val="bg1"/>
                </a:solidFill>
                <a:effectLst>
                  <a:outerShdw blurRad="38100" dist="38100" dir="2700000" algn="tl">
                    <a:srgbClr val="000000">
                      <a:alpha val="43137"/>
                    </a:srgbClr>
                  </a:outerShdw>
                </a:effectLst>
              </a:rPr>
              <a:t>. Freedom </a:t>
            </a:r>
            <a:r>
              <a:rPr lang="en-US" sz="3400" dirty="0">
                <a:solidFill>
                  <a:schemeClr val="bg1"/>
                </a:solidFill>
                <a:effectLst>
                  <a:outerShdw blurRad="38100" dist="38100" dir="2700000" algn="tl">
                    <a:srgbClr val="000000">
                      <a:alpha val="43137"/>
                    </a:srgbClr>
                  </a:outerShdw>
                </a:effectLst>
              </a:rPr>
              <a:t>can become license</a:t>
            </a:r>
            <a:r>
              <a:rPr lang="en-US" sz="3400" dirty="0" smtClean="0">
                <a:solidFill>
                  <a:schemeClr val="bg1"/>
                </a:solidFill>
                <a:effectLst>
                  <a:outerShdw blurRad="38100" dist="38100" dir="2700000" algn="tl">
                    <a:srgbClr val="000000">
                      <a:alpha val="43137"/>
                    </a:srgbClr>
                  </a:outerShdw>
                </a:effectLst>
              </a:rPr>
              <a:t>. Confidence </a:t>
            </a:r>
            <a:r>
              <a:rPr lang="en-US" sz="3400" dirty="0">
                <a:solidFill>
                  <a:schemeClr val="bg1"/>
                </a:solidFill>
                <a:effectLst>
                  <a:outerShdw blurRad="38100" dist="38100" dir="2700000" algn="tl">
                    <a:srgbClr val="000000">
                      <a:alpha val="43137"/>
                    </a:srgbClr>
                  </a:outerShdw>
                </a:effectLst>
              </a:rPr>
              <a:t>can become arrogance</a:t>
            </a:r>
            <a:r>
              <a:rPr lang="en-US" sz="3400" dirty="0" smtClean="0">
                <a:solidFill>
                  <a:schemeClr val="bg1"/>
                </a:solidFill>
                <a:effectLst>
                  <a:outerShdw blurRad="38100" dist="38100" dir="2700000" algn="tl">
                    <a:srgbClr val="000000">
                      <a:alpha val="43137"/>
                    </a:srgbClr>
                  </a:outerShdw>
                </a:effectLst>
              </a:rPr>
              <a:t>. Humility </a:t>
            </a:r>
            <a:r>
              <a:rPr lang="en-US" sz="3400" dirty="0">
                <a:solidFill>
                  <a:schemeClr val="bg1"/>
                </a:solidFill>
                <a:effectLst>
                  <a:outerShdw blurRad="38100" dist="38100" dir="2700000" algn="tl">
                    <a:srgbClr val="000000">
                      <a:alpha val="43137"/>
                    </a:srgbClr>
                  </a:outerShdw>
                </a:effectLst>
              </a:rPr>
              <a:t>can become servility.</a:t>
            </a:r>
          </a:p>
          <a:p>
            <a:r>
              <a:rPr lang="en-US" sz="3400" dirty="0" smtClean="0">
                <a:solidFill>
                  <a:schemeClr val="bg1"/>
                </a:solidFill>
                <a:effectLst>
                  <a:outerShdw blurRad="38100" dist="38100" dir="2700000" algn="tl">
                    <a:srgbClr val="000000">
                      <a:alpha val="43137"/>
                    </a:srgbClr>
                  </a:outerShdw>
                </a:effectLst>
              </a:rPr>
              <a:t>All </a:t>
            </a:r>
            <a:r>
              <a:rPr lang="en-US" sz="3400" dirty="0">
                <a:solidFill>
                  <a:schemeClr val="bg1"/>
                </a:solidFill>
                <a:effectLst>
                  <a:outerShdw blurRad="38100" dist="38100" dir="2700000" algn="tl">
                    <a:srgbClr val="000000">
                      <a:alpha val="43137"/>
                    </a:srgbClr>
                  </a:outerShdw>
                </a:effectLst>
              </a:rPr>
              <a:t>these are ways in which strength can become weakness.</a:t>
            </a:r>
          </a:p>
          <a:p>
            <a:endParaRPr lang="en-US" sz="3400" dirty="0">
              <a:solidFill>
                <a:schemeClr val="bg1"/>
              </a:solidFill>
              <a:effectLst>
                <a:outerShdw blurRad="38100" dist="38100" dir="2700000" algn="tl">
                  <a:srgbClr val="000000">
                    <a:alpha val="43137"/>
                  </a:srgbClr>
                </a:outerShdw>
              </a:effectLst>
            </a:endParaRPr>
          </a:p>
          <a:p>
            <a:r>
              <a:rPr lang="en-US" sz="3400" dirty="0">
                <a:solidFill>
                  <a:schemeClr val="bg1"/>
                </a:solidFill>
                <a:effectLst>
                  <a:outerShdw blurRad="38100" dist="38100" dir="2700000" algn="tl">
                    <a:srgbClr val="000000">
                      <a:alpha val="43137"/>
                    </a:srgbClr>
                  </a:outerShdw>
                </a:effectLst>
              </a:rPr>
              <a:t>Dore Schary, Bits &amp; Pieces, December 9, 1993, pp. 3-4.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740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Joshua 1:6</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87624"/>
            <a:ext cx="10515600" cy="4889339"/>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6 </a:t>
            </a:r>
            <a:r>
              <a:rPr lang="en-US" sz="3600" b="1" u="sng" dirty="0" smtClean="0">
                <a:solidFill>
                  <a:schemeClr val="bg1"/>
                </a:solidFill>
                <a:effectLst>
                  <a:outerShdw blurRad="38100" dist="38100" dir="2700000" algn="tl">
                    <a:srgbClr val="000000">
                      <a:alpha val="43137"/>
                    </a:srgbClr>
                  </a:outerShdw>
                </a:effectLst>
              </a:rPr>
              <a:t>Be strong and courageous</a:t>
            </a:r>
            <a:r>
              <a:rPr lang="en-US" sz="3600" b="1" dirty="0" smtClean="0">
                <a:solidFill>
                  <a:schemeClr val="bg1"/>
                </a:solidFill>
                <a:effectLst>
                  <a:outerShdw blurRad="38100" dist="38100" dir="2700000" algn="tl">
                    <a:srgbClr val="000000">
                      <a:alpha val="43137"/>
                    </a:srgbClr>
                  </a:outerShdw>
                </a:effectLst>
              </a:rPr>
              <a:t>, for </a:t>
            </a:r>
            <a:r>
              <a:rPr lang="en-US" sz="3600" b="1" u="sng" dirty="0" smtClean="0">
                <a:solidFill>
                  <a:schemeClr val="bg1"/>
                </a:solidFill>
                <a:effectLst>
                  <a:outerShdw blurRad="38100" dist="38100" dir="2700000" algn="tl">
                    <a:srgbClr val="000000">
                      <a:alpha val="43137"/>
                    </a:srgbClr>
                  </a:outerShdw>
                </a:effectLst>
              </a:rPr>
              <a:t>you shall cause </a:t>
            </a:r>
            <a:r>
              <a:rPr lang="en-US" sz="3600" b="1" dirty="0" smtClean="0">
                <a:solidFill>
                  <a:schemeClr val="bg1"/>
                </a:solidFill>
                <a:effectLst>
                  <a:outerShdw blurRad="38100" dist="38100" dir="2700000" algn="tl">
                    <a:srgbClr val="000000">
                      <a:alpha val="43137"/>
                    </a:srgbClr>
                  </a:outerShdw>
                </a:effectLst>
              </a:rPr>
              <a:t>this people to </a:t>
            </a:r>
            <a:r>
              <a:rPr lang="en-US" sz="3600" b="1" u="sng" dirty="0" smtClean="0">
                <a:solidFill>
                  <a:schemeClr val="bg1"/>
                </a:solidFill>
                <a:effectLst>
                  <a:outerShdw blurRad="38100" dist="38100" dir="2700000" algn="tl">
                    <a:srgbClr val="000000">
                      <a:alpha val="43137"/>
                    </a:srgbClr>
                  </a:outerShdw>
                </a:effectLst>
              </a:rPr>
              <a:t>Inherit/ Possess</a:t>
            </a:r>
            <a:r>
              <a:rPr lang="en-US" sz="3600" b="1" dirty="0" smtClean="0">
                <a:solidFill>
                  <a:schemeClr val="bg1"/>
                </a:solidFill>
                <a:effectLst>
                  <a:outerShdw blurRad="38100" dist="38100" dir="2700000" algn="tl">
                    <a:srgbClr val="000000">
                      <a:alpha val="43137"/>
                    </a:srgbClr>
                  </a:outerShdw>
                </a:effectLst>
              </a:rPr>
              <a:t> the land that I swore to their fathers to give them. </a:t>
            </a:r>
            <a:endParaRPr lang="en-US" sz="3600" b="1" dirty="0" smtClean="0">
              <a:solidFill>
                <a:schemeClr val="bg1"/>
              </a:solidFill>
              <a:effectLst>
                <a:outerShdw blurRad="38100" dist="38100" dir="2700000" algn="tl">
                  <a:srgbClr val="000000">
                    <a:alpha val="43137"/>
                  </a:srgbClr>
                </a:outerShdw>
              </a:effectLst>
            </a:endParaRPr>
          </a:p>
          <a:p>
            <a:r>
              <a:rPr lang="en-US" sz="3600" b="1" dirty="0" smtClean="0">
                <a:solidFill>
                  <a:schemeClr val="bg1"/>
                </a:solidFill>
                <a:effectLst>
                  <a:outerShdw blurRad="38100" dist="38100" dir="2700000" algn="tl">
                    <a:srgbClr val="000000">
                      <a:alpha val="43137"/>
                    </a:srgbClr>
                  </a:outerShdw>
                </a:effectLst>
              </a:rPr>
              <a:t>A Little History:</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7408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3102"/>
            <a:ext cx="10515600" cy="5383861"/>
          </a:xfrm>
        </p:spPr>
        <p:txBody>
          <a:bodyPr>
            <a:normAutofit/>
          </a:bodyPr>
          <a:lstStyle/>
          <a:p>
            <a:r>
              <a:rPr lang="en-US" sz="4400" b="1" u="sng" dirty="0" smtClean="0">
                <a:solidFill>
                  <a:schemeClr val="bg1"/>
                </a:solidFill>
                <a:effectLst>
                  <a:outerShdw blurRad="38100" dist="38100" dir="2700000" algn="tl">
                    <a:srgbClr val="000000">
                      <a:alpha val="43137"/>
                    </a:srgbClr>
                  </a:outerShdw>
                </a:effectLst>
              </a:rPr>
              <a:t>Be strong</a:t>
            </a:r>
            <a:r>
              <a:rPr lang="en-US" sz="4400" b="1" dirty="0" smtClean="0">
                <a:solidFill>
                  <a:schemeClr val="bg1"/>
                </a:solidFill>
                <a:effectLst>
                  <a:outerShdw blurRad="38100" dist="38100" dir="2700000" algn="tl">
                    <a:srgbClr val="000000">
                      <a:alpha val="43137"/>
                    </a:srgbClr>
                  </a:outerShdw>
                </a:effectLst>
              </a:rPr>
              <a:t>” to </a:t>
            </a:r>
            <a:r>
              <a:rPr lang="en-US" sz="4400" b="1" u="sng" dirty="0" smtClean="0">
                <a:solidFill>
                  <a:schemeClr val="bg1"/>
                </a:solidFill>
                <a:effectLst>
                  <a:outerShdw blurRad="38100" dist="38100" dir="2700000" algn="tl">
                    <a:srgbClr val="000000">
                      <a:alpha val="43137"/>
                    </a:srgbClr>
                  </a:outerShdw>
                </a:effectLst>
              </a:rPr>
              <a:t>Obey</a:t>
            </a:r>
            <a:r>
              <a:rPr lang="en-US" sz="4400" b="1" dirty="0" smtClean="0">
                <a:solidFill>
                  <a:schemeClr val="bg1"/>
                </a:solidFill>
                <a:effectLst>
                  <a:outerShdw blurRad="38100" dist="38100" dir="2700000" algn="tl">
                    <a:srgbClr val="000000">
                      <a:alpha val="43137"/>
                    </a:srgbClr>
                  </a:outerShdw>
                </a:effectLst>
              </a:rPr>
              <a:t> Jehovah’s commands, by unfaltering response to them—</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580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Possess: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11559"/>
            <a:ext cx="10515600" cy="4665404"/>
          </a:xfrm>
        </p:spPr>
        <p:txBody>
          <a:bodyPr>
            <a:normAutofit/>
          </a:bodyPr>
          <a:lstStyle/>
          <a:p>
            <a:r>
              <a:rPr lang="en-US" sz="4400" b="1" dirty="0" smtClean="0">
                <a:solidFill>
                  <a:schemeClr val="bg1"/>
                </a:solidFill>
                <a:effectLst>
                  <a:outerShdw blurRad="38100" dist="38100" dir="2700000" algn="tl">
                    <a:srgbClr val="000000">
                      <a:alpha val="43137"/>
                    </a:srgbClr>
                  </a:outerShdw>
                </a:effectLst>
              </a:rPr>
              <a:t>To seize and take control of : take into one's possession.</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91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Joshua 1:7</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7 Only </a:t>
            </a:r>
            <a:r>
              <a:rPr lang="en-US" sz="4000" b="1" u="sng" dirty="0" smtClean="0">
                <a:solidFill>
                  <a:schemeClr val="bg1"/>
                </a:solidFill>
                <a:effectLst>
                  <a:outerShdw blurRad="38100" dist="38100" dir="2700000" algn="tl">
                    <a:srgbClr val="000000">
                      <a:alpha val="43137"/>
                    </a:srgbClr>
                  </a:outerShdw>
                </a:effectLst>
              </a:rPr>
              <a:t>be strong</a:t>
            </a:r>
            <a:r>
              <a:rPr lang="en-US" sz="4000" b="1" dirty="0" smtClean="0">
                <a:solidFill>
                  <a:schemeClr val="bg1"/>
                </a:solidFill>
                <a:effectLst>
                  <a:outerShdw blurRad="38100" dist="38100" dir="2700000" algn="tl">
                    <a:srgbClr val="000000">
                      <a:alpha val="43137"/>
                    </a:srgbClr>
                  </a:outerShdw>
                </a:effectLst>
              </a:rPr>
              <a:t> and </a:t>
            </a:r>
            <a:r>
              <a:rPr lang="en-US" sz="4000" b="1" u="sng" dirty="0" smtClean="0">
                <a:solidFill>
                  <a:schemeClr val="bg1"/>
                </a:solidFill>
                <a:effectLst>
                  <a:outerShdw blurRad="38100" dist="38100" dir="2700000" algn="tl">
                    <a:srgbClr val="000000">
                      <a:alpha val="43137"/>
                    </a:srgbClr>
                  </a:outerShdw>
                </a:effectLst>
              </a:rPr>
              <a:t>very courageous</a:t>
            </a:r>
            <a:r>
              <a:rPr lang="en-US" sz="4000" b="1" dirty="0" smtClean="0">
                <a:solidFill>
                  <a:schemeClr val="bg1"/>
                </a:solidFill>
                <a:effectLst>
                  <a:outerShdw blurRad="38100" dist="38100" dir="2700000" algn="tl">
                    <a:srgbClr val="000000">
                      <a:alpha val="43137"/>
                    </a:srgbClr>
                  </a:outerShdw>
                </a:effectLst>
              </a:rPr>
              <a:t>, </a:t>
            </a:r>
            <a:r>
              <a:rPr lang="en-US" sz="4000" b="1" u="sng" dirty="0" smtClean="0">
                <a:solidFill>
                  <a:schemeClr val="bg1"/>
                </a:solidFill>
                <a:effectLst>
                  <a:outerShdw blurRad="38100" dist="38100" dir="2700000" algn="tl">
                    <a:srgbClr val="000000">
                      <a:alpha val="43137"/>
                    </a:srgbClr>
                  </a:outerShdw>
                </a:effectLst>
              </a:rPr>
              <a:t>being careful to OBEY/do according to all the law that Moses my servant commanded you</a:t>
            </a:r>
            <a:r>
              <a:rPr lang="en-US" sz="4000" b="1" dirty="0" smtClean="0">
                <a:solidFill>
                  <a:schemeClr val="bg1"/>
                </a:solidFill>
                <a:effectLst>
                  <a:outerShdw blurRad="38100" dist="38100" dir="2700000" algn="tl">
                    <a:srgbClr val="000000">
                      <a:alpha val="43137"/>
                    </a:srgbClr>
                  </a:outerShdw>
                </a:effectLst>
              </a:rPr>
              <a:t>. </a:t>
            </a:r>
            <a:r>
              <a:rPr lang="en-US" sz="4000" b="1" u="sng" dirty="0" smtClean="0">
                <a:solidFill>
                  <a:schemeClr val="bg1"/>
                </a:solidFill>
                <a:effectLst>
                  <a:outerShdw blurRad="38100" dist="38100" dir="2700000" algn="tl">
                    <a:srgbClr val="000000">
                      <a:alpha val="43137"/>
                    </a:srgbClr>
                  </a:outerShdw>
                </a:effectLst>
              </a:rPr>
              <a:t>Do not turn from it</a:t>
            </a:r>
            <a:r>
              <a:rPr lang="en-US" sz="4000" b="1" dirty="0" smtClean="0">
                <a:solidFill>
                  <a:schemeClr val="bg1"/>
                </a:solidFill>
                <a:effectLst>
                  <a:outerShdw blurRad="38100" dist="38100" dir="2700000" algn="tl">
                    <a:srgbClr val="000000">
                      <a:alpha val="43137"/>
                    </a:srgbClr>
                  </a:outerShdw>
                </a:effectLst>
              </a:rPr>
              <a:t> to the right hand or to the left, </a:t>
            </a:r>
            <a:r>
              <a:rPr lang="en-US" sz="4000" b="1" u="sng" dirty="0" smtClean="0">
                <a:solidFill>
                  <a:schemeClr val="bg1"/>
                </a:solidFill>
                <a:effectLst>
                  <a:outerShdw blurRad="38100" dist="38100" dir="2700000" algn="tl">
                    <a:srgbClr val="000000">
                      <a:alpha val="43137"/>
                    </a:srgbClr>
                  </a:outerShdw>
                </a:effectLst>
              </a:rPr>
              <a:t>that you may have good success wherever you go</a:t>
            </a:r>
            <a:r>
              <a:rPr lang="en-US" sz="4400" b="1" dirty="0" smtClean="0">
                <a:solidFill>
                  <a:schemeClr val="bg1"/>
                </a:solidFill>
                <a:effectLst>
                  <a:outerShdw blurRad="38100" dist="38100" dir="2700000" algn="tl">
                    <a:srgbClr val="000000">
                      <a:alpha val="43137"/>
                    </a:srgbClr>
                  </a:outerShdw>
                </a:effectLst>
              </a:rPr>
              <a:t>. </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64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818</Words>
  <Application>Microsoft Office PowerPoint</Application>
  <PresentationFormat>Widescreen</PresentationFormat>
  <Paragraphs>46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"Be Strong" </vt:lpstr>
      <vt:lpstr> A Real Bad Dude </vt:lpstr>
      <vt:lpstr> Ephesians 6:10 </vt:lpstr>
      <vt:lpstr>PowerPoint Presentation</vt:lpstr>
      <vt:lpstr> Character of Flesh </vt:lpstr>
      <vt:lpstr>Joshua 1:6</vt:lpstr>
      <vt:lpstr>PowerPoint Presentation</vt:lpstr>
      <vt:lpstr>Possess:</vt:lpstr>
      <vt:lpstr>Joshua 1:7</vt:lpstr>
      <vt:lpstr>Obey:</vt:lpstr>
      <vt:lpstr>Difficulties</vt:lpstr>
      <vt:lpstr>Joshua 1:9</vt:lpstr>
      <vt:lpstr>Joshua 1:18</vt:lpstr>
      <vt:lpstr>Declension</vt:lpstr>
      <vt:lpstr>Joshua 10:25</vt:lpstr>
      <vt:lpstr>PowerPoint Presentation</vt:lpstr>
      <vt:lpstr>PowerPoint Presentation</vt:lpstr>
      <vt:lpstr>PowerPoint Presentation</vt:lpstr>
      <vt:lpstr>Let’s Pray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Strong"</dc:title>
  <dc:creator>Ronald Powell</dc:creator>
  <cp:lastModifiedBy>Ronald Powell</cp:lastModifiedBy>
  <cp:revision>14</cp:revision>
  <dcterms:created xsi:type="dcterms:W3CDTF">2019-01-25T19:52:05Z</dcterms:created>
  <dcterms:modified xsi:type="dcterms:W3CDTF">2019-01-27T14:28:26Z</dcterms:modified>
</cp:coreProperties>
</file>