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93F825-E018-49C6-B2DF-5FE6035CF5FF}"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350401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3F825-E018-49C6-B2DF-5FE6035CF5FF}"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423393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3F825-E018-49C6-B2DF-5FE6035CF5FF}"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172105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3F825-E018-49C6-B2DF-5FE6035CF5FF}"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2391885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93F825-E018-49C6-B2DF-5FE6035CF5FF}"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16480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93F825-E018-49C6-B2DF-5FE6035CF5FF}"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362248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93F825-E018-49C6-B2DF-5FE6035CF5FF}"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329136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93F825-E018-49C6-B2DF-5FE6035CF5FF}"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259462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3F825-E018-49C6-B2DF-5FE6035CF5FF}"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2256443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3F825-E018-49C6-B2DF-5FE6035CF5FF}"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4077266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3F825-E018-49C6-B2DF-5FE6035CF5FF}"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17726-F2C9-4BCF-99B9-3503FE2EC73C}" type="slidenum">
              <a:rPr lang="en-US" smtClean="0"/>
              <a:t>‹#›</a:t>
            </a:fld>
            <a:endParaRPr lang="en-US"/>
          </a:p>
        </p:txBody>
      </p:sp>
    </p:spTree>
    <p:extLst>
      <p:ext uri="{BB962C8B-B14F-4D97-AF65-F5344CB8AC3E}">
        <p14:creationId xmlns:p14="http://schemas.microsoft.com/office/powerpoint/2010/main" val="1409527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3F825-E018-49C6-B2DF-5FE6035CF5FF}"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17726-F2C9-4BCF-99B9-3503FE2EC73C}" type="slidenum">
              <a:rPr lang="en-US" smtClean="0"/>
              <a:t>‹#›</a:t>
            </a:fld>
            <a:endParaRPr lang="en-US"/>
          </a:p>
        </p:txBody>
      </p:sp>
    </p:spTree>
    <p:extLst>
      <p:ext uri="{BB962C8B-B14F-4D97-AF65-F5344CB8AC3E}">
        <p14:creationId xmlns:p14="http://schemas.microsoft.com/office/powerpoint/2010/main" val="3598436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solidFill>
                  <a:schemeClr val="accent5">
                    <a:lumMod val="75000"/>
                  </a:schemeClr>
                </a:solidFill>
                <a:latin typeface="Edwardian Script ITC" panose="030303020407070D0804" pitchFamily="66" charset="0"/>
              </a:rPr>
              <a:t>“</a:t>
            </a:r>
            <a:r>
              <a:rPr lang="en-US" sz="7200" b="1" dirty="0" smtClean="0">
                <a:solidFill>
                  <a:schemeClr val="bg1"/>
                </a:solidFill>
                <a:effectLst>
                  <a:outerShdw blurRad="38100" dist="38100" dir="2700000" algn="tl">
                    <a:srgbClr val="000000">
                      <a:alpha val="43137"/>
                    </a:srgbClr>
                  </a:outerShdw>
                </a:effectLst>
                <a:latin typeface="Edwardian Script ITC" panose="030303020407070D0804" pitchFamily="66" charset="0"/>
              </a:rPr>
              <a:t>Coram Deo”</a:t>
            </a:r>
            <a:endParaRPr lang="en-US" sz="7200" b="1" dirty="0">
              <a:solidFill>
                <a:schemeClr val="bg1"/>
              </a:solidFill>
              <a:effectLst>
                <a:outerShdw blurRad="38100" dist="38100" dir="2700000" algn="tl">
                  <a:srgbClr val="000000">
                    <a:alpha val="43137"/>
                  </a:srgbClr>
                </a:outerShdw>
              </a:effectLst>
              <a:latin typeface="Edwardian Script ITC" panose="030303020407070D0804" pitchFamily="66" charset="0"/>
            </a:endParaRPr>
          </a:p>
        </p:txBody>
      </p:sp>
      <p:sp>
        <p:nvSpPr>
          <p:cNvPr id="3" name="Subtitle 2"/>
          <p:cNvSpPr>
            <a:spLocks noGrp="1"/>
          </p:cNvSpPr>
          <p:nvPr>
            <p:ph idx="1"/>
          </p:nvPr>
        </p:nvSpPr>
        <p:spPr>
          <a:xfrm>
            <a:off x="838200" y="5393093"/>
            <a:ext cx="10515600" cy="783869"/>
          </a:xfrm>
        </p:spPr>
        <p:txBody>
          <a:bodyPr>
            <a:normAutofit/>
          </a:bodyPr>
          <a:lstStyle/>
          <a:p>
            <a:pPr algn="r"/>
            <a:r>
              <a:rPr lang="en-US" sz="2800" dirty="0" smtClean="0">
                <a:solidFill>
                  <a:schemeClr val="bg1"/>
                </a:solidFill>
                <a:effectLst>
                  <a:outerShdw blurRad="38100" dist="38100" dir="2700000" algn="tl">
                    <a:srgbClr val="000000">
                      <a:alpha val="43137"/>
                    </a:srgbClr>
                  </a:outerShdw>
                </a:effectLst>
              </a:rPr>
              <a:t>With Bishop Ronald K. Powell</a:t>
            </a:r>
            <a:endParaRPr lang="en-US" sz="28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9249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Integrity,</a:t>
            </a:r>
            <a:r>
              <a:rPr lang="en-US" b="1" dirty="0" smtClean="0"/>
              <a:t> </a:t>
            </a:r>
            <a:r>
              <a:rPr lang="en-US" b="1" dirty="0" smtClean="0">
                <a:solidFill>
                  <a:srgbClr val="0070C0"/>
                </a:solidFill>
                <a:latin typeface="Edwardian Script ITC" panose="030303020407070D0804" pitchFamily="66" charset="0"/>
              </a:rPr>
              <a:t>consistency,</a:t>
            </a:r>
            <a:r>
              <a:rPr lang="en-US" b="1" dirty="0" smtClean="0"/>
              <a:t> </a:t>
            </a:r>
            <a:r>
              <a:rPr lang="en-US" b="1" dirty="0" smtClean="0">
                <a:solidFill>
                  <a:srgbClr val="0070C0"/>
                </a:solidFill>
                <a:latin typeface="Edwardian Script ITC" panose="030303020407070D0804" pitchFamily="66" charset="0"/>
              </a:rPr>
              <a:t>principle,</a:t>
            </a:r>
            <a:r>
              <a:rPr lang="en-US" dirty="0" smtClean="0"/>
              <a:t> </a:t>
            </a:r>
            <a:r>
              <a:rPr lang="en-US" b="1" dirty="0" smtClean="0">
                <a:solidFill>
                  <a:srgbClr val="0070C0"/>
                </a:solidFill>
                <a:latin typeface="Edwardian Script ITC" panose="030303020407070D0804" pitchFamily="66" charset="0"/>
              </a:rPr>
              <a:t>humility</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normAutofit lnSpcReduction="10000"/>
          </a:bodyPr>
          <a:lstStyle/>
          <a:p>
            <a:r>
              <a:rPr lang="en-US" dirty="0" smtClean="0"/>
              <a:t>Integrity is found where men and women live their lives in a pattern of consistency. </a:t>
            </a:r>
          </a:p>
          <a:p>
            <a:r>
              <a:rPr lang="en-US" dirty="0" smtClean="0"/>
              <a:t>It is a pattern that functions the same basic way in church and out of church. </a:t>
            </a:r>
          </a:p>
          <a:p>
            <a:r>
              <a:rPr lang="en-US" dirty="0" smtClean="0"/>
              <a:t>It is a life that is open before God. </a:t>
            </a:r>
          </a:p>
          <a:p>
            <a:r>
              <a:rPr lang="en-US" dirty="0" smtClean="0"/>
              <a:t>It is a life in which all that is done is done as to the Lord. </a:t>
            </a:r>
          </a:p>
          <a:p>
            <a:r>
              <a:rPr lang="en-US" dirty="0" smtClean="0"/>
              <a:t>It is a life lived by principle, not expediency; by humility before God, not defiance. </a:t>
            </a:r>
          </a:p>
          <a:p>
            <a:r>
              <a:rPr lang="en-US" dirty="0" smtClean="0"/>
              <a:t>It is a life lived under the tutelage of conscience that is held captive by the Word of God.</a:t>
            </a:r>
            <a:endParaRPr lang="en-US" dirty="0"/>
          </a:p>
        </p:txBody>
      </p:sp>
    </p:spTree>
    <p:extLst>
      <p:ext uri="{BB962C8B-B14F-4D97-AF65-F5344CB8AC3E}">
        <p14:creationId xmlns:p14="http://schemas.microsoft.com/office/powerpoint/2010/main" val="27103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Coram Deo … before the face of God. </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That’s the big idea. </a:t>
            </a:r>
          </a:p>
          <a:p>
            <a:r>
              <a:rPr lang="en-US" dirty="0" smtClean="0"/>
              <a:t>Next to this idea our other goals and ambitions become mere trifles.</a:t>
            </a:r>
            <a:endParaRPr lang="en-US" dirty="0"/>
          </a:p>
        </p:txBody>
      </p:sp>
    </p:spTree>
    <p:extLst>
      <p:ext uri="{BB962C8B-B14F-4D97-AF65-F5344CB8AC3E}">
        <p14:creationId xmlns:p14="http://schemas.microsoft.com/office/powerpoint/2010/main" val="1308867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 Matthew 24:13</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13 But the one who endures to the end will be saved. </a:t>
            </a:r>
            <a:endParaRPr lang="en-US" dirty="0"/>
          </a:p>
        </p:txBody>
      </p:sp>
    </p:spTree>
    <p:extLst>
      <p:ext uri="{BB962C8B-B14F-4D97-AF65-F5344CB8AC3E}">
        <p14:creationId xmlns:p14="http://schemas.microsoft.com/office/powerpoint/2010/main" val="3281682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latin typeface="Edwardian Script ITC" panose="030303020407070D0804" pitchFamily="66" charset="0"/>
              </a:rPr>
              <a:t/>
            </a:r>
            <a:br>
              <a:rPr lang="en-US" b="1" dirty="0" smtClean="0">
                <a:solidFill>
                  <a:srgbClr val="0070C0"/>
                </a:solidFill>
                <a:latin typeface="Edwardian Script ITC" panose="030303020407070D0804" pitchFamily="66" charset="0"/>
              </a:rPr>
            </a:br>
            <a:r>
              <a:rPr lang="en-US" sz="4900" b="1" dirty="0" smtClean="0">
                <a:solidFill>
                  <a:srgbClr val="0070C0"/>
                </a:solidFill>
                <a:latin typeface="Edwardian Script ITC" panose="030303020407070D0804" pitchFamily="66" charset="0"/>
              </a:rPr>
              <a:t>Romans 8:31–36</a:t>
            </a:r>
            <a:r>
              <a:rPr lang="en-US" b="1" dirty="0" smtClean="0">
                <a:solidFill>
                  <a:srgbClr val="0070C0"/>
                </a:solidFill>
                <a:latin typeface="Edwardian Script ITC" panose="030303020407070D0804" pitchFamily="66" charset="0"/>
              </a:rPr>
              <a:t/>
            </a:r>
            <a:br>
              <a:rPr lang="en-US" b="1" dirty="0" smtClean="0">
                <a:solidFill>
                  <a:srgbClr val="0070C0"/>
                </a:solidFill>
                <a:latin typeface="Edwardian Script ITC" panose="030303020407070D0804" pitchFamily="66" charset="0"/>
              </a:rPr>
            </a:b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t>God’s Everlasting Love</a:t>
            </a:r>
          </a:p>
          <a:p>
            <a:r>
              <a:rPr lang="en-US" dirty="0" smtClean="0"/>
              <a:t>31 What then shall we say to these things? If God is for us, who can be against us? 32 He who did not spare his own Son but gave him up for us all, how will he not also with him graciously give us all things? 33 Who shall bring any charge against God’s elect? It is God who justifies. 34 Who is to condemn? Christ Jesus is the one who died—more than that, who was raised—who is at the right hand of God, who indeed is interceding for us. 35 Who shall separate us from the love of Christ? Shall tribulation, or distress, or persecution, or famine, or nakedness, or danger, or sword? 36 As it is written,</a:t>
            </a:r>
          </a:p>
          <a:p>
            <a:r>
              <a:rPr lang="en-US" dirty="0" smtClean="0"/>
              <a:t>“For your sake we are being killed all the day long; we are regarded as sheep to be slaughtered.”</a:t>
            </a:r>
          </a:p>
          <a:p>
            <a:endParaRPr lang="en-US" dirty="0"/>
          </a:p>
        </p:txBody>
      </p:sp>
    </p:spTree>
    <p:extLst>
      <p:ext uri="{BB962C8B-B14F-4D97-AF65-F5344CB8AC3E}">
        <p14:creationId xmlns:p14="http://schemas.microsoft.com/office/powerpoint/2010/main" val="229146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9781"/>
          </a:xfrm>
        </p:spPr>
        <p:txBody>
          <a:bodyPr>
            <a:normAutofit fontScale="90000"/>
          </a:bodyPr>
          <a:lstStyle/>
          <a:p>
            <a:r>
              <a:rPr lang="en-US" dirty="0" smtClean="0"/>
              <a:t/>
            </a:r>
            <a:br>
              <a:rPr lang="en-US" dirty="0" smtClean="0"/>
            </a:br>
            <a:r>
              <a:rPr lang="en-US" sz="4900" b="1" dirty="0" smtClean="0">
                <a:solidFill>
                  <a:srgbClr val="0070C0"/>
                </a:solidFill>
                <a:latin typeface="Edwardian Script ITC" panose="030303020407070D0804" pitchFamily="66" charset="0"/>
              </a:rPr>
              <a:t>2 Corinthians 4:7–16 / </a:t>
            </a:r>
            <a:r>
              <a:rPr lang="en-US" dirty="0" smtClean="0"/>
              <a:t>Treasure in Jars of Clay</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838200" y="1464906"/>
            <a:ext cx="10515600" cy="4982547"/>
          </a:xfrm>
        </p:spPr>
        <p:txBody>
          <a:bodyPr>
            <a:normAutofit fontScale="25000" lnSpcReduction="20000"/>
          </a:bodyPr>
          <a:lstStyle/>
          <a:p>
            <a:r>
              <a:rPr lang="en-US" sz="8000" dirty="0" smtClean="0"/>
              <a:t>7 But we have this treasure in jars of clay, to show that the surpassing power belongs to God and not to us. </a:t>
            </a:r>
          </a:p>
          <a:p>
            <a:r>
              <a:rPr lang="en-US" sz="8000" dirty="0" smtClean="0"/>
              <a:t>8 We are afflicted in every way, but not crushed; perplexed, but not driven to despair; </a:t>
            </a:r>
          </a:p>
          <a:p>
            <a:r>
              <a:rPr lang="en-US" sz="8000" dirty="0" smtClean="0"/>
              <a:t>9 persecuted, but snot forsaken; struck down, but not destroyed; </a:t>
            </a:r>
          </a:p>
          <a:p>
            <a:r>
              <a:rPr lang="en-US" sz="8000" dirty="0" smtClean="0"/>
              <a:t>10 always carrying in the body the death of Jesus, so that the life of Jesus may also be manifested in our bodies. </a:t>
            </a:r>
          </a:p>
          <a:p>
            <a:r>
              <a:rPr lang="en-US" sz="8000" dirty="0" smtClean="0"/>
              <a:t>11 For we who live are always being given over to death for Jesus’ sake, so that the life of Jesus also may be manifested in our mortal flesh. 12 So death is at work in us, but life in you.</a:t>
            </a:r>
          </a:p>
          <a:p>
            <a:r>
              <a:rPr lang="en-US" sz="8000" dirty="0" smtClean="0"/>
              <a:t>13 Since we have the same spirit of faith according to what has been written, “I believed, and so I spoke,” we also believe, and so we also speak, </a:t>
            </a:r>
          </a:p>
          <a:p>
            <a:r>
              <a:rPr lang="en-US" sz="8000" dirty="0" smtClean="0"/>
              <a:t>14 knowing that he who raised the Lord Jesus will raise us also with Jesus and bring us with you into his presence. </a:t>
            </a:r>
          </a:p>
          <a:p>
            <a:r>
              <a:rPr lang="en-US" sz="8000" dirty="0" smtClean="0"/>
              <a:t>15 For it is all for your sake, so that as grace extends to more and more people it may increase thanksgiving, to the glory of God.</a:t>
            </a:r>
          </a:p>
          <a:p>
            <a:r>
              <a:rPr lang="en-US" sz="8000" dirty="0" smtClean="0"/>
              <a:t>16 So we do not lose heart. Though our outer self is wasting away, our inner self his being renewed day by day.</a:t>
            </a:r>
          </a:p>
          <a:p>
            <a:endParaRPr lang="en-US" dirty="0"/>
          </a:p>
        </p:txBody>
      </p:sp>
    </p:spTree>
    <p:extLst>
      <p:ext uri="{BB962C8B-B14F-4D97-AF65-F5344CB8AC3E}">
        <p14:creationId xmlns:p14="http://schemas.microsoft.com/office/powerpoint/2010/main" val="3537928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900" b="1" dirty="0" smtClean="0">
                <a:solidFill>
                  <a:srgbClr val="0070C0"/>
                </a:solidFill>
                <a:latin typeface="Edwardian Script ITC" panose="030303020407070D0804" pitchFamily="66" charset="0"/>
              </a:rPr>
              <a:t>Hebrews 6:9–12</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9 Though we speak in this way, yet in your case, beloved, we feel sure of better things—things that belong to salvation. </a:t>
            </a:r>
          </a:p>
          <a:p>
            <a:r>
              <a:rPr lang="en-US" dirty="0" smtClean="0"/>
              <a:t>10 For God is not unjust so as to overlook your work and the love that you have shown for his name in serving the saints, as you still do. </a:t>
            </a:r>
          </a:p>
          <a:p>
            <a:r>
              <a:rPr lang="en-US" dirty="0" smtClean="0"/>
              <a:t>11 And we desire each one of you to show the same earnestness to have the full assurance of hope until the end, </a:t>
            </a:r>
          </a:p>
          <a:p>
            <a:r>
              <a:rPr lang="en-US" dirty="0" smtClean="0"/>
              <a:t>12 so that you may not be sluggish, but imitators of those who through faith and patience inherit the promises.</a:t>
            </a:r>
          </a:p>
          <a:p>
            <a:endParaRPr lang="en-US" dirty="0"/>
          </a:p>
        </p:txBody>
      </p:sp>
    </p:spTree>
    <p:extLst>
      <p:ext uri="{BB962C8B-B14F-4D97-AF65-F5344CB8AC3E}">
        <p14:creationId xmlns:p14="http://schemas.microsoft.com/office/powerpoint/2010/main" val="708442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900" b="1" dirty="0" smtClean="0">
                <a:solidFill>
                  <a:srgbClr val="0070C0"/>
                </a:solidFill>
                <a:latin typeface="Edwardian Script ITC" panose="030303020407070D0804" pitchFamily="66" charset="0"/>
              </a:rPr>
              <a:t>Hebrews 10:35–39</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35 Therefore do not throw away your confidence, which has a great reward. 36 For you have need of endurance, so that when you have done the will of God you may receive what is promised. 37 For, "Yet a little while,</a:t>
            </a:r>
          </a:p>
          <a:p>
            <a:r>
              <a:rPr lang="en-US" dirty="0" smtClean="0"/>
              <a:t>and the coming one will come and will not delay;</a:t>
            </a:r>
          </a:p>
          <a:p>
            <a:r>
              <a:rPr lang="en-US" dirty="0" smtClean="0"/>
              <a:t>38 but my righteous one shall live by faith,</a:t>
            </a:r>
          </a:p>
          <a:p>
            <a:r>
              <a:rPr lang="en-US" dirty="0" smtClean="0"/>
              <a:t>and if he shrinks back, my soul has no pleasure in him.”</a:t>
            </a:r>
          </a:p>
          <a:p>
            <a:endParaRPr lang="en-US" dirty="0" smtClean="0"/>
          </a:p>
          <a:p>
            <a:r>
              <a:rPr lang="en-US" dirty="0" smtClean="0"/>
              <a:t>39 But we are not of those who shrink back and are destroyed, but of those who have faith and preserve their souls.</a:t>
            </a:r>
          </a:p>
          <a:p>
            <a:endParaRPr lang="en-US" dirty="0"/>
          </a:p>
        </p:txBody>
      </p:sp>
    </p:spTree>
    <p:extLst>
      <p:ext uri="{BB962C8B-B14F-4D97-AF65-F5344CB8AC3E}">
        <p14:creationId xmlns:p14="http://schemas.microsoft.com/office/powerpoint/2010/main" val="291598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Psalm 121:3-6</a:t>
            </a:r>
            <a:endParaRPr lang="en-US" b="1" dirty="0">
              <a:solidFill>
                <a:srgbClr val="0070C0"/>
              </a:solidFill>
              <a:latin typeface="Edwardian Script ITC" panose="030303020407070D0804" pitchFamily="66"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0888" y="1511559"/>
            <a:ext cx="9246637" cy="4674734"/>
          </a:xfrm>
        </p:spPr>
      </p:pic>
    </p:spTree>
    <p:extLst>
      <p:ext uri="{BB962C8B-B14F-4D97-AF65-F5344CB8AC3E}">
        <p14:creationId xmlns:p14="http://schemas.microsoft.com/office/powerpoint/2010/main" val="2369296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latin typeface="Edwardian Script ITC" panose="030303020407070D0804" pitchFamily="66" charset="0"/>
              </a:rPr>
              <a:t>“Coram Deo” (Latin)</a:t>
            </a:r>
            <a:endParaRPr lang="en-US" b="1" dirty="0">
              <a:solidFill>
                <a:schemeClr val="accent5">
                  <a:lumMod val="75000"/>
                </a:schemeClr>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This phrase literally refers to something that takes place in the presence of, or before the face of, God. </a:t>
            </a:r>
          </a:p>
          <a:p>
            <a:r>
              <a:rPr lang="en-US" dirty="0" smtClean="0"/>
              <a:t>To live “Coram Deo” is to live one’s entire life in the presence of God, under the authority of God, to the glory of God.</a:t>
            </a:r>
            <a:endParaRPr lang="en-US" dirty="0"/>
          </a:p>
        </p:txBody>
      </p:sp>
    </p:spTree>
    <p:extLst>
      <p:ext uri="{BB962C8B-B14F-4D97-AF65-F5344CB8AC3E}">
        <p14:creationId xmlns:p14="http://schemas.microsoft.com/office/powerpoint/2010/main" val="952557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latin typeface="Edwardian Script ITC" panose="030303020407070D0804" pitchFamily="66" charset="0"/>
              </a:rPr>
              <a:t>To live in the presence of God</a:t>
            </a:r>
            <a:endParaRPr lang="en-US" b="1" dirty="0">
              <a:solidFill>
                <a:schemeClr val="accent5">
                  <a:lumMod val="75000"/>
                </a:schemeClr>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To live in the presence of God is to understand that whatever we are doing and wherever we are doing it, we are acting under the gaze of God. </a:t>
            </a:r>
          </a:p>
          <a:p>
            <a:r>
              <a:rPr lang="en-US" sz="4000" b="1" u="sng" dirty="0" smtClean="0">
                <a:solidFill>
                  <a:srgbClr val="0070C0"/>
                </a:solidFill>
                <a:latin typeface="Edwardian Script ITC" panose="030303020407070D0804" pitchFamily="66" charset="0"/>
              </a:rPr>
              <a:t>God is omnipresent</a:t>
            </a:r>
            <a:r>
              <a:rPr lang="en-US" dirty="0" smtClean="0">
                <a:solidFill>
                  <a:srgbClr val="0070C0"/>
                </a:solidFill>
              </a:rPr>
              <a:t>. </a:t>
            </a:r>
            <a:r>
              <a:rPr lang="en-US" dirty="0" smtClean="0"/>
              <a:t>There is no place so remote that we can escape His penetrating gaze.</a:t>
            </a:r>
            <a:endParaRPr lang="en-US" dirty="0"/>
          </a:p>
        </p:txBody>
      </p:sp>
    </p:spTree>
    <p:extLst>
      <p:ext uri="{BB962C8B-B14F-4D97-AF65-F5344CB8AC3E}">
        <p14:creationId xmlns:p14="http://schemas.microsoft.com/office/powerpoint/2010/main" val="3758109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latin typeface="Edwardian Script ITC" panose="030303020407070D0804" pitchFamily="66" charset="0"/>
              </a:rPr>
              <a:t>To be aware of the presence of God </a:t>
            </a:r>
            <a:endParaRPr lang="en-US" b="1" dirty="0">
              <a:solidFill>
                <a:schemeClr val="accent5">
                  <a:lumMod val="75000"/>
                </a:schemeClr>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To be aware of the presence of God is also to be acutely aware of His sovereignty. </a:t>
            </a:r>
          </a:p>
          <a:p>
            <a:r>
              <a:rPr lang="en-US" dirty="0" smtClean="0"/>
              <a:t>The uniform experience of the saints is to recognize that if God is God, then He is indeed sovereign. </a:t>
            </a:r>
          </a:p>
          <a:p>
            <a:r>
              <a:rPr lang="en-US" dirty="0" smtClean="0"/>
              <a:t>When Saul was confronted by the shining glory of the risen Christ on the road to Damascus, his immediate question was, “Who is it, Lord?”</a:t>
            </a:r>
          </a:p>
          <a:p>
            <a:r>
              <a:rPr lang="en-US" dirty="0" smtClean="0"/>
              <a:t> He wasn’t sure who was speaking to him, but he knew that whomever it was, was certainly sovereign over him.</a:t>
            </a:r>
            <a:endParaRPr lang="en-US" dirty="0"/>
          </a:p>
        </p:txBody>
      </p:sp>
    </p:spTree>
    <p:extLst>
      <p:ext uri="{BB962C8B-B14F-4D97-AF65-F5344CB8AC3E}">
        <p14:creationId xmlns:p14="http://schemas.microsoft.com/office/powerpoint/2010/main" val="1364879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Living under divine sovereignty </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Living under divine sovereignty involves more than a reluctant submission to sheer sovereignty that is motivated out of a fear of punishment. </a:t>
            </a:r>
          </a:p>
          <a:p>
            <a:r>
              <a:rPr lang="en-US" dirty="0" smtClean="0"/>
              <a:t>It involves recognizing that there is no higher goal than offering honor to God. Our lives are to be living sacrifices, oblations offered in a spirit of adoration and gratitude.</a:t>
            </a:r>
            <a:endParaRPr lang="en-US" dirty="0"/>
          </a:p>
        </p:txBody>
      </p:sp>
    </p:spTree>
    <p:extLst>
      <p:ext uri="{BB962C8B-B14F-4D97-AF65-F5344CB8AC3E}">
        <p14:creationId xmlns:p14="http://schemas.microsoft.com/office/powerpoint/2010/main" val="320507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To live all of life Coram Deo </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To live all of life Coram Deo is to live a life of integrity. </a:t>
            </a:r>
          </a:p>
          <a:p>
            <a:r>
              <a:rPr lang="en-US" dirty="0" smtClean="0"/>
              <a:t>It is a life of wholeness that finds its unity and coherency in the majesty of God. </a:t>
            </a:r>
          </a:p>
          <a:p>
            <a:r>
              <a:rPr lang="en-US" dirty="0" smtClean="0"/>
              <a:t>A fragmented life is a life of disintegration. </a:t>
            </a:r>
          </a:p>
          <a:p>
            <a:r>
              <a:rPr lang="en-US" dirty="0" smtClean="0"/>
              <a:t>It is marked by inconsistency, disharmony, confusion, conflict, contradiction, and chaos.</a:t>
            </a:r>
            <a:endParaRPr lang="en-US" dirty="0"/>
          </a:p>
        </p:txBody>
      </p:sp>
    </p:spTree>
    <p:extLst>
      <p:ext uri="{BB962C8B-B14F-4D97-AF65-F5344CB8AC3E}">
        <p14:creationId xmlns:p14="http://schemas.microsoft.com/office/powerpoint/2010/main" val="1853813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The Christian who compartmentalizes his or her life </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The Christian who compartmentalizes his or her life into two sections of the religious and the nonreligious has failed to grasp the big idea.</a:t>
            </a:r>
          </a:p>
          <a:p>
            <a:r>
              <a:rPr lang="en-US" dirty="0" smtClean="0"/>
              <a:t> The big idea is that all of life is religious or none of life is religious. </a:t>
            </a:r>
          </a:p>
          <a:p>
            <a:r>
              <a:rPr lang="en-US" dirty="0" smtClean="0"/>
              <a:t>To divide life between the religious and the nonreligious is itself a sacrilege.</a:t>
            </a:r>
            <a:endParaRPr lang="en-US" dirty="0"/>
          </a:p>
        </p:txBody>
      </p:sp>
    </p:spTree>
    <p:extLst>
      <p:ext uri="{BB962C8B-B14F-4D97-AF65-F5344CB8AC3E}">
        <p14:creationId xmlns:p14="http://schemas.microsoft.com/office/powerpoint/2010/main" val="3954150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Edwardian Script ITC" panose="030303020407070D0804" pitchFamily="66" charset="0"/>
              </a:rPr>
              <a:t>No matter what we are doing</a:t>
            </a:r>
            <a:endParaRPr lang="en-US" b="1" dirty="0">
              <a:solidFill>
                <a:srgbClr val="0070C0"/>
              </a:solidFill>
              <a:latin typeface="Edwardian Script ITC" panose="030303020407070D0804" pitchFamily="66" charset="0"/>
            </a:endParaRPr>
          </a:p>
        </p:txBody>
      </p:sp>
      <p:sp>
        <p:nvSpPr>
          <p:cNvPr id="3" name="Content Placeholder 2"/>
          <p:cNvSpPr>
            <a:spLocks noGrp="1"/>
          </p:cNvSpPr>
          <p:nvPr>
            <p:ph idx="1"/>
          </p:nvPr>
        </p:nvSpPr>
        <p:spPr/>
        <p:txBody>
          <a:bodyPr/>
          <a:lstStyle/>
          <a:p>
            <a:r>
              <a:rPr lang="en-US" dirty="0" smtClean="0"/>
              <a:t>This means that if a person fulfills his or her vocation as a steelmaker, attorney, or homemaker Coram Deo, then that person is acting every bit as religiously as a soul-winning evangelist who fulfills his vocation.</a:t>
            </a:r>
          </a:p>
          <a:p>
            <a:r>
              <a:rPr lang="en-US" dirty="0" smtClean="0"/>
              <a:t> It means that David was as religious when he obeyed God’s call to be a shepherd as he was when he was anointed with the special grace of kingship. </a:t>
            </a:r>
          </a:p>
          <a:p>
            <a:r>
              <a:rPr lang="en-US" dirty="0" smtClean="0"/>
              <a:t>It means that Jesus was every bit as religious when He worked in His father’s carpenter shop as He was in the Garden of Gethsemane.</a:t>
            </a:r>
            <a:endParaRPr lang="en-US" dirty="0"/>
          </a:p>
        </p:txBody>
      </p:sp>
    </p:spTree>
    <p:extLst>
      <p:ext uri="{BB962C8B-B14F-4D97-AF65-F5344CB8AC3E}">
        <p14:creationId xmlns:p14="http://schemas.microsoft.com/office/powerpoint/2010/main" val="4119932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948</TotalTime>
  <Words>1290</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Edwardian Script ITC</vt:lpstr>
      <vt:lpstr>Office Theme</vt:lpstr>
      <vt:lpstr>“Coram Deo”</vt:lpstr>
      <vt:lpstr>Psalm 121:3-6</vt:lpstr>
      <vt:lpstr>“Coram Deo” (Latin)</vt:lpstr>
      <vt:lpstr>To live in the presence of God</vt:lpstr>
      <vt:lpstr>To be aware of the presence of God </vt:lpstr>
      <vt:lpstr>Living under divine sovereignty </vt:lpstr>
      <vt:lpstr>To live all of life Coram Deo </vt:lpstr>
      <vt:lpstr>The Christian who compartmentalizes his or her life </vt:lpstr>
      <vt:lpstr>No matter what we are doing</vt:lpstr>
      <vt:lpstr>Integrity, consistency, principle, humility</vt:lpstr>
      <vt:lpstr>Coram Deo … before the face of God. </vt:lpstr>
      <vt:lpstr> Matthew 24:13</vt:lpstr>
      <vt:lpstr> Romans 8:31–36 </vt:lpstr>
      <vt:lpstr> 2 Corinthians 4:7–16 / Treasure in Jars of Clay  </vt:lpstr>
      <vt:lpstr> Hebrews 6:9–12 </vt:lpstr>
      <vt:lpstr> Hebrews 10:35–39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“Coram Deo”</dc:title>
  <dc:creator>Ronald Powell</dc:creator>
  <cp:lastModifiedBy>Ronald Powell</cp:lastModifiedBy>
  <cp:revision>11</cp:revision>
  <dcterms:created xsi:type="dcterms:W3CDTF">2019-01-12T18:42:55Z</dcterms:created>
  <dcterms:modified xsi:type="dcterms:W3CDTF">2019-01-13T10:31:13Z</dcterms:modified>
</cp:coreProperties>
</file>