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4" r:id="rId5"/>
    <p:sldId id="267" r:id="rId6"/>
    <p:sldId id="268" r:id="rId7"/>
    <p:sldId id="266" r:id="rId8"/>
    <p:sldId id="269" r:id="rId9"/>
    <p:sldId id="270" r:id="rId10"/>
    <p:sldId id="265" r:id="rId11"/>
    <p:sldId id="271" r:id="rId12"/>
    <p:sldId id="262" r:id="rId13"/>
    <p:sldId id="263" r:id="rId14"/>
    <p:sldId id="261" r:id="rId15"/>
    <p:sldId id="272" r:id="rId16"/>
    <p:sldId id="260" r:id="rId17"/>
    <p:sldId id="259" r:id="rId18"/>
    <p:sldId id="273" r:id="rId19"/>
    <p:sldId id="274" r:id="rId20"/>
    <p:sldId id="275" r:id="rId21"/>
    <p:sldId id="276" r:id="rId22"/>
    <p:sldId id="278"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5732F8-0415-4D54-909D-E1E958E2D60E}"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270017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732F8-0415-4D54-909D-E1E958E2D60E}"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1103442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732F8-0415-4D54-909D-E1E958E2D60E}"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2164075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732F8-0415-4D54-909D-E1E958E2D60E}"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1973584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5732F8-0415-4D54-909D-E1E958E2D60E}"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67300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5732F8-0415-4D54-909D-E1E958E2D60E}"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386448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5732F8-0415-4D54-909D-E1E958E2D60E}"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279119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5732F8-0415-4D54-909D-E1E958E2D60E}"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63701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732F8-0415-4D54-909D-E1E958E2D60E}"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1476468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732F8-0415-4D54-909D-E1E958E2D60E}"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239399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732F8-0415-4D54-909D-E1E958E2D60E}"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16704-6F77-4E5B-8C9E-D66384D5A1AD}" type="slidenum">
              <a:rPr lang="en-US" smtClean="0"/>
              <a:t>‹#›</a:t>
            </a:fld>
            <a:endParaRPr lang="en-US"/>
          </a:p>
        </p:txBody>
      </p:sp>
    </p:spTree>
    <p:extLst>
      <p:ext uri="{BB962C8B-B14F-4D97-AF65-F5344CB8AC3E}">
        <p14:creationId xmlns:p14="http://schemas.microsoft.com/office/powerpoint/2010/main" val="1449419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732F8-0415-4D54-909D-E1E958E2D60E}" type="datetimeFigureOut">
              <a:rPr lang="en-US" smtClean="0"/>
              <a:t>1/31/2019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16704-6F77-4E5B-8C9E-D66384D5A1AD}" type="slidenum">
              <a:rPr lang="en-US" smtClean="0"/>
              <a:t>‹#›</a:t>
            </a:fld>
            <a:endParaRPr lang="en-US"/>
          </a:p>
        </p:txBody>
      </p:sp>
    </p:spTree>
    <p:extLst>
      <p:ext uri="{BB962C8B-B14F-4D97-AF65-F5344CB8AC3E}">
        <p14:creationId xmlns:p14="http://schemas.microsoft.com/office/powerpoint/2010/main" val="117363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Letting the Light Shine at Home</a:t>
            </a:r>
            <a:endParaRPr lang="en-US"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Subtitle 2"/>
          <p:cNvSpPr>
            <a:spLocks noGrp="1"/>
          </p:cNvSpPr>
          <p:nvPr>
            <p:ph type="subTitle" idx="1"/>
          </p:nvPr>
        </p:nvSpPr>
        <p:spPr/>
        <p:txBody>
          <a:bodyPr/>
          <a:lstStyle/>
          <a:p>
            <a:r>
              <a:rPr lang="en-US" dirty="0" smtClean="0">
                <a:solidFill>
                  <a:schemeClr val="bg1"/>
                </a:solidFill>
              </a:rPr>
              <a:t>With Bishop Ronald Powell</a:t>
            </a:r>
            <a:endParaRPr lang="en-US" dirty="0">
              <a:solidFill>
                <a:schemeClr val="bg1"/>
              </a:solidFill>
            </a:endParaRPr>
          </a:p>
        </p:txBody>
      </p:sp>
    </p:spTree>
    <p:extLst>
      <p:ext uri="{BB962C8B-B14F-4D97-AF65-F5344CB8AC3E}">
        <p14:creationId xmlns:p14="http://schemas.microsoft.com/office/powerpoint/2010/main" val="3079850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Titus 2: 1-14</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a:solidFill>
            <a:schemeClr val="tx1">
              <a:alpha val="25000"/>
            </a:schemeClr>
          </a:solidFill>
        </p:spPr>
        <p:txBody>
          <a:bodyPr>
            <a:normAutofit/>
          </a:bodyPr>
          <a:lstStyle/>
          <a:p>
            <a:r>
              <a:rPr lang="en-US" sz="3200" b="1" dirty="0" smtClean="0">
                <a:solidFill>
                  <a:schemeClr val="bg1"/>
                </a:solidFill>
                <a:effectLst>
                  <a:outerShdw blurRad="38100" dist="38100" dir="2700000" algn="tl">
                    <a:srgbClr val="000000">
                      <a:alpha val="43137"/>
                    </a:srgbClr>
                  </a:outerShdw>
                </a:effectLst>
              </a:rPr>
              <a:t>6 In the same way, </a:t>
            </a:r>
            <a:r>
              <a:rPr lang="en-US" sz="3200" b="1" u="sng" dirty="0" smtClean="0">
                <a:solidFill>
                  <a:schemeClr val="bg1"/>
                </a:solidFill>
                <a:effectLst>
                  <a:outerShdw blurRad="38100" dist="38100" dir="2700000" algn="tl">
                    <a:srgbClr val="000000">
                      <a:alpha val="43137"/>
                    </a:srgbClr>
                  </a:outerShdw>
                </a:effectLst>
              </a:rPr>
              <a:t>urge the young men to behave carefully</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taking life seriously</a:t>
            </a:r>
            <a:r>
              <a:rPr lang="en-US" sz="3200" b="1" dirty="0" smtClean="0">
                <a:solidFill>
                  <a:schemeClr val="bg1"/>
                </a:solidFill>
                <a:effectLst>
                  <a:outerShdw blurRad="38100" dist="38100" dir="2700000" algn="tl">
                    <a:srgbClr val="000000">
                      <a:alpha val="43137"/>
                    </a:srgbClr>
                  </a:outerShdw>
                </a:effectLst>
              </a:rPr>
              <a:t>. 7 And </a:t>
            </a:r>
            <a:r>
              <a:rPr lang="en-US" sz="3200" b="1" u="sng" dirty="0" smtClean="0">
                <a:solidFill>
                  <a:schemeClr val="bg1"/>
                </a:solidFill>
                <a:effectLst>
                  <a:outerShdw blurRad="38100" dist="38100" dir="2700000" algn="tl">
                    <a:srgbClr val="000000">
                      <a:alpha val="43137"/>
                    </a:srgbClr>
                  </a:outerShdw>
                </a:effectLst>
              </a:rPr>
              <a:t>here you yourself must be an example to them of good deeds of every kind</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Let everything you do reflect your love of the truth</a:t>
            </a:r>
            <a:r>
              <a:rPr lang="en-US" sz="3200" b="1" dirty="0" smtClean="0">
                <a:solidFill>
                  <a:schemeClr val="bg1"/>
                </a:solidFill>
                <a:effectLst>
                  <a:outerShdw blurRad="38100" dist="38100" dir="2700000" algn="tl">
                    <a:srgbClr val="000000">
                      <a:alpha val="43137"/>
                    </a:srgbClr>
                  </a:outerShdw>
                </a:effectLst>
              </a:rPr>
              <a:t> and </a:t>
            </a:r>
            <a:r>
              <a:rPr lang="en-US" sz="3200" b="1" u="sng" dirty="0" smtClean="0">
                <a:solidFill>
                  <a:schemeClr val="bg1"/>
                </a:solidFill>
                <a:effectLst>
                  <a:outerShdw blurRad="38100" dist="38100" dir="2700000" algn="tl">
                    <a:srgbClr val="000000">
                      <a:alpha val="43137"/>
                    </a:srgbClr>
                  </a:outerShdw>
                </a:effectLst>
              </a:rPr>
              <a:t>the fact that you are in </a:t>
            </a:r>
            <a:r>
              <a:rPr lang="en-US" sz="3200" b="1" u="sng" dirty="0" smtClean="0">
                <a:solidFill>
                  <a:schemeClr val="bg1"/>
                </a:solidFill>
                <a:effectLst>
                  <a:outerShdw blurRad="38100" dist="38100" dir="2700000" algn="tl">
                    <a:srgbClr val="000000">
                      <a:alpha val="43137"/>
                    </a:srgbClr>
                  </a:outerShdw>
                </a:effectLst>
              </a:rPr>
              <a:t>deed </a:t>
            </a:r>
            <a:r>
              <a:rPr lang="en-US" sz="3200" b="1" u="sng" dirty="0" smtClean="0">
                <a:solidFill>
                  <a:schemeClr val="bg1"/>
                </a:solidFill>
                <a:effectLst>
                  <a:outerShdw blurRad="38100" dist="38100" dir="2700000" algn="tl">
                    <a:srgbClr val="000000">
                      <a:alpha val="43137"/>
                    </a:srgbClr>
                  </a:outerShdw>
                </a:effectLst>
              </a:rPr>
              <a:t>earnest about it</a:t>
            </a:r>
            <a:r>
              <a:rPr lang="en-US" sz="3200" b="1" dirty="0" smtClean="0">
                <a:solidFill>
                  <a:schemeClr val="bg1"/>
                </a:solidFill>
                <a:effectLst>
                  <a:outerShdw blurRad="38100" dist="38100" dir="2700000" algn="tl">
                    <a:srgbClr val="000000">
                      <a:alpha val="43137"/>
                    </a:srgbClr>
                  </a:outerShdw>
                </a:effectLst>
              </a:rPr>
              <a:t>. 8 </a:t>
            </a:r>
            <a:r>
              <a:rPr lang="en-US" sz="3200" b="1" u="sng" dirty="0" smtClean="0">
                <a:solidFill>
                  <a:schemeClr val="bg1"/>
                </a:solidFill>
                <a:effectLst>
                  <a:outerShdw blurRad="38100" dist="38100" dir="2700000" algn="tl">
                    <a:srgbClr val="000000">
                      <a:alpha val="43137"/>
                    </a:srgbClr>
                  </a:outerShdw>
                </a:effectLst>
              </a:rPr>
              <a:t>Your conversation should be so sensible and logical</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that anyone who wants to argue will be ashamed of himself because there won’t be anything to criticize in anything you say</a:t>
            </a:r>
            <a:r>
              <a:rPr lang="en-US" sz="3200" b="1" dirty="0" smtClean="0">
                <a:solidFill>
                  <a:schemeClr val="bg1"/>
                </a:solidFill>
                <a:effectLst>
                  <a:outerShdw blurRad="38100" dist="38100" dir="2700000" algn="tl">
                    <a:srgbClr val="000000">
                      <a:alpha val="43137"/>
                    </a:srgbClr>
                  </a:outerShdw>
                </a:effectLst>
              </a:rPr>
              <a:t>!</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7972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Titus 2: 1-14</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a:solidFill>
            <a:schemeClr val="tx1">
              <a:alpha val="25000"/>
            </a:schemeClr>
          </a:solidFill>
        </p:spPr>
        <p:txBody>
          <a:bodyPr>
            <a:normAutofit/>
          </a:bodyPr>
          <a:lstStyle/>
          <a:p>
            <a:r>
              <a:rPr lang="en-US" sz="3200" b="1" baseline="30000" dirty="0" smtClean="0">
                <a:solidFill>
                  <a:schemeClr val="bg1"/>
                </a:solidFill>
                <a:effectLst>
                  <a:outerShdw blurRad="38100" dist="38100" dir="2700000" algn="tl">
                    <a:srgbClr val="000000">
                      <a:alpha val="43137"/>
                    </a:srgbClr>
                  </a:outerShdw>
                </a:effectLst>
              </a:rPr>
              <a:t>9 </a:t>
            </a:r>
            <a:r>
              <a:rPr lang="en-US" sz="3200" b="1" dirty="0" smtClean="0">
                <a:solidFill>
                  <a:schemeClr val="bg1"/>
                </a:solidFill>
                <a:effectLst>
                  <a:outerShdw blurRad="38100" dist="38100" dir="2700000" algn="tl">
                    <a:srgbClr val="000000">
                      <a:alpha val="43137"/>
                    </a:srgbClr>
                  </a:outerShdw>
                </a:effectLst>
              </a:rPr>
              <a:t>Urge slaves to obey their masters and </a:t>
            </a:r>
            <a:r>
              <a:rPr lang="en-US" sz="3200" b="1" u="sng" dirty="0" smtClean="0">
                <a:solidFill>
                  <a:schemeClr val="bg1"/>
                </a:solidFill>
                <a:effectLst>
                  <a:outerShdw blurRad="38100" dist="38100" dir="2700000" algn="tl">
                    <a:srgbClr val="000000">
                      <a:alpha val="43137"/>
                    </a:srgbClr>
                  </a:outerShdw>
                </a:effectLst>
              </a:rPr>
              <a:t>to try their best to satisfy them</a:t>
            </a:r>
            <a:r>
              <a:rPr lang="en-US" sz="3200" b="1" dirty="0" smtClean="0">
                <a:solidFill>
                  <a:schemeClr val="bg1"/>
                </a:solidFill>
                <a:effectLst>
                  <a:outerShdw blurRad="38100" dist="38100" dir="2700000" algn="tl">
                    <a:srgbClr val="000000">
                      <a:alpha val="43137"/>
                    </a:srgbClr>
                  </a:outerShdw>
                </a:effectLst>
              </a:rPr>
              <a:t>. They </a:t>
            </a:r>
            <a:r>
              <a:rPr lang="en-US" sz="3200" b="1" u="sng" dirty="0" smtClean="0">
                <a:solidFill>
                  <a:schemeClr val="bg1"/>
                </a:solidFill>
                <a:effectLst>
                  <a:outerShdw blurRad="38100" dist="38100" dir="2700000" algn="tl">
                    <a:srgbClr val="000000">
                      <a:alpha val="43137"/>
                    </a:srgbClr>
                  </a:outerShdw>
                </a:effectLst>
              </a:rPr>
              <a:t>must not talk back</a:t>
            </a:r>
            <a:r>
              <a:rPr lang="en-US" sz="3200" b="1" dirty="0" smtClean="0">
                <a:solidFill>
                  <a:schemeClr val="bg1"/>
                </a:solidFill>
                <a:effectLst>
                  <a:outerShdw blurRad="38100" dist="38100" dir="2700000" algn="tl">
                    <a:srgbClr val="000000">
                      <a:alpha val="43137"/>
                    </a:srgbClr>
                  </a:outerShdw>
                </a:effectLst>
              </a:rPr>
              <a:t>, </a:t>
            </a:r>
            <a:r>
              <a:rPr lang="en-US" sz="3200" b="1" baseline="30000" dirty="0" smtClean="0">
                <a:solidFill>
                  <a:schemeClr val="bg1"/>
                </a:solidFill>
                <a:effectLst>
                  <a:outerShdw blurRad="38100" dist="38100" dir="2700000" algn="tl">
                    <a:srgbClr val="000000">
                      <a:alpha val="43137"/>
                    </a:srgbClr>
                  </a:outerShdw>
                </a:effectLst>
              </a:rPr>
              <a:t>10 </a:t>
            </a:r>
            <a:r>
              <a:rPr lang="en-US" sz="3200" b="1" u="sng" dirty="0" smtClean="0">
                <a:solidFill>
                  <a:schemeClr val="bg1"/>
                </a:solidFill>
                <a:effectLst>
                  <a:outerShdw blurRad="38100" dist="38100" dir="2700000" algn="tl">
                    <a:srgbClr val="000000">
                      <a:alpha val="43137"/>
                    </a:srgbClr>
                  </a:outerShdw>
                </a:effectLst>
              </a:rPr>
              <a:t>nor steal</a:t>
            </a:r>
            <a:r>
              <a:rPr lang="en-US" sz="3200" b="1" dirty="0" smtClean="0">
                <a:solidFill>
                  <a:schemeClr val="bg1"/>
                </a:solidFill>
                <a:effectLst>
                  <a:outerShdw blurRad="38100" dist="38100" dir="2700000" algn="tl">
                    <a:srgbClr val="000000">
                      <a:alpha val="43137"/>
                    </a:srgbClr>
                  </a:outerShdw>
                </a:effectLst>
              </a:rPr>
              <a:t>, but </a:t>
            </a:r>
            <a:r>
              <a:rPr lang="en-US" sz="3200" b="1" u="sng" dirty="0" smtClean="0">
                <a:solidFill>
                  <a:schemeClr val="bg1"/>
                </a:solidFill>
                <a:effectLst>
                  <a:outerShdw blurRad="38100" dist="38100" dir="2700000" algn="tl">
                    <a:srgbClr val="000000">
                      <a:alpha val="43137"/>
                    </a:srgbClr>
                  </a:outerShdw>
                </a:effectLst>
              </a:rPr>
              <a:t>must show themselves to be entirely trustworthy</a:t>
            </a:r>
            <a:r>
              <a:rPr lang="en-US" sz="3200" b="1" dirty="0" smtClean="0">
                <a:solidFill>
                  <a:schemeClr val="bg1"/>
                </a:solidFill>
                <a:effectLst>
                  <a:outerShdw blurRad="38100" dist="38100" dir="2700000" algn="tl">
                    <a:srgbClr val="000000">
                      <a:alpha val="43137"/>
                    </a:srgbClr>
                  </a:outerShdw>
                </a:effectLst>
              </a:rPr>
              <a:t>. In this way </a:t>
            </a:r>
            <a:r>
              <a:rPr lang="en-US" sz="3200" b="1" u="sng" dirty="0" smtClean="0">
                <a:solidFill>
                  <a:schemeClr val="bg1"/>
                </a:solidFill>
                <a:effectLst>
                  <a:outerShdw blurRad="38100" dist="38100" dir="2700000" algn="tl">
                    <a:srgbClr val="000000">
                      <a:alpha val="43137"/>
                    </a:srgbClr>
                  </a:outerShdw>
                </a:effectLst>
              </a:rPr>
              <a:t>they will make people want to believe in our Savior and God</a:t>
            </a:r>
            <a:r>
              <a:rPr lang="en-US" sz="3200" b="1" dirty="0" smtClean="0">
                <a:solidFill>
                  <a:schemeClr val="bg1"/>
                </a:solidFill>
                <a:effectLst>
                  <a:outerShdw blurRad="38100" dist="38100" dir="2700000" algn="tl">
                    <a:srgbClr val="000000">
                      <a:alpha val="43137"/>
                    </a:srgbClr>
                  </a:outerShdw>
                </a:effectLst>
              </a:rPr>
              <a:t>.</a:t>
            </a:r>
          </a:p>
          <a:p>
            <a:pPr marL="0" indent="0">
              <a:buNone/>
            </a:pP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9033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prstClr val="white"/>
                </a:solidFill>
                <a:effectLst>
                  <a:outerShdw blurRad="38100" dist="38100" dir="2700000" algn="tl">
                    <a:srgbClr val="000000">
                      <a:alpha val="43137"/>
                    </a:srgbClr>
                  </a:outerShdw>
                </a:effectLst>
                <a:latin typeface="Edwardian Script ITC" panose="030303020407070D0804" pitchFamily="66" charset="0"/>
              </a:rPr>
              <a:t>Titus 2: 1-14</a:t>
            </a:r>
            <a:endParaRPr lang="en-US" dirty="0">
              <a:solidFill>
                <a:schemeClr val="bg1"/>
              </a:solidFill>
            </a:endParaRPr>
          </a:p>
        </p:txBody>
      </p:sp>
      <p:sp>
        <p:nvSpPr>
          <p:cNvPr id="3" name="Content Placeholder 2"/>
          <p:cNvSpPr>
            <a:spLocks noGrp="1"/>
          </p:cNvSpPr>
          <p:nvPr>
            <p:ph idx="1"/>
          </p:nvPr>
        </p:nvSpPr>
        <p:spPr>
          <a:solidFill>
            <a:schemeClr val="tx1">
              <a:alpha val="24000"/>
            </a:schemeClr>
          </a:solidFill>
        </p:spPr>
        <p:txBody>
          <a:bodyPr>
            <a:noAutofit/>
          </a:bodyPr>
          <a:lstStyle/>
          <a:p>
            <a:r>
              <a:rPr lang="en-US" b="1" dirty="0" smtClean="0">
                <a:solidFill>
                  <a:schemeClr val="bg1"/>
                </a:solidFill>
                <a:effectLst>
                  <a:outerShdw blurRad="38100" dist="38100" dir="2700000" algn="tl">
                    <a:srgbClr val="000000">
                      <a:alpha val="43137"/>
                    </a:srgbClr>
                  </a:outerShdw>
                </a:effectLst>
              </a:rPr>
              <a:t>11 For the free gift of eternal salvation is now being offered to everyone; 12 and along with this gift comes the realization that God wants us to turn from godless living and sinful pleasures and to live good, God-fearing lives day after day, 13 looking forward to that wonderful time we’ve been expecting, when his glory shall be seen—the glory of our great God and Savior Jesus Christ. 14 He died under God’s judgment against our sins so that he could rescue us from constant falling into sin and make us his very own people, with cleansed hearts and real enthusiasm for doing kind things for others. </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30762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prstClr val="white"/>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5. Our </a:t>
            </a:r>
            <a:r>
              <a:rPr lang="en-US" sz="3200" b="1" dirty="0" smtClean="0">
                <a:solidFill>
                  <a:schemeClr val="bg1"/>
                </a:solidFill>
                <a:effectLst>
                  <a:outerShdw blurRad="38100" dist="38100" dir="2700000" algn="tl">
                    <a:srgbClr val="000000">
                      <a:alpha val="43137"/>
                    </a:srgbClr>
                  </a:outerShdw>
                </a:effectLst>
              </a:rPr>
              <a:t>rule… </a:t>
            </a:r>
            <a:r>
              <a:rPr lang="en-US" sz="3200" b="1" dirty="0" smtClean="0">
                <a:solidFill>
                  <a:schemeClr val="bg1"/>
                </a:solidFill>
                <a:effectLst>
                  <a:outerShdw blurRad="38100" dist="38100" dir="2700000" algn="tl">
                    <a:srgbClr val="000000">
                      <a:alpha val="43137"/>
                    </a:srgbClr>
                  </a:outerShdw>
                </a:effectLst>
              </a:rPr>
              <a:t>ruled with the authority of Heaven, that we may behave consecratingly—</a:t>
            </a:r>
          </a:p>
          <a:p>
            <a:r>
              <a:rPr lang="en-US" sz="3200" b="1" dirty="0">
                <a:solidFill>
                  <a:schemeClr val="bg1"/>
                </a:solidFill>
                <a:effectLst>
                  <a:outerShdw blurRad="38100" dist="38100" dir="2700000" algn="tl">
                    <a:srgbClr val="000000">
                      <a:alpha val="43137"/>
                    </a:srgbClr>
                  </a:outerShdw>
                </a:effectLst>
              </a:rPr>
              <a:t>1 Tim. 3: </a:t>
            </a:r>
            <a:r>
              <a:rPr lang="en-US" sz="3200" b="1" dirty="0" smtClean="0">
                <a:solidFill>
                  <a:schemeClr val="bg1"/>
                </a:solidFill>
                <a:effectLst>
                  <a:outerShdw blurRad="38100" dist="38100" dir="2700000" algn="tl">
                    <a:srgbClr val="000000">
                      <a:alpha val="43137"/>
                    </a:srgbClr>
                  </a:outerShdw>
                </a:effectLst>
              </a:rPr>
              <a:t>1-7</a:t>
            </a:r>
          </a:p>
          <a:p>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5303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sz="53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1 Tim. 3: 1-7</a:t>
            </a: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endParaRPr lang="en-US" dirty="0">
              <a:solidFill>
                <a:schemeClr val="bg1"/>
              </a:solidFill>
            </a:endParaRPr>
          </a:p>
        </p:txBody>
      </p:sp>
      <p:sp>
        <p:nvSpPr>
          <p:cNvPr id="3" name="Content Placeholder 2"/>
          <p:cNvSpPr>
            <a:spLocks noGrp="1"/>
          </p:cNvSpPr>
          <p:nvPr>
            <p:ph idx="1"/>
          </p:nvPr>
        </p:nvSpPr>
        <p:spPr>
          <a:solidFill>
            <a:schemeClr val="tx1">
              <a:alpha val="45000"/>
            </a:schemeClr>
          </a:solidFill>
        </p:spPr>
        <p:txBody>
          <a:bodyPr>
            <a:normAutofit fontScale="92500" lnSpcReduction="10000"/>
          </a:bodyPr>
          <a:lstStyle/>
          <a:p>
            <a:r>
              <a:rPr lang="en-US" b="1" dirty="0" smtClean="0">
                <a:solidFill>
                  <a:schemeClr val="bg1"/>
                </a:solidFill>
                <a:effectLst>
                  <a:outerShdw blurRad="38100" dist="38100" dir="2700000" algn="tl">
                    <a:srgbClr val="000000">
                      <a:alpha val="43137"/>
                    </a:srgbClr>
                  </a:outerShdw>
                </a:effectLst>
              </a:rPr>
              <a:t> 1 Timothy 3:1-7 Living Bible (TLB)</a:t>
            </a:r>
          </a:p>
          <a:p>
            <a:r>
              <a:rPr lang="en-US" sz="3200" b="1" dirty="0" smtClean="0">
                <a:solidFill>
                  <a:schemeClr val="bg1"/>
                </a:solidFill>
                <a:effectLst>
                  <a:outerShdw blurRad="38100" dist="38100" dir="2700000" algn="tl">
                    <a:srgbClr val="000000">
                      <a:alpha val="43137"/>
                    </a:srgbClr>
                  </a:outerShdw>
                </a:effectLst>
              </a:rPr>
              <a:t>3 It is a true saying that if a man wants to be a pastor he has a good ambition. 2 </a:t>
            </a:r>
            <a:r>
              <a:rPr lang="en-US" sz="3200" b="1" u="sng" dirty="0" smtClean="0">
                <a:solidFill>
                  <a:schemeClr val="bg1"/>
                </a:solidFill>
                <a:effectLst>
                  <a:outerShdw blurRad="38100" dist="38100" dir="2700000" algn="tl">
                    <a:srgbClr val="000000">
                      <a:alpha val="43137"/>
                    </a:srgbClr>
                  </a:outerShdw>
                </a:effectLst>
              </a:rPr>
              <a:t>For a pastor must be a good man whose life cannot be spoken against</a:t>
            </a:r>
            <a:r>
              <a:rPr lang="en-US" sz="3200" b="1" dirty="0" smtClean="0">
                <a:solidFill>
                  <a:schemeClr val="bg1"/>
                </a:solidFill>
                <a:effectLst>
                  <a:outerShdw blurRad="38100" dist="38100" dir="2700000" algn="tl">
                    <a:srgbClr val="000000">
                      <a:alpha val="43137"/>
                    </a:srgbClr>
                  </a:outerShdw>
                </a:effectLst>
              </a:rPr>
              <a:t>. He </a:t>
            </a:r>
            <a:r>
              <a:rPr lang="en-US" sz="3200" b="1" u="sng" dirty="0" smtClean="0">
                <a:solidFill>
                  <a:schemeClr val="bg1"/>
                </a:solidFill>
                <a:effectLst>
                  <a:outerShdw blurRad="38100" dist="38100" dir="2700000" algn="tl">
                    <a:srgbClr val="000000">
                      <a:alpha val="43137"/>
                    </a:srgbClr>
                  </a:outerShdw>
                </a:effectLst>
              </a:rPr>
              <a:t>must have only one wife</a:t>
            </a:r>
            <a:r>
              <a:rPr lang="en-US" sz="3200" b="1" dirty="0" smtClean="0">
                <a:solidFill>
                  <a:schemeClr val="bg1"/>
                </a:solidFill>
                <a:effectLst>
                  <a:outerShdw blurRad="38100" dist="38100" dir="2700000" algn="tl">
                    <a:srgbClr val="000000">
                      <a:alpha val="43137"/>
                    </a:srgbClr>
                  </a:outerShdw>
                </a:effectLst>
              </a:rPr>
              <a:t>, and </a:t>
            </a:r>
            <a:r>
              <a:rPr lang="en-US" sz="3200" b="1" u="sng" dirty="0" smtClean="0">
                <a:solidFill>
                  <a:schemeClr val="bg1"/>
                </a:solidFill>
                <a:effectLst>
                  <a:outerShdw blurRad="38100" dist="38100" dir="2700000" algn="tl">
                    <a:srgbClr val="000000">
                      <a:alpha val="43137"/>
                    </a:srgbClr>
                  </a:outerShdw>
                </a:effectLst>
              </a:rPr>
              <a:t>he must be hard working and thoughtful</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orderly, and full of good deeds</a:t>
            </a:r>
            <a:r>
              <a:rPr lang="en-US" sz="3200" b="1" dirty="0" smtClean="0">
                <a:solidFill>
                  <a:schemeClr val="bg1"/>
                </a:solidFill>
                <a:effectLst>
                  <a:outerShdw blurRad="38100" dist="38100" dir="2700000" algn="tl">
                    <a:srgbClr val="000000">
                      <a:alpha val="43137"/>
                    </a:srgbClr>
                  </a:outerShdw>
                </a:effectLst>
              </a:rPr>
              <a:t>. He </a:t>
            </a:r>
            <a:r>
              <a:rPr lang="en-US" sz="3200" b="1" u="sng" dirty="0" smtClean="0">
                <a:solidFill>
                  <a:schemeClr val="bg1"/>
                </a:solidFill>
                <a:effectLst>
                  <a:outerShdw blurRad="38100" dist="38100" dir="2700000" algn="tl">
                    <a:srgbClr val="000000">
                      <a:alpha val="43137"/>
                    </a:srgbClr>
                  </a:outerShdw>
                </a:effectLst>
              </a:rPr>
              <a:t>must enjoy having guests in his home</a:t>
            </a:r>
            <a:r>
              <a:rPr lang="en-US" sz="3200" b="1" dirty="0" smtClean="0">
                <a:solidFill>
                  <a:schemeClr val="bg1"/>
                </a:solidFill>
                <a:effectLst>
                  <a:outerShdw blurRad="38100" dist="38100" dir="2700000" algn="tl">
                    <a:srgbClr val="000000">
                      <a:alpha val="43137"/>
                    </a:srgbClr>
                  </a:outerShdw>
                </a:effectLst>
              </a:rPr>
              <a:t> and </a:t>
            </a:r>
            <a:r>
              <a:rPr lang="en-US" sz="3200" b="1" u="sng" dirty="0" smtClean="0">
                <a:solidFill>
                  <a:schemeClr val="bg1"/>
                </a:solidFill>
                <a:effectLst>
                  <a:outerShdw blurRad="38100" dist="38100" dir="2700000" algn="tl">
                    <a:srgbClr val="000000">
                      <a:alpha val="43137"/>
                    </a:srgbClr>
                  </a:outerShdw>
                </a:effectLst>
              </a:rPr>
              <a:t>must be a good Bible teacher</a:t>
            </a:r>
            <a:r>
              <a:rPr lang="en-US" sz="3200" b="1" dirty="0" smtClean="0">
                <a:solidFill>
                  <a:schemeClr val="bg1"/>
                </a:solidFill>
                <a:effectLst>
                  <a:outerShdw blurRad="38100" dist="38100" dir="2700000" algn="tl">
                    <a:srgbClr val="000000">
                      <a:alpha val="43137"/>
                    </a:srgbClr>
                  </a:outerShdw>
                </a:effectLst>
              </a:rPr>
              <a:t>. 3 </a:t>
            </a:r>
            <a:r>
              <a:rPr lang="en-US" sz="3200" b="1" u="sng" dirty="0" smtClean="0">
                <a:solidFill>
                  <a:schemeClr val="bg1"/>
                </a:solidFill>
                <a:effectLst>
                  <a:outerShdw blurRad="38100" dist="38100" dir="2700000" algn="tl">
                    <a:srgbClr val="000000">
                      <a:alpha val="43137"/>
                    </a:srgbClr>
                  </a:outerShdw>
                </a:effectLst>
              </a:rPr>
              <a:t>He must not be a drinker or quarrelsome</a:t>
            </a:r>
            <a:r>
              <a:rPr lang="en-US" sz="3200" b="1" dirty="0" smtClean="0">
                <a:solidFill>
                  <a:schemeClr val="bg1"/>
                </a:solidFill>
                <a:effectLst>
                  <a:outerShdw blurRad="38100" dist="38100" dir="2700000" algn="tl">
                    <a:srgbClr val="000000">
                      <a:alpha val="43137"/>
                    </a:srgbClr>
                  </a:outerShdw>
                </a:effectLst>
              </a:rPr>
              <a:t>, but he </a:t>
            </a:r>
            <a:r>
              <a:rPr lang="en-US" sz="3200" b="1" u="sng" dirty="0" smtClean="0">
                <a:solidFill>
                  <a:schemeClr val="bg1"/>
                </a:solidFill>
                <a:effectLst>
                  <a:outerShdw blurRad="38100" dist="38100" dir="2700000" algn="tl">
                    <a:srgbClr val="000000">
                      <a:alpha val="43137"/>
                    </a:srgbClr>
                  </a:outerShdw>
                </a:effectLst>
              </a:rPr>
              <a:t>must be gentle and kind and not be one who loves money</a:t>
            </a:r>
            <a:r>
              <a:rPr lang="en-US" sz="3200" b="1" dirty="0" smtClean="0">
                <a:solidFill>
                  <a:schemeClr val="bg1"/>
                </a:solidFill>
                <a:effectLst>
                  <a:outerShdw blurRad="38100" dist="38100" dir="2700000" algn="tl">
                    <a:srgbClr val="000000">
                      <a:alpha val="43137"/>
                    </a:srgbClr>
                  </a:outerShdw>
                </a:effectLst>
              </a:rPr>
              <a:t>. 4 </a:t>
            </a:r>
            <a:r>
              <a:rPr lang="en-US" sz="3200" b="1" u="sng" dirty="0" smtClean="0">
                <a:solidFill>
                  <a:schemeClr val="bg1"/>
                </a:solidFill>
                <a:effectLst>
                  <a:outerShdw blurRad="38100" dist="38100" dir="2700000" algn="tl">
                    <a:srgbClr val="000000">
                      <a:alpha val="43137"/>
                    </a:srgbClr>
                  </a:outerShdw>
                </a:effectLst>
              </a:rPr>
              <a:t>He must have a well-behaved family</a:t>
            </a:r>
            <a:r>
              <a:rPr lang="en-US" sz="3200" b="1" dirty="0" smtClean="0">
                <a:solidFill>
                  <a:schemeClr val="bg1"/>
                </a:solidFill>
                <a:effectLst>
                  <a:outerShdw blurRad="38100" dist="38100" dir="2700000" algn="tl">
                    <a:srgbClr val="000000">
                      <a:alpha val="43137"/>
                    </a:srgbClr>
                  </a:outerShdw>
                </a:effectLst>
              </a:rPr>
              <a:t>, with </a:t>
            </a:r>
            <a:r>
              <a:rPr lang="en-US" sz="3200" b="1" u="sng" dirty="0" smtClean="0">
                <a:solidFill>
                  <a:schemeClr val="bg1"/>
                </a:solidFill>
                <a:effectLst>
                  <a:outerShdw blurRad="38100" dist="38100" dir="2700000" algn="tl">
                    <a:srgbClr val="000000">
                      <a:alpha val="43137"/>
                    </a:srgbClr>
                  </a:outerShdw>
                </a:effectLst>
              </a:rPr>
              <a:t>children who obey quickly and quietly</a:t>
            </a:r>
            <a:r>
              <a:rPr lang="en-US" sz="3200" b="1" dirty="0" smtClean="0">
                <a:solidFill>
                  <a:schemeClr val="bg1"/>
                </a:solidFill>
                <a:effectLst>
                  <a:outerShdw blurRad="38100" dist="38100" dir="2700000" algn="tl">
                    <a:srgbClr val="000000">
                      <a:alpha val="43137"/>
                    </a:srgbClr>
                  </a:outerShdw>
                </a:effectLst>
              </a:rPr>
              <a:t>. 5 For </a:t>
            </a:r>
            <a:r>
              <a:rPr lang="en-US" sz="3200" b="1" u="sng" dirty="0" smtClean="0">
                <a:solidFill>
                  <a:schemeClr val="bg1"/>
                </a:solidFill>
                <a:effectLst>
                  <a:outerShdw blurRad="38100" dist="38100" dir="2700000" algn="tl">
                    <a:srgbClr val="000000">
                      <a:alpha val="43137"/>
                    </a:srgbClr>
                  </a:outerShdw>
                </a:effectLst>
              </a:rPr>
              <a:t>if a man can’t make his own little family behave, how can he help the whole church</a:t>
            </a:r>
            <a:r>
              <a:rPr lang="en-US" sz="3200" b="1" dirty="0" smtClean="0">
                <a:solidFill>
                  <a:schemeClr val="bg1"/>
                </a:solidFill>
                <a:effectLst>
                  <a:outerShdw blurRad="38100" dist="38100" dir="2700000" algn="tl">
                    <a:srgbClr val="000000">
                      <a:alpha val="43137"/>
                    </a:srgbClr>
                  </a:outerShdw>
                </a:effectLst>
              </a:rPr>
              <a:t>?</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026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sz="53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1 Tim. 3: 1-7</a:t>
            </a: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6 The pastor </a:t>
            </a:r>
            <a:r>
              <a:rPr lang="en-US" sz="3200" b="1" u="sng" dirty="0" smtClean="0">
                <a:solidFill>
                  <a:schemeClr val="bg1"/>
                </a:solidFill>
                <a:effectLst>
                  <a:outerShdw blurRad="38100" dist="38100" dir="2700000" algn="tl">
                    <a:srgbClr val="000000">
                      <a:alpha val="43137"/>
                    </a:srgbClr>
                  </a:outerShdw>
                </a:effectLst>
              </a:rPr>
              <a:t>must not be a new Christian because he might be proud of being chosen so soon</a:t>
            </a:r>
            <a:r>
              <a:rPr lang="en-US" sz="3200" b="1" dirty="0" smtClean="0">
                <a:solidFill>
                  <a:schemeClr val="bg1"/>
                </a:solidFill>
                <a:effectLst>
                  <a:outerShdw blurRad="38100" dist="38100" dir="2700000" algn="tl">
                    <a:srgbClr val="000000">
                      <a:alpha val="43137"/>
                    </a:srgbClr>
                  </a:outerShdw>
                </a:effectLst>
              </a:rPr>
              <a:t>, and </a:t>
            </a:r>
            <a:r>
              <a:rPr lang="en-US" sz="3200" b="1" u="sng" dirty="0" smtClean="0">
                <a:solidFill>
                  <a:schemeClr val="bg1"/>
                </a:solidFill>
                <a:effectLst>
                  <a:outerShdw blurRad="38100" dist="38100" dir="2700000" algn="tl">
                    <a:srgbClr val="000000">
                      <a:alpha val="43137"/>
                    </a:srgbClr>
                  </a:outerShdw>
                </a:effectLst>
              </a:rPr>
              <a:t>pride comes before a fall</a:t>
            </a:r>
            <a:r>
              <a:rPr lang="en-US" sz="3200" b="1" dirty="0" smtClean="0">
                <a:solidFill>
                  <a:schemeClr val="bg1"/>
                </a:solidFill>
                <a:effectLst>
                  <a:outerShdw blurRad="38100" dist="38100" dir="2700000" algn="tl">
                    <a:srgbClr val="000000">
                      <a:alpha val="43137"/>
                    </a:srgbClr>
                  </a:outerShdw>
                </a:effectLst>
              </a:rPr>
              <a:t>. (Satan’s downfall is an example.) 7 Also, </a:t>
            </a:r>
            <a:r>
              <a:rPr lang="en-US" sz="3200" b="1" u="sng" dirty="0" smtClean="0">
                <a:solidFill>
                  <a:schemeClr val="bg1"/>
                </a:solidFill>
                <a:effectLst>
                  <a:outerShdw blurRad="38100" dist="38100" dir="2700000" algn="tl">
                    <a:srgbClr val="000000">
                      <a:alpha val="43137"/>
                    </a:srgbClr>
                  </a:outerShdw>
                </a:effectLst>
              </a:rPr>
              <a:t>he must be well spoken of by people outside the church—those who aren’t </a:t>
            </a:r>
            <a:r>
              <a:rPr lang="en-US" sz="3200" b="1" dirty="0" smtClean="0">
                <a:solidFill>
                  <a:schemeClr val="bg1"/>
                </a:solidFill>
                <a:effectLst>
                  <a:outerShdw blurRad="38100" dist="38100" dir="2700000" algn="tl">
                    <a:srgbClr val="000000">
                      <a:alpha val="43137"/>
                    </a:srgbClr>
                  </a:outerShdw>
                </a:effectLst>
              </a:rPr>
              <a:t>Christians—so that Satan can’t trap him with many accusations and leave him without freedom to lead his flock.</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1256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6. Our office dominated with the beauty of faithfulness, that we may live blamelessly—</a:t>
            </a:r>
          </a:p>
          <a:p>
            <a:r>
              <a:rPr lang="en-US" sz="3200" b="1" dirty="0">
                <a:solidFill>
                  <a:schemeClr val="bg1"/>
                </a:solidFill>
                <a:effectLst>
                  <a:outerShdw blurRad="38100" dist="38100" dir="2700000" algn="tl">
                    <a:srgbClr val="000000">
                      <a:alpha val="43137"/>
                    </a:srgbClr>
                  </a:outerShdw>
                </a:effectLst>
              </a:rPr>
              <a:t>1 Tim. 3: </a:t>
            </a:r>
            <a:r>
              <a:rPr lang="en-US" sz="3200" b="1" dirty="0" smtClean="0">
                <a:solidFill>
                  <a:schemeClr val="bg1"/>
                </a:solidFill>
                <a:effectLst>
                  <a:outerShdw blurRad="38100" dist="38100" dir="2700000" algn="tl">
                    <a:srgbClr val="000000">
                      <a:alpha val="43137"/>
                    </a:srgbClr>
                  </a:outerShdw>
                </a:effectLst>
              </a:rPr>
              <a:t>8-13</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9914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5806"/>
          </a:xfrm>
        </p:spPr>
        <p:txBody>
          <a:bodyPr>
            <a:normAutofit fontScale="90000"/>
          </a:bodyPr>
          <a:lstStyle/>
          <a:p>
            <a:r>
              <a:rPr lang="en-US" dirty="0" smtClean="0">
                <a:solidFill>
                  <a:schemeClr val="bg1"/>
                </a:solidFill>
              </a:rPr>
              <a:t/>
            </a:r>
            <a:br>
              <a:rPr lang="en-US" dirty="0" smtClean="0">
                <a:solidFill>
                  <a:schemeClr val="bg1"/>
                </a:solidFill>
              </a:rPr>
            </a:br>
            <a:r>
              <a:rPr lang="en-US" sz="5300" b="1" dirty="0" smtClean="0">
                <a:solidFill>
                  <a:schemeClr val="bg1"/>
                </a:solidFill>
                <a:effectLst>
                  <a:outerShdw blurRad="38100" dist="38100" dir="2700000" algn="tl">
                    <a:srgbClr val="000000">
                      <a:alpha val="43137"/>
                    </a:srgbClr>
                  </a:outerShdw>
                </a:effectLst>
              </a:rPr>
              <a:t>1 Tim. 3: 8-13</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838200" y="1530220"/>
            <a:ext cx="10515600" cy="4646743"/>
          </a:xfrm>
          <a:solidFill>
            <a:schemeClr val="tx1">
              <a:alpha val="52000"/>
            </a:schemeClr>
          </a:solidFill>
        </p:spPr>
        <p:txBody>
          <a:bodyPr>
            <a:noAutofit/>
          </a:bodyPr>
          <a:lstStyle/>
          <a:p>
            <a:r>
              <a:rPr lang="en-US" sz="3200" dirty="0" smtClean="0">
                <a:solidFill>
                  <a:schemeClr val="bg1"/>
                </a:solidFill>
              </a:rPr>
              <a:t> 1 Timothy 3:8-13 Living Bible (TLB)</a:t>
            </a:r>
          </a:p>
          <a:p>
            <a:endParaRPr lang="en-US" sz="3200" dirty="0" smtClean="0">
              <a:solidFill>
                <a:schemeClr val="bg1"/>
              </a:solidFill>
            </a:endParaRPr>
          </a:p>
          <a:p>
            <a:r>
              <a:rPr lang="en-US" sz="3200" dirty="0" smtClean="0">
                <a:solidFill>
                  <a:schemeClr val="bg1"/>
                </a:solidFill>
              </a:rPr>
              <a:t>8 </a:t>
            </a:r>
            <a:r>
              <a:rPr lang="en-US" sz="3200" u="sng" dirty="0" smtClean="0">
                <a:solidFill>
                  <a:schemeClr val="bg1"/>
                </a:solidFill>
              </a:rPr>
              <a:t>The deacons must be the same sort of good, steady men as the pastors</a:t>
            </a:r>
            <a:r>
              <a:rPr lang="en-US" sz="3200" dirty="0" smtClean="0">
                <a:solidFill>
                  <a:schemeClr val="bg1"/>
                </a:solidFill>
              </a:rPr>
              <a:t>. They </a:t>
            </a:r>
            <a:r>
              <a:rPr lang="en-US" sz="3200" u="sng" dirty="0" smtClean="0">
                <a:solidFill>
                  <a:schemeClr val="bg1"/>
                </a:solidFill>
              </a:rPr>
              <a:t>must not be heavy drinkers </a:t>
            </a:r>
            <a:r>
              <a:rPr lang="en-US" sz="3200" dirty="0" smtClean="0">
                <a:solidFill>
                  <a:schemeClr val="bg1"/>
                </a:solidFill>
              </a:rPr>
              <a:t>and </a:t>
            </a:r>
            <a:r>
              <a:rPr lang="en-US" sz="3200" u="sng" dirty="0" smtClean="0">
                <a:solidFill>
                  <a:schemeClr val="bg1"/>
                </a:solidFill>
              </a:rPr>
              <a:t>must not be greedy for money</a:t>
            </a:r>
            <a:r>
              <a:rPr lang="en-US" sz="3200" dirty="0" smtClean="0">
                <a:solidFill>
                  <a:schemeClr val="bg1"/>
                </a:solidFill>
              </a:rPr>
              <a:t>. 9 They must be </a:t>
            </a:r>
            <a:r>
              <a:rPr lang="en-US" sz="3200" u="sng" dirty="0" smtClean="0">
                <a:solidFill>
                  <a:schemeClr val="bg1"/>
                </a:solidFill>
              </a:rPr>
              <a:t>earnest, wholehearted followers of Christ</a:t>
            </a:r>
            <a:r>
              <a:rPr lang="en-US" sz="3200" dirty="0" smtClean="0">
                <a:solidFill>
                  <a:schemeClr val="bg1"/>
                </a:solidFill>
              </a:rPr>
              <a:t>, who is the hidden Source of their faith. 10 </a:t>
            </a:r>
            <a:r>
              <a:rPr lang="en-US" sz="3200" u="sng" dirty="0" smtClean="0">
                <a:solidFill>
                  <a:schemeClr val="bg1"/>
                </a:solidFill>
              </a:rPr>
              <a:t>Before they are asked to be deacons, they should be given other jobs in the church as a test of their character and ability</a:t>
            </a:r>
            <a:r>
              <a:rPr lang="en-US" sz="3200" dirty="0" smtClean="0">
                <a:solidFill>
                  <a:schemeClr val="bg1"/>
                </a:solidFill>
              </a:rPr>
              <a:t>, and </a:t>
            </a:r>
            <a:r>
              <a:rPr lang="en-US" sz="3200" u="sng" dirty="0" smtClean="0">
                <a:solidFill>
                  <a:schemeClr val="bg1"/>
                </a:solidFill>
              </a:rPr>
              <a:t>if they do well, then they may be chosen as deacons.</a:t>
            </a:r>
            <a:endParaRPr lang="en-US" sz="3200" u="sng" dirty="0">
              <a:solidFill>
                <a:schemeClr val="bg1"/>
              </a:solidFill>
            </a:endParaRPr>
          </a:p>
        </p:txBody>
      </p:sp>
    </p:spTree>
    <p:extLst>
      <p:ext uri="{BB962C8B-B14F-4D97-AF65-F5344CB8AC3E}">
        <p14:creationId xmlns:p14="http://schemas.microsoft.com/office/powerpoint/2010/main" val="2029261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5806"/>
          </a:xfrm>
        </p:spPr>
        <p:txBody>
          <a:bodyPr>
            <a:normAutofit fontScale="90000"/>
          </a:bodyPr>
          <a:lstStyle/>
          <a:p>
            <a:r>
              <a:rPr lang="en-US" dirty="0" smtClean="0">
                <a:solidFill>
                  <a:schemeClr val="bg1"/>
                </a:solidFill>
              </a:rPr>
              <a:t/>
            </a:r>
            <a:br>
              <a:rPr lang="en-US" dirty="0" smtClean="0">
                <a:solidFill>
                  <a:schemeClr val="bg1"/>
                </a:solidFill>
              </a:rPr>
            </a:br>
            <a:r>
              <a:rPr lang="en-US" sz="5300" b="1" dirty="0" smtClean="0">
                <a:solidFill>
                  <a:schemeClr val="bg1"/>
                </a:solidFill>
                <a:effectLst>
                  <a:outerShdw blurRad="38100" dist="38100" dir="2700000" algn="tl">
                    <a:srgbClr val="000000">
                      <a:alpha val="43137"/>
                    </a:srgbClr>
                  </a:outerShdw>
                </a:effectLst>
              </a:rPr>
              <a:t>1 Tim. 3: 8-13</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838200" y="1530220"/>
            <a:ext cx="10515600" cy="4646743"/>
          </a:xfrm>
          <a:solidFill>
            <a:schemeClr val="tx1">
              <a:alpha val="52000"/>
            </a:schemeClr>
          </a:solidFill>
        </p:spPr>
        <p:txBody>
          <a:bodyPr>
            <a:noAutofit/>
          </a:bodyPr>
          <a:lstStyle/>
          <a:p>
            <a:r>
              <a:rPr lang="en-US" sz="3200" dirty="0" smtClean="0">
                <a:solidFill>
                  <a:schemeClr val="bg1"/>
                </a:solidFill>
              </a:rPr>
              <a:t> 1 Timothy 3:8-13 Living Bible (TLB)</a:t>
            </a:r>
          </a:p>
          <a:p>
            <a:r>
              <a:rPr lang="en-US" sz="3200" dirty="0" smtClean="0">
                <a:solidFill>
                  <a:schemeClr val="bg1"/>
                </a:solidFill>
              </a:rPr>
              <a:t>11 Their wives must be thoughtful, </a:t>
            </a:r>
            <a:r>
              <a:rPr lang="en-US" sz="3200" u="sng" dirty="0" smtClean="0">
                <a:solidFill>
                  <a:schemeClr val="bg1"/>
                </a:solidFill>
              </a:rPr>
              <a:t>not heavy drinkers</a:t>
            </a:r>
            <a:r>
              <a:rPr lang="en-US" sz="3200" dirty="0" smtClean="0">
                <a:solidFill>
                  <a:schemeClr val="bg1"/>
                </a:solidFill>
              </a:rPr>
              <a:t>, </a:t>
            </a:r>
            <a:r>
              <a:rPr lang="en-US" sz="3200" u="sng" dirty="0" smtClean="0">
                <a:solidFill>
                  <a:schemeClr val="bg1"/>
                </a:solidFill>
              </a:rPr>
              <a:t>not gossipers, but faithful in everything they do</a:t>
            </a:r>
            <a:r>
              <a:rPr lang="en-US" sz="3200" dirty="0" smtClean="0">
                <a:solidFill>
                  <a:schemeClr val="bg1"/>
                </a:solidFill>
              </a:rPr>
              <a:t>. 12 Deacons should </a:t>
            </a:r>
            <a:r>
              <a:rPr lang="en-US" sz="3200" u="sng" dirty="0" smtClean="0">
                <a:solidFill>
                  <a:schemeClr val="bg1"/>
                </a:solidFill>
              </a:rPr>
              <a:t>have only one wife</a:t>
            </a:r>
            <a:r>
              <a:rPr lang="en-US" sz="3200" dirty="0" smtClean="0">
                <a:solidFill>
                  <a:schemeClr val="bg1"/>
                </a:solidFill>
              </a:rPr>
              <a:t>, and </a:t>
            </a:r>
            <a:r>
              <a:rPr lang="en-US" sz="3200" u="sng" dirty="0" smtClean="0">
                <a:solidFill>
                  <a:schemeClr val="bg1"/>
                </a:solidFill>
              </a:rPr>
              <a:t>they should have happy, obedient families</a:t>
            </a:r>
            <a:r>
              <a:rPr lang="en-US" sz="3200" dirty="0" smtClean="0">
                <a:solidFill>
                  <a:schemeClr val="bg1"/>
                </a:solidFill>
              </a:rPr>
              <a:t>. 13 </a:t>
            </a:r>
            <a:r>
              <a:rPr lang="en-US" sz="3200" u="sng" dirty="0" smtClean="0">
                <a:solidFill>
                  <a:schemeClr val="bg1"/>
                </a:solidFill>
              </a:rPr>
              <a:t>Those who do well as deacons will be well rewarded both by respect from others and also by developing their own confidence and bold trust in the Lord</a:t>
            </a:r>
            <a:r>
              <a:rPr lang="en-US" sz="3200" dirty="0" smtClean="0">
                <a:solidFill>
                  <a:schemeClr val="bg1"/>
                </a:solidFill>
              </a:rPr>
              <a:t>.</a:t>
            </a:r>
          </a:p>
        </p:txBody>
      </p:sp>
    </p:spTree>
    <p:extLst>
      <p:ext uri="{BB962C8B-B14F-4D97-AF65-F5344CB8AC3E}">
        <p14:creationId xmlns:p14="http://schemas.microsoft.com/office/powerpoint/2010/main" val="17483253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7. And our relations in life adjusted with the direction of the Spirit, that we may show we have received the Spirit fully—</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2873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"Go home" </a:t>
            </a:r>
            <a:endParaRPr lang="en-US" sz="6000"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a:xfrm>
            <a:off x="838200" y="1825625"/>
            <a:ext cx="10515600" cy="4463208"/>
          </a:xfrm>
        </p:spPr>
        <p:txBody>
          <a:bodyPr>
            <a:noAutofit/>
          </a:bodyPr>
          <a:lstStyle/>
          <a:p>
            <a:r>
              <a:rPr lang="en-US" sz="3200" dirty="0" smtClean="0">
                <a:solidFill>
                  <a:schemeClr val="bg1"/>
                </a:solidFill>
                <a:effectLst>
                  <a:outerShdw blurRad="38100" dist="38100" dir="2700000" algn="tl">
                    <a:srgbClr val="000000">
                      <a:alpha val="43137"/>
                    </a:srgbClr>
                  </a:outerShdw>
                </a:effectLst>
              </a:rPr>
              <a:t>Mark 5:18-19 Living Bible (TLB)</a:t>
            </a:r>
          </a:p>
          <a:p>
            <a:r>
              <a:rPr lang="en-US" sz="3200" dirty="0" smtClean="0">
                <a:solidFill>
                  <a:schemeClr val="bg1"/>
                </a:solidFill>
                <a:effectLst>
                  <a:outerShdw blurRad="38100" dist="38100" dir="2700000" algn="tl">
                    <a:srgbClr val="000000">
                      <a:alpha val="43137"/>
                    </a:srgbClr>
                  </a:outerShdw>
                </a:effectLst>
              </a:rPr>
              <a:t>18 So he got back into the boat. The man who had been possessed by the demons begged Jesus to let him go along. 19 But Jesus said no.</a:t>
            </a:r>
          </a:p>
          <a:p>
            <a:r>
              <a:rPr lang="en-US" sz="3200" dirty="0" smtClean="0">
                <a:solidFill>
                  <a:schemeClr val="bg1"/>
                </a:solidFill>
                <a:effectLst>
                  <a:outerShdw blurRad="38100" dist="38100" dir="2700000" algn="tl">
                    <a:srgbClr val="000000">
                      <a:alpha val="43137"/>
                    </a:srgbClr>
                  </a:outerShdw>
                </a:effectLst>
              </a:rPr>
              <a:t>“Go home to your friends,” he told him, “and tell them what wonderful things God has done for you; and how merciful he has been.”</a:t>
            </a:r>
          </a:p>
        </p:txBody>
      </p:sp>
    </p:spTree>
    <p:extLst>
      <p:ext uri="{BB962C8B-B14F-4D97-AF65-F5344CB8AC3E}">
        <p14:creationId xmlns:p14="http://schemas.microsoft.com/office/powerpoint/2010/main" val="2721425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Colossians 3:17 Living Bible (TLB)</a:t>
            </a:r>
          </a:p>
          <a:p>
            <a:r>
              <a:rPr lang="en-US" sz="3200" b="1" baseline="30000" dirty="0" smtClean="0">
                <a:solidFill>
                  <a:schemeClr val="bg1"/>
                </a:solidFill>
                <a:effectLst>
                  <a:outerShdw blurRad="38100" dist="38100" dir="2700000" algn="tl">
                    <a:srgbClr val="000000">
                      <a:alpha val="43137"/>
                    </a:srgbClr>
                  </a:outerShdw>
                </a:effectLst>
              </a:rPr>
              <a:t>17 </a:t>
            </a:r>
            <a:r>
              <a:rPr lang="en-US" sz="3200" b="1" dirty="0" smtClean="0">
                <a:solidFill>
                  <a:schemeClr val="bg1"/>
                </a:solidFill>
                <a:effectLst>
                  <a:outerShdw blurRad="38100" dist="38100" dir="2700000" algn="tl">
                    <a:srgbClr val="000000">
                      <a:alpha val="43137"/>
                    </a:srgbClr>
                  </a:outerShdw>
                </a:effectLst>
              </a:rPr>
              <a:t>And </a:t>
            </a:r>
            <a:r>
              <a:rPr lang="en-US" sz="3200" b="1" u="sng" dirty="0" smtClean="0">
                <a:solidFill>
                  <a:schemeClr val="bg1"/>
                </a:solidFill>
                <a:effectLst>
                  <a:outerShdw blurRad="38100" dist="38100" dir="2700000" algn="tl">
                    <a:srgbClr val="000000">
                      <a:alpha val="43137"/>
                    </a:srgbClr>
                  </a:outerShdw>
                </a:effectLst>
              </a:rPr>
              <a:t>whatever you do or say</a:t>
            </a:r>
            <a:r>
              <a:rPr lang="en-US" sz="3200" b="1" dirty="0" smtClean="0">
                <a:solidFill>
                  <a:schemeClr val="bg1"/>
                </a:solidFill>
                <a:effectLst>
                  <a:outerShdw blurRad="38100" dist="38100" dir="2700000" algn="tl">
                    <a:srgbClr val="000000">
                      <a:alpha val="43137"/>
                    </a:srgbClr>
                  </a:outerShdw>
                </a:effectLst>
              </a:rPr>
              <a:t>, let it </a:t>
            </a:r>
            <a:r>
              <a:rPr lang="en-US" sz="3200" b="1" u="sng" dirty="0" smtClean="0">
                <a:solidFill>
                  <a:schemeClr val="bg1"/>
                </a:solidFill>
                <a:effectLst>
                  <a:outerShdw blurRad="38100" dist="38100" dir="2700000" algn="tl">
                    <a:srgbClr val="000000">
                      <a:alpha val="43137"/>
                    </a:srgbClr>
                  </a:outerShdw>
                </a:effectLst>
              </a:rPr>
              <a:t>be as a representative of the Lord Jesus</a:t>
            </a:r>
            <a:r>
              <a:rPr lang="en-US" sz="3200" b="1" dirty="0" smtClean="0">
                <a:solidFill>
                  <a:schemeClr val="bg1"/>
                </a:solidFill>
                <a:effectLst>
                  <a:outerShdw blurRad="38100" dist="38100" dir="2700000" algn="tl">
                    <a:srgbClr val="000000">
                      <a:alpha val="43137"/>
                    </a:srgbClr>
                  </a:outerShdw>
                </a:effectLst>
              </a:rPr>
              <a:t>, and come with him into the presence of God the Father to give him your thanks.</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2195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Colossians 4:1 Living Bible (TLB)</a:t>
            </a:r>
          </a:p>
          <a:p>
            <a:endParaRPr lang="en-US" sz="3200" b="1" dirty="0" smtClean="0">
              <a:solidFill>
                <a:schemeClr val="bg1"/>
              </a:solidFill>
              <a:effectLst>
                <a:outerShdw blurRad="38100" dist="38100" dir="2700000" algn="tl">
                  <a:srgbClr val="000000">
                    <a:alpha val="43137"/>
                  </a:srgbClr>
                </a:outerShdw>
              </a:effectLst>
            </a:endParaRPr>
          </a:p>
          <a:p>
            <a:r>
              <a:rPr lang="en-US" sz="3200" b="1" dirty="0" smtClean="0">
                <a:solidFill>
                  <a:schemeClr val="bg1"/>
                </a:solidFill>
                <a:effectLst>
                  <a:outerShdw blurRad="38100" dist="38100" dir="2700000" algn="tl">
                    <a:srgbClr val="000000">
                      <a:alpha val="43137"/>
                    </a:srgbClr>
                  </a:outerShdw>
                </a:effectLst>
              </a:rPr>
              <a:t>4 You slave owners </a:t>
            </a:r>
            <a:r>
              <a:rPr lang="en-US" sz="3200" b="1" u="sng" dirty="0" smtClean="0">
                <a:solidFill>
                  <a:schemeClr val="bg1"/>
                </a:solidFill>
                <a:effectLst>
                  <a:outerShdw blurRad="38100" dist="38100" dir="2700000" algn="tl">
                    <a:srgbClr val="000000">
                      <a:alpha val="43137"/>
                    </a:srgbClr>
                  </a:outerShdw>
                </a:effectLst>
              </a:rPr>
              <a:t>must be just and fair to all your slaves</a:t>
            </a:r>
            <a:r>
              <a:rPr lang="en-US" sz="3200" b="1" dirty="0" smtClean="0">
                <a:solidFill>
                  <a:schemeClr val="bg1"/>
                </a:solidFill>
                <a:effectLst>
                  <a:outerShdw blurRad="38100" dist="38100" dir="2700000" algn="tl">
                    <a:srgbClr val="000000">
                      <a:alpha val="43137"/>
                    </a:srgbClr>
                  </a:outerShdw>
                </a:effectLst>
              </a:rPr>
              <a:t>. Always remember that </a:t>
            </a:r>
            <a:r>
              <a:rPr lang="en-US" sz="3200" b="1" u="sng" dirty="0" smtClean="0">
                <a:solidFill>
                  <a:schemeClr val="bg1"/>
                </a:solidFill>
                <a:effectLst>
                  <a:outerShdw blurRad="38100" dist="38100" dir="2700000" algn="tl">
                    <a:srgbClr val="000000">
                      <a:alpha val="43137"/>
                    </a:srgbClr>
                  </a:outerShdw>
                </a:effectLst>
              </a:rPr>
              <a:t>you, too, have a Master in heaven who is closely watching you</a:t>
            </a:r>
            <a:r>
              <a:rPr lang="en-US" sz="3200" b="1" dirty="0" smtClean="0">
                <a:solidFill>
                  <a:schemeClr val="bg1"/>
                </a:solidFill>
                <a:effectLst>
                  <a:outerShdw blurRad="38100" dist="38100" dir="2700000" algn="tl">
                    <a:srgbClr val="000000">
                      <a:alpha val="43137"/>
                    </a:srgbClr>
                  </a:outerShdw>
                </a:effectLst>
              </a:rPr>
              <a:t>.</a:t>
            </a:r>
          </a:p>
          <a:p>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6414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Ephesians 6:9 Living Bible (TLB)</a:t>
            </a:r>
          </a:p>
          <a:p>
            <a:endParaRPr lang="en-US" sz="3200" b="1" dirty="0" smtClean="0">
              <a:solidFill>
                <a:schemeClr val="bg1"/>
              </a:solidFill>
              <a:effectLst>
                <a:outerShdw blurRad="38100" dist="38100" dir="2700000" algn="tl">
                  <a:srgbClr val="000000">
                    <a:alpha val="43137"/>
                  </a:srgbClr>
                </a:outerShdw>
              </a:effectLst>
            </a:endParaRPr>
          </a:p>
          <a:p>
            <a:r>
              <a:rPr lang="en-US" sz="3200" b="1" dirty="0" smtClean="0">
                <a:solidFill>
                  <a:schemeClr val="bg1"/>
                </a:solidFill>
                <a:effectLst>
                  <a:outerShdw blurRad="38100" dist="38100" dir="2700000" algn="tl">
                    <a:srgbClr val="000000">
                      <a:alpha val="43137"/>
                    </a:srgbClr>
                  </a:outerShdw>
                </a:effectLst>
              </a:rPr>
              <a:t>9 And you slave owners </a:t>
            </a:r>
            <a:r>
              <a:rPr lang="en-US" sz="3200" b="1" u="sng" dirty="0" smtClean="0">
                <a:solidFill>
                  <a:schemeClr val="bg1"/>
                </a:solidFill>
                <a:effectLst>
                  <a:outerShdw blurRad="38100" dist="38100" dir="2700000" algn="tl">
                    <a:srgbClr val="000000">
                      <a:alpha val="43137"/>
                    </a:srgbClr>
                  </a:outerShdw>
                </a:effectLst>
              </a:rPr>
              <a:t>must treat your slaves right</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just as I have told them to treat you</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Don’t keep threatening them</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remember, you yourselves are slaves to Christ</a:t>
            </a:r>
            <a:r>
              <a:rPr lang="en-US" sz="3200" b="1" dirty="0" smtClean="0">
                <a:solidFill>
                  <a:schemeClr val="bg1"/>
                </a:solidFill>
                <a:effectLst>
                  <a:outerShdw blurRad="38100" dist="38100" dir="2700000" algn="tl">
                    <a:srgbClr val="000000">
                      <a:alpha val="43137"/>
                    </a:srgbClr>
                  </a:outerShdw>
                </a:effectLst>
              </a:rPr>
              <a:t>; you have the same Master they do, </a:t>
            </a:r>
            <a:r>
              <a:rPr lang="en-US" sz="3200" b="1" u="sng" dirty="0" smtClean="0">
                <a:solidFill>
                  <a:schemeClr val="bg1"/>
                </a:solidFill>
                <a:effectLst>
                  <a:outerShdw blurRad="38100" dist="38100" dir="2700000" algn="tl">
                    <a:srgbClr val="000000">
                      <a:alpha val="43137"/>
                    </a:srgbClr>
                  </a:outerShdw>
                </a:effectLst>
              </a:rPr>
              <a:t>and he has no favorites</a:t>
            </a:r>
            <a:r>
              <a:rPr lang="en-US" sz="3200" b="1" dirty="0" smtClean="0">
                <a:solidFill>
                  <a:schemeClr val="bg1"/>
                </a:solidFill>
                <a:effectLst>
                  <a:outerShdw blurRad="38100" dist="38100" dir="2700000" algn="tl">
                    <a:srgbClr val="000000">
                      <a:alpha val="43137"/>
                    </a:srgbClr>
                  </a:outerShdw>
                </a:effectLst>
              </a:rPr>
              <a:t>.</a:t>
            </a:r>
          </a:p>
          <a:p>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6444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 this Instruction</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Let </a:t>
            </a:r>
            <a:r>
              <a:rPr lang="en-US" sz="3200" b="1" smtClean="0">
                <a:solidFill>
                  <a:schemeClr val="bg1"/>
                </a:solidFill>
                <a:effectLst>
                  <a:outerShdw blurRad="38100" dist="38100" dir="2700000" algn="tl">
                    <a:srgbClr val="000000">
                      <a:alpha val="43137"/>
                    </a:srgbClr>
                  </a:outerShdw>
                </a:effectLst>
              </a:rPr>
              <a:t>us Pray</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2300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“Go home”</a:t>
            </a:r>
            <a:endParaRPr lang="en-US" sz="6000"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lstStyle/>
          <a:p>
            <a:r>
              <a:rPr lang="en-US" sz="3200" b="1" dirty="0" smtClean="0">
                <a:solidFill>
                  <a:schemeClr val="bg1"/>
                </a:solidFill>
                <a:effectLst>
                  <a:outerShdw blurRad="38100" dist="38100" dir="2700000" algn="tl">
                    <a:srgbClr val="000000">
                      <a:alpha val="43137"/>
                    </a:srgbClr>
                  </a:outerShdw>
                </a:effectLst>
              </a:rPr>
              <a:t>Luke 8:39 Living Bible (TLB)</a:t>
            </a:r>
          </a:p>
          <a:p>
            <a:r>
              <a:rPr lang="en-US" sz="3200" b="1" dirty="0" smtClean="0">
                <a:solidFill>
                  <a:schemeClr val="bg1"/>
                </a:solidFill>
                <a:effectLst>
                  <a:outerShdw blurRad="38100" dist="38100" dir="2700000" algn="tl">
                    <a:srgbClr val="000000">
                      <a:alpha val="43137"/>
                    </a:srgbClr>
                  </a:outerShdw>
                </a:effectLst>
              </a:rPr>
              <a:t>39 “Go back to your family,” he told him, “and tell them what a wonderful thing God has done for you.”</a:t>
            </a:r>
          </a:p>
          <a:p>
            <a:r>
              <a:rPr lang="en-US" sz="3200" b="1" dirty="0" smtClean="0">
                <a:solidFill>
                  <a:schemeClr val="bg1"/>
                </a:solidFill>
                <a:effectLst>
                  <a:outerShdw blurRad="38100" dist="38100" dir="2700000" algn="tl">
                    <a:srgbClr val="000000">
                      <a:alpha val="43137"/>
                    </a:srgbClr>
                  </a:outerShdw>
                </a:effectLst>
              </a:rPr>
              <a:t>So he went all through the city telling everyone about Jesus’ mighty miracle.</a:t>
            </a:r>
          </a:p>
          <a:p>
            <a:endParaRPr lang="en-US" dirty="0">
              <a:solidFill>
                <a:schemeClr val="bg1"/>
              </a:solidFill>
            </a:endParaRPr>
          </a:p>
        </p:txBody>
      </p:sp>
    </p:spTree>
    <p:extLst>
      <p:ext uri="{BB962C8B-B14F-4D97-AF65-F5344CB8AC3E}">
        <p14:creationId xmlns:p14="http://schemas.microsoft.com/office/powerpoint/2010/main" val="1193862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lstStyle/>
          <a:p>
            <a:r>
              <a:rPr lang="en-US" sz="3200" b="1" dirty="0" smtClean="0">
                <a:solidFill>
                  <a:schemeClr val="bg1"/>
                </a:solidFill>
                <a:effectLst>
                  <a:outerShdw blurRad="38100" dist="38100" dir="2700000" algn="tl">
                    <a:srgbClr val="000000">
                      <a:alpha val="43137"/>
                    </a:srgbClr>
                  </a:outerShdw>
                </a:effectLst>
              </a:rPr>
              <a:t>1. Our speech seasoned with the salt of grace, that we may speak sweetly—</a:t>
            </a:r>
          </a:p>
          <a:p>
            <a:r>
              <a:rPr lang="en-US" sz="3200" b="1" dirty="0" smtClean="0">
                <a:solidFill>
                  <a:schemeClr val="bg1"/>
                </a:solidFill>
                <a:effectLst>
                  <a:outerShdw blurRad="38100" dist="38100" dir="2700000" algn="tl">
                    <a:srgbClr val="000000">
                      <a:alpha val="43137"/>
                    </a:srgbClr>
                  </a:outerShdw>
                </a:effectLst>
              </a:rPr>
              <a:t>Colossians 4:6 Living Bible (TLB)</a:t>
            </a:r>
          </a:p>
          <a:p>
            <a:r>
              <a:rPr lang="en-US" sz="3200" b="1" baseline="30000" dirty="0" smtClean="0">
                <a:solidFill>
                  <a:schemeClr val="bg1"/>
                </a:solidFill>
                <a:effectLst>
                  <a:outerShdw blurRad="38100" dist="38100" dir="2700000" algn="tl">
                    <a:srgbClr val="000000">
                      <a:alpha val="43137"/>
                    </a:srgbClr>
                  </a:outerShdw>
                </a:effectLst>
              </a:rPr>
              <a:t>6 </a:t>
            </a:r>
            <a:r>
              <a:rPr lang="en-US" sz="3200" b="1" dirty="0" smtClean="0">
                <a:solidFill>
                  <a:schemeClr val="bg1"/>
                </a:solidFill>
                <a:effectLst>
                  <a:outerShdw blurRad="38100" dist="38100" dir="2700000" algn="tl">
                    <a:srgbClr val="000000">
                      <a:alpha val="43137"/>
                    </a:srgbClr>
                  </a:outerShdw>
                </a:effectLst>
              </a:rPr>
              <a:t>Let your conversation be gracious as well as sensible, for then you will have the right answer for everyone.</a:t>
            </a:r>
          </a:p>
          <a:p>
            <a:pPr marL="0" indent="0">
              <a:buNone/>
            </a:pPr>
            <a:endParaRPr lang="en-US" dirty="0">
              <a:solidFill>
                <a:schemeClr val="bg1"/>
              </a:solidFill>
            </a:endParaRPr>
          </a:p>
        </p:txBody>
      </p:sp>
    </p:spTree>
    <p:extLst>
      <p:ext uri="{BB962C8B-B14F-4D97-AF65-F5344CB8AC3E}">
        <p14:creationId xmlns:p14="http://schemas.microsoft.com/office/powerpoint/2010/main" val="711925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2. Our manners tempered with the grace of courteousness, that we may act graciously—</a:t>
            </a:r>
          </a:p>
          <a:p>
            <a:r>
              <a:rPr lang="en-US" sz="3200" b="1" dirty="0" smtClean="0">
                <a:solidFill>
                  <a:schemeClr val="bg1"/>
                </a:solidFill>
                <a:effectLst>
                  <a:outerShdw blurRad="38100" dist="38100" dir="2700000" algn="tl">
                    <a:srgbClr val="000000">
                      <a:alpha val="43137"/>
                    </a:srgbClr>
                  </a:outerShdw>
                </a:effectLst>
              </a:rPr>
              <a:t>1 Peter 3:8 Living Bible (TLB)</a:t>
            </a:r>
          </a:p>
          <a:p>
            <a:r>
              <a:rPr lang="en-US" sz="3200" b="1" dirty="0" smtClean="0">
                <a:solidFill>
                  <a:schemeClr val="bg1"/>
                </a:solidFill>
                <a:effectLst>
                  <a:outerShdw blurRad="38100" dist="38100" dir="2700000" algn="tl">
                    <a:srgbClr val="000000">
                      <a:alpha val="43137"/>
                    </a:srgbClr>
                  </a:outerShdw>
                </a:effectLst>
              </a:rPr>
              <a:t>8 And now this word to all of you: You should be like one big happy family, full of sympathy toward each other, loving one another with tender hearts and humble minds. </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4050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3. Our behavior toned with the godliness of chastity, that we may attract powerfully—</a:t>
            </a:r>
          </a:p>
          <a:p>
            <a:r>
              <a:rPr lang="en-US" sz="3200" b="1" dirty="0" smtClean="0">
                <a:solidFill>
                  <a:schemeClr val="bg1"/>
                </a:solidFill>
                <a:effectLst>
                  <a:outerShdw blurRad="38100" dist="38100" dir="2700000" algn="tl">
                    <a:srgbClr val="000000">
                      <a:alpha val="43137"/>
                    </a:srgbClr>
                  </a:outerShdw>
                </a:effectLst>
              </a:rPr>
              <a:t>1 Peter 3:1-2 Living Bible (TLB)</a:t>
            </a:r>
          </a:p>
          <a:p>
            <a:r>
              <a:rPr lang="en-US" sz="3200" b="1" dirty="0" smtClean="0">
                <a:solidFill>
                  <a:schemeClr val="bg1"/>
                </a:solidFill>
                <a:effectLst>
                  <a:outerShdw blurRad="38100" dist="38100" dir="2700000" algn="tl">
                    <a:srgbClr val="000000">
                      <a:alpha val="43137"/>
                    </a:srgbClr>
                  </a:outerShdw>
                </a:effectLst>
              </a:rPr>
              <a:t>3 1-2 Wives, fit in with your husbands’ plans; for then if they refuse to listen when you talk to them about the Lord, they will be won by your respectful, pure behavior. Your godly lives will speak to them better than any words.</a:t>
            </a:r>
          </a:p>
          <a:p>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2076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It is in the home we need to have—</a:t>
            </a:r>
            <a:endParaRPr lang="en-US" sz="48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4. Our conduct tuned with the Word of God, that we may act consistently—</a:t>
            </a:r>
          </a:p>
          <a:p>
            <a:r>
              <a:rPr lang="en-US" sz="3200" b="1" dirty="0" smtClean="0">
                <a:solidFill>
                  <a:schemeClr val="bg1"/>
                </a:solidFill>
                <a:effectLst>
                  <a:outerShdw blurRad="38100" dist="38100" dir="2700000" algn="tl">
                    <a:srgbClr val="000000">
                      <a:alpha val="43137"/>
                    </a:srgbClr>
                  </a:outerShdw>
                </a:effectLst>
              </a:rPr>
              <a:t>Titus 2: 1-14</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8206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rPr>
              <a:t/>
            </a:r>
            <a:br>
              <a:rPr lang="en-US" sz="4800" b="1" dirty="0" smtClean="0">
                <a:solidFill>
                  <a:schemeClr val="bg1"/>
                </a:solidFill>
                <a:effectLst>
                  <a:outerShdw blurRad="38100" dist="38100" dir="2700000" algn="tl">
                    <a:srgbClr val="000000">
                      <a:alpha val="43137"/>
                    </a:srgbClr>
                  </a:outerShdw>
                </a:effectLst>
              </a:rPr>
            </a:br>
            <a:r>
              <a:rPr lang="en-US" sz="49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Titus 2: 1-14</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3200" b="1" dirty="0" smtClean="0">
                <a:solidFill>
                  <a:schemeClr val="bg1"/>
                </a:solidFill>
                <a:effectLst>
                  <a:outerShdw blurRad="38100" dist="38100" dir="2700000" algn="tl">
                    <a:srgbClr val="000000">
                      <a:alpha val="43137"/>
                    </a:srgbClr>
                  </a:outerShdw>
                </a:effectLst>
              </a:rPr>
              <a:t>1 But as for you, speak up for the </a:t>
            </a:r>
            <a:r>
              <a:rPr lang="en-US" sz="3200" b="1" u="sng" dirty="0" smtClean="0">
                <a:solidFill>
                  <a:schemeClr val="bg1"/>
                </a:solidFill>
                <a:effectLst>
                  <a:outerShdw blurRad="38100" dist="38100" dir="2700000" algn="tl">
                    <a:srgbClr val="000000">
                      <a:alpha val="43137"/>
                    </a:srgbClr>
                  </a:outerShdw>
                </a:effectLst>
              </a:rPr>
              <a:t>right living</a:t>
            </a:r>
            <a:r>
              <a:rPr lang="en-US" sz="3200" b="1" dirty="0" smtClean="0">
                <a:solidFill>
                  <a:schemeClr val="bg1"/>
                </a:solidFill>
                <a:effectLst>
                  <a:outerShdw blurRad="38100" dist="38100" dir="2700000" algn="tl">
                    <a:srgbClr val="000000">
                      <a:alpha val="43137"/>
                    </a:srgbClr>
                  </a:outerShdw>
                </a:effectLst>
              </a:rPr>
              <a:t> that goes along with true Christianity. 2 Teach the older men to be </a:t>
            </a:r>
            <a:r>
              <a:rPr lang="en-US" sz="3200" b="1" u="sng" dirty="0" smtClean="0">
                <a:solidFill>
                  <a:schemeClr val="bg1"/>
                </a:solidFill>
                <a:effectLst>
                  <a:outerShdw blurRad="38100" dist="38100" dir="2700000" algn="tl">
                    <a:srgbClr val="000000">
                      <a:alpha val="43137"/>
                    </a:srgbClr>
                  </a:outerShdw>
                </a:effectLst>
              </a:rPr>
              <a:t>serious and unruffled</a:t>
            </a:r>
            <a:r>
              <a:rPr lang="en-US" sz="3200" b="1" dirty="0" smtClean="0">
                <a:solidFill>
                  <a:schemeClr val="bg1"/>
                </a:solidFill>
                <a:effectLst>
                  <a:outerShdw blurRad="38100" dist="38100" dir="2700000" algn="tl">
                    <a:srgbClr val="000000">
                      <a:alpha val="43137"/>
                    </a:srgbClr>
                  </a:outerShdw>
                </a:effectLst>
              </a:rPr>
              <a:t>; they must be </a:t>
            </a:r>
            <a:r>
              <a:rPr lang="en-US" sz="3200" b="1" u="sng" dirty="0" smtClean="0">
                <a:solidFill>
                  <a:schemeClr val="bg1"/>
                </a:solidFill>
                <a:effectLst>
                  <a:outerShdw blurRad="38100" dist="38100" dir="2700000" algn="tl">
                    <a:srgbClr val="000000">
                      <a:alpha val="43137"/>
                    </a:srgbClr>
                  </a:outerShdw>
                </a:effectLst>
              </a:rPr>
              <a:t>sensible</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knowing</a:t>
            </a:r>
            <a:r>
              <a:rPr lang="en-US" sz="3200" b="1" dirty="0" smtClean="0">
                <a:solidFill>
                  <a:schemeClr val="bg1"/>
                </a:solidFill>
                <a:effectLst>
                  <a:outerShdw blurRad="38100" dist="38100" dir="2700000" algn="tl">
                    <a:srgbClr val="000000">
                      <a:alpha val="43137"/>
                    </a:srgbClr>
                  </a:outerShdw>
                </a:effectLst>
              </a:rPr>
              <a:t> and </a:t>
            </a:r>
            <a:r>
              <a:rPr lang="en-US" sz="3200" b="1" u="sng" dirty="0" smtClean="0">
                <a:solidFill>
                  <a:schemeClr val="bg1"/>
                </a:solidFill>
                <a:effectLst>
                  <a:outerShdw blurRad="38100" dist="38100" dir="2700000" algn="tl">
                    <a:srgbClr val="000000">
                      <a:alpha val="43137"/>
                    </a:srgbClr>
                  </a:outerShdw>
                </a:effectLst>
              </a:rPr>
              <a:t>believing</a:t>
            </a:r>
            <a:r>
              <a:rPr lang="en-US" sz="3200" b="1" dirty="0" smtClean="0">
                <a:solidFill>
                  <a:schemeClr val="bg1"/>
                </a:solidFill>
                <a:effectLst>
                  <a:outerShdw blurRad="38100" dist="38100" dir="2700000" algn="tl">
                    <a:srgbClr val="000000">
                      <a:alpha val="43137"/>
                    </a:srgbClr>
                  </a:outerShdw>
                </a:effectLst>
              </a:rPr>
              <a:t> the truth and </a:t>
            </a:r>
            <a:r>
              <a:rPr lang="en-US" sz="3200" b="1" u="sng" dirty="0" smtClean="0">
                <a:solidFill>
                  <a:schemeClr val="bg1"/>
                </a:solidFill>
                <a:effectLst>
                  <a:outerShdw blurRad="38100" dist="38100" dir="2700000" algn="tl">
                    <a:srgbClr val="000000">
                      <a:alpha val="43137"/>
                    </a:srgbClr>
                  </a:outerShdw>
                </a:effectLst>
              </a:rPr>
              <a:t>doing everything with love</a:t>
            </a:r>
            <a:r>
              <a:rPr lang="en-US" sz="3200" b="1" dirty="0" smtClean="0">
                <a:solidFill>
                  <a:schemeClr val="bg1"/>
                </a:solidFill>
                <a:effectLst>
                  <a:outerShdw blurRad="38100" dist="38100" dir="2700000" algn="tl">
                    <a:srgbClr val="000000">
                      <a:alpha val="43137"/>
                    </a:srgbClr>
                  </a:outerShdw>
                </a:effectLst>
              </a:rPr>
              <a:t> and </a:t>
            </a:r>
            <a:r>
              <a:rPr lang="en-US" sz="3200" b="1" u="sng" dirty="0" smtClean="0">
                <a:solidFill>
                  <a:schemeClr val="bg1"/>
                </a:solidFill>
                <a:effectLst>
                  <a:outerShdw blurRad="38100" dist="38100" dir="2700000" algn="tl">
                    <a:srgbClr val="000000">
                      <a:alpha val="43137"/>
                    </a:srgbClr>
                  </a:outerShdw>
                </a:effectLst>
              </a:rPr>
              <a:t>patience</a:t>
            </a:r>
            <a:r>
              <a:rPr lang="en-US" sz="3200" b="1" dirty="0" smtClean="0">
                <a:solidFill>
                  <a:schemeClr val="bg1"/>
                </a:solidFill>
                <a:effectLst>
                  <a:outerShdw blurRad="38100" dist="38100" dir="2700000" algn="tl">
                    <a:srgbClr val="000000">
                      <a:alpha val="43137"/>
                    </a:srgbClr>
                  </a:outerShdw>
                </a:effectLst>
              </a:rPr>
              <a:t>.</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2723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rPr>
              <a:t/>
            </a:r>
            <a:br>
              <a:rPr lang="en-US" sz="4800" b="1" dirty="0" smtClean="0">
                <a:solidFill>
                  <a:schemeClr val="bg1"/>
                </a:solidFill>
                <a:effectLst>
                  <a:outerShdw blurRad="38100" dist="38100" dir="2700000" algn="tl">
                    <a:srgbClr val="000000">
                      <a:alpha val="43137"/>
                    </a:srgbClr>
                  </a:outerShdw>
                </a:effectLst>
              </a:rPr>
            </a:br>
            <a:r>
              <a:rPr lang="en-US" sz="49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Titus 2: 1-14</a:t>
            </a:r>
            <a:r>
              <a:rPr lang="en-US" dirty="0" smtClean="0"/>
              <a:t/>
            </a:r>
            <a:br>
              <a:rPr lang="en-US" dirty="0" smtClean="0"/>
            </a:br>
            <a:endParaRPr lang="en-US" dirty="0"/>
          </a:p>
        </p:txBody>
      </p:sp>
      <p:sp>
        <p:nvSpPr>
          <p:cNvPr id="3" name="Content Placeholder 2"/>
          <p:cNvSpPr>
            <a:spLocks noGrp="1"/>
          </p:cNvSpPr>
          <p:nvPr>
            <p:ph idx="1"/>
          </p:nvPr>
        </p:nvSpPr>
        <p:spPr>
          <a:solidFill>
            <a:schemeClr val="tx1">
              <a:alpha val="55000"/>
            </a:schemeClr>
          </a:solidFill>
        </p:spPr>
        <p:txBody>
          <a:bodyPr>
            <a:normAutofit/>
          </a:bodyPr>
          <a:lstStyle/>
          <a:p>
            <a:r>
              <a:rPr lang="en-US" sz="3200" b="1" dirty="0" smtClean="0">
                <a:solidFill>
                  <a:schemeClr val="bg1"/>
                </a:solidFill>
                <a:effectLst>
                  <a:outerShdw blurRad="38100" dist="38100" dir="2700000" algn="tl">
                    <a:srgbClr val="000000">
                      <a:alpha val="43137"/>
                    </a:srgbClr>
                  </a:outerShdw>
                </a:effectLst>
              </a:rPr>
              <a:t>3 Teach the </a:t>
            </a:r>
            <a:r>
              <a:rPr lang="en-US" sz="3200" b="1" u="sng" dirty="0" smtClean="0">
                <a:solidFill>
                  <a:schemeClr val="bg1"/>
                </a:solidFill>
                <a:effectLst>
                  <a:outerShdw blurRad="38100" dist="38100" dir="2700000" algn="tl">
                    <a:srgbClr val="000000">
                      <a:alpha val="43137"/>
                    </a:srgbClr>
                  </a:outerShdw>
                </a:effectLst>
              </a:rPr>
              <a:t>older women to be quiet and respectful in everything they do</a:t>
            </a:r>
            <a:r>
              <a:rPr lang="en-US" sz="3200" b="1" dirty="0" smtClean="0">
                <a:solidFill>
                  <a:schemeClr val="bg1"/>
                </a:solidFill>
                <a:effectLst>
                  <a:outerShdw blurRad="38100" dist="38100" dir="2700000" algn="tl">
                    <a:srgbClr val="000000">
                      <a:alpha val="43137"/>
                    </a:srgbClr>
                  </a:outerShdw>
                </a:effectLst>
              </a:rPr>
              <a:t>. They </a:t>
            </a:r>
            <a:r>
              <a:rPr lang="en-US" sz="3200" b="1" u="sng" dirty="0" smtClean="0">
                <a:solidFill>
                  <a:schemeClr val="bg1"/>
                </a:solidFill>
                <a:effectLst>
                  <a:outerShdw blurRad="38100" dist="38100" dir="2700000" algn="tl">
                    <a:srgbClr val="000000">
                      <a:alpha val="43137"/>
                    </a:srgbClr>
                  </a:outerShdw>
                </a:effectLst>
              </a:rPr>
              <a:t>must not go around speaking evil of others and must not be heavy drinkers</a:t>
            </a:r>
            <a:r>
              <a:rPr lang="en-US" sz="3200" b="1" dirty="0" smtClean="0">
                <a:solidFill>
                  <a:schemeClr val="bg1"/>
                </a:solidFill>
                <a:effectLst>
                  <a:outerShdw blurRad="38100" dist="38100" dir="2700000" algn="tl">
                    <a:srgbClr val="000000">
                      <a:alpha val="43137"/>
                    </a:srgbClr>
                  </a:outerShdw>
                </a:effectLst>
              </a:rPr>
              <a:t>, but they </a:t>
            </a:r>
            <a:r>
              <a:rPr lang="en-US" sz="3200" b="1" u="sng" dirty="0" smtClean="0">
                <a:solidFill>
                  <a:schemeClr val="bg1"/>
                </a:solidFill>
                <a:effectLst>
                  <a:outerShdw blurRad="38100" dist="38100" dir="2700000" algn="tl">
                    <a:srgbClr val="000000">
                      <a:alpha val="43137"/>
                    </a:srgbClr>
                  </a:outerShdw>
                </a:effectLst>
              </a:rPr>
              <a:t>should be teachers of goodness</a:t>
            </a:r>
            <a:r>
              <a:rPr lang="en-US" sz="3200" b="1" dirty="0" smtClean="0">
                <a:solidFill>
                  <a:schemeClr val="bg1"/>
                </a:solidFill>
                <a:effectLst>
                  <a:outerShdw blurRad="38100" dist="38100" dir="2700000" algn="tl">
                    <a:srgbClr val="000000">
                      <a:alpha val="43137"/>
                    </a:srgbClr>
                  </a:outerShdw>
                </a:effectLst>
              </a:rPr>
              <a:t>. 4 These older women </a:t>
            </a:r>
            <a:r>
              <a:rPr lang="en-US" sz="3200" b="1" u="sng" dirty="0" smtClean="0">
                <a:solidFill>
                  <a:schemeClr val="bg1"/>
                </a:solidFill>
                <a:effectLst>
                  <a:outerShdw blurRad="38100" dist="38100" dir="2700000" algn="tl">
                    <a:srgbClr val="000000">
                      <a:alpha val="43137"/>
                    </a:srgbClr>
                  </a:outerShdw>
                </a:effectLst>
              </a:rPr>
              <a:t>must train the younger women to live quietly, to love their husbands and their children</a:t>
            </a:r>
            <a:r>
              <a:rPr lang="en-US" sz="3200" b="1" dirty="0" smtClean="0">
                <a:solidFill>
                  <a:schemeClr val="bg1"/>
                </a:solidFill>
                <a:effectLst>
                  <a:outerShdw blurRad="38100" dist="38100" dir="2700000" algn="tl">
                    <a:srgbClr val="000000">
                      <a:alpha val="43137"/>
                    </a:srgbClr>
                  </a:outerShdw>
                </a:effectLst>
              </a:rPr>
              <a:t>, 5 and </a:t>
            </a:r>
            <a:r>
              <a:rPr lang="en-US" sz="3200" b="1" u="sng" dirty="0" smtClean="0">
                <a:solidFill>
                  <a:schemeClr val="bg1"/>
                </a:solidFill>
                <a:effectLst>
                  <a:outerShdw blurRad="38100" dist="38100" dir="2700000" algn="tl">
                    <a:srgbClr val="000000">
                      <a:alpha val="43137"/>
                    </a:srgbClr>
                  </a:outerShdw>
                </a:effectLst>
              </a:rPr>
              <a:t>to be sensible and clean minded</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spending their time in their own homes</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being kind and obedient to their husbands</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so that the Christian faith can’t be spoken against by those who know them</a:t>
            </a:r>
            <a:r>
              <a:rPr lang="en-US" sz="3200" b="1" dirty="0" smtClean="0">
                <a:solidFill>
                  <a:schemeClr val="bg1"/>
                </a:solidFill>
                <a:effectLst>
                  <a:outerShdw blurRad="38100" dist="38100" dir="2700000" algn="tl">
                    <a:srgbClr val="000000">
                      <a:alpha val="43137"/>
                    </a:srgbClr>
                  </a:outerShdw>
                </a:effectLst>
              </a:rPr>
              <a:t>.</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5256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1369</Words>
  <Application>Microsoft Office PowerPoint</Application>
  <PresentationFormat>Widescreen</PresentationFormat>
  <Paragraphs>68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Edwardian Script ITC</vt:lpstr>
      <vt:lpstr>Office Theme</vt:lpstr>
      <vt:lpstr>Letting the Light Shine at Home</vt:lpstr>
      <vt:lpstr>"Go home" </vt:lpstr>
      <vt:lpstr>“Go home”</vt:lpstr>
      <vt:lpstr>It is in the home we need to have—</vt:lpstr>
      <vt:lpstr>It is in the home we need to have—</vt:lpstr>
      <vt:lpstr>It is in the home we need to have—</vt:lpstr>
      <vt:lpstr>It is in the home we need to have—</vt:lpstr>
      <vt:lpstr> Titus 2: 1-14 </vt:lpstr>
      <vt:lpstr> Titus 2: 1-14 </vt:lpstr>
      <vt:lpstr>Titus 2: 1-14</vt:lpstr>
      <vt:lpstr>Titus 2: 1-14</vt:lpstr>
      <vt:lpstr>Titus 2: 1-14</vt:lpstr>
      <vt:lpstr>It is in the home we need to have—</vt:lpstr>
      <vt:lpstr> 1 Tim. 3: 1-7 </vt:lpstr>
      <vt:lpstr> 1 Tim. 3: 1-7 </vt:lpstr>
      <vt:lpstr>It is in the home we need to have—</vt:lpstr>
      <vt:lpstr> 1 Tim. 3: 8-13 </vt:lpstr>
      <vt:lpstr> 1 Tim. 3: 8-13 </vt:lpstr>
      <vt:lpstr>It is in the home we need to have—</vt:lpstr>
      <vt:lpstr>It is in the home we need to have—</vt:lpstr>
      <vt:lpstr>It is in the home we need to have—</vt:lpstr>
      <vt:lpstr>It is in the home we need to have—</vt:lpstr>
      <vt:lpstr>It is in the home we need to have this Instruction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12</cp:revision>
  <dcterms:created xsi:type="dcterms:W3CDTF">2019-01-30T18:38:30Z</dcterms:created>
  <dcterms:modified xsi:type="dcterms:W3CDTF">2019-01-31T22:40:25Z</dcterms:modified>
</cp:coreProperties>
</file>