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6" r:id="rId1"/>
  </p:sldMasterIdLst>
  <p:sldIdLst>
    <p:sldId id="256" r:id="rId2"/>
    <p:sldId id="257" r:id="rId3"/>
    <p:sldId id="258" r:id="rId4"/>
    <p:sldId id="280" r:id="rId5"/>
    <p:sldId id="259" r:id="rId6"/>
    <p:sldId id="260" r:id="rId7"/>
    <p:sldId id="261" r:id="rId8"/>
    <p:sldId id="284" r:id="rId9"/>
    <p:sldId id="282" r:id="rId10"/>
    <p:sldId id="285" r:id="rId11"/>
    <p:sldId id="281" r:id="rId12"/>
    <p:sldId id="288" r:id="rId13"/>
    <p:sldId id="283" r:id="rId14"/>
    <p:sldId id="289" r:id="rId15"/>
    <p:sldId id="287" r:id="rId16"/>
    <p:sldId id="290" r:id="rId17"/>
    <p:sldId id="291" r:id="rId18"/>
    <p:sldId id="292" r:id="rId19"/>
    <p:sldId id="286" r:id="rId20"/>
    <p:sldId id="293" r:id="rId21"/>
    <p:sldId id="294" r:id="rId22"/>
    <p:sldId id="262" r:id="rId23"/>
    <p:sldId id="296" r:id="rId24"/>
    <p:sldId id="263" r:id="rId25"/>
    <p:sldId id="264" r:id="rId26"/>
    <p:sldId id="265" r:id="rId2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5pPr>
    <a:lvl6pPr marL="2286000" algn="l" defTabSz="914400" rtl="0" eaLnBrk="1" latinLnBrk="0" hangingPunct="1">
      <a:defRPr kern="1200">
        <a:solidFill>
          <a:schemeClr val="tx1"/>
        </a:solidFill>
        <a:latin typeface="Impact" panose="020B0806030902050204" pitchFamily="34" charset="0"/>
        <a:ea typeface="+mn-ea"/>
        <a:cs typeface="+mn-cs"/>
      </a:defRPr>
    </a:lvl6pPr>
    <a:lvl7pPr marL="2743200" algn="l" defTabSz="914400" rtl="0" eaLnBrk="1" latinLnBrk="0" hangingPunct="1">
      <a:defRPr kern="1200">
        <a:solidFill>
          <a:schemeClr val="tx1"/>
        </a:solidFill>
        <a:latin typeface="Impact" panose="020B0806030902050204" pitchFamily="34" charset="0"/>
        <a:ea typeface="+mn-ea"/>
        <a:cs typeface="+mn-cs"/>
      </a:defRPr>
    </a:lvl7pPr>
    <a:lvl8pPr marL="3200400" algn="l" defTabSz="914400" rtl="0" eaLnBrk="1" latinLnBrk="0" hangingPunct="1">
      <a:defRPr kern="1200">
        <a:solidFill>
          <a:schemeClr val="tx1"/>
        </a:solidFill>
        <a:latin typeface="Impact" panose="020B0806030902050204" pitchFamily="34" charset="0"/>
        <a:ea typeface="+mn-ea"/>
        <a:cs typeface="+mn-cs"/>
      </a:defRPr>
    </a:lvl8pPr>
    <a:lvl9pPr marL="3657600" algn="l" defTabSz="914400" rtl="0" eaLnBrk="1" latinLnBrk="0" hangingPunct="1">
      <a:defRPr kern="1200">
        <a:solidFill>
          <a:schemeClr val="tx1"/>
        </a:solidFill>
        <a:latin typeface="Impact" panose="020B080603090205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13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5275" y="2771775"/>
            <a:ext cx="754380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defRPr sz="3600"/>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295275" y="3381375"/>
            <a:ext cx="7543800" cy="45720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buFontTx/>
              <a:buNone/>
              <a:defRPr sz="2400"/>
            </a:lvl1pPr>
          </a:lstStyle>
          <a:p>
            <a:pPr lvl="0"/>
            <a:r>
              <a:rPr lang="en-US" altLang="en-US" noProof="0" smtClean="0"/>
              <a:t>Click to edit Master subtitle style</a:t>
            </a:r>
          </a:p>
        </p:txBody>
      </p:sp>
    </p:spTree>
    <p:extLst>
      <p:ext uri="{BB962C8B-B14F-4D97-AF65-F5344CB8AC3E}">
        <p14:creationId xmlns:p14="http://schemas.microsoft.com/office/powerpoint/2010/main" val="2859604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188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1717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3627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246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77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3508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95350" y="12192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2192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1090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483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8648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883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64613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75791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8686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95350" y="1219200"/>
            <a:ext cx="7315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29"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sldNum="0" hdr="0" ftr="0" dt="0"/>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bg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bg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bg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ctrTitle"/>
          </p:nvPr>
        </p:nvSpPr>
        <p:spPr>
          <a:xfrm>
            <a:off x="295275" y="2060575"/>
            <a:ext cx="7543800" cy="1416050"/>
          </a:xfrm>
        </p:spPr>
        <p:txBody>
          <a:bodyPr/>
          <a:lstStyle/>
          <a:p>
            <a:pPr fontAlgn="auto">
              <a:spcAft>
                <a:spcPts val="0"/>
              </a:spcAft>
              <a:defRPr/>
            </a:pPr>
            <a:r>
              <a:rPr lang="en-US" b="1" dirty="0" smtClean="0">
                <a:effectLst>
                  <a:outerShdw blurRad="38100" dist="38100" dir="2700000" algn="tl">
                    <a:srgbClr val="000000">
                      <a:alpha val="43137"/>
                    </a:srgbClr>
                  </a:outerShdw>
                </a:effectLst>
              </a:rPr>
              <a:t>HE WHO SEEKS FINDETH</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camouflaged judgement </a:t>
            </a:r>
            <a:endParaRPr lang="en-US" dirty="0">
              <a:effectLst>
                <a:outerShdw blurRad="38100" dist="38100" dir="2700000" algn="tl">
                  <a:srgbClr val="000000">
                    <a:alpha val="43137"/>
                  </a:srgbClr>
                </a:outerShdw>
              </a:effectLst>
            </a:endParaRPr>
          </a:p>
        </p:txBody>
      </p:sp>
      <p:sp>
        <p:nvSpPr>
          <p:cNvPr id="3075" name="Subtitle 2"/>
          <p:cNvSpPr>
            <a:spLocks noGrp="1"/>
          </p:cNvSpPr>
          <p:nvPr>
            <p:ph type="subTitle" idx="1"/>
          </p:nvPr>
        </p:nvSpPr>
        <p:spPr/>
        <p:txBody>
          <a:bodyPr/>
          <a:lstStyle/>
          <a:p>
            <a:r>
              <a:rPr lang="en-US" altLang="en-US" smtClean="0"/>
              <a:t>Bishop Ronald K. Powell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effectLst>
                  <a:outerShdw blurRad="38100" dist="38100" dir="2700000" algn="tl">
                    <a:srgbClr val="000000">
                      <a:alpha val="43137"/>
                    </a:srgbClr>
                  </a:outerShdw>
                </a:effectLst>
              </a:rPr>
              <a:t>Romans 2:21-23 (ESV)</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baseline="30000" dirty="0" smtClean="0">
                <a:effectLst>
                  <a:outerShdw blurRad="38100" dist="38100" dir="2700000" algn="tl">
                    <a:srgbClr val="000000">
                      <a:alpha val="43137"/>
                    </a:srgbClr>
                  </a:outerShdw>
                </a:effectLst>
              </a:rPr>
              <a:t>21 </a:t>
            </a:r>
            <a:r>
              <a:rPr lang="en-US" dirty="0" smtClean="0">
                <a:effectLst>
                  <a:outerShdw blurRad="38100" dist="38100" dir="2700000" algn="tl">
                    <a:srgbClr val="000000">
                      <a:alpha val="43137"/>
                    </a:srgbClr>
                  </a:outerShdw>
                </a:effectLst>
              </a:rPr>
              <a:t>You then who teach others, do you not teach yourself? While you preach against stealing, do you steal? </a:t>
            </a:r>
          </a:p>
          <a:p>
            <a:r>
              <a:rPr lang="en-US" baseline="30000" dirty="0" smtClean="0">
                <a:effectLst>
                  <a:outerShdw blurRad="38100" dist="38100" dir="2700000" algn="tl">
                    <a:srgbClr val="000000">
                      <a:alpha val="43137"/>
                    </a:srgbClr>
                  </a:outerShdw>
                </a:effectLst>
              </a:rPr>
              <a:t>22 </a:t>
            </a:r>
            <a:r>
              <a:rPr lang="en-US" dirty="0" smtClean="0">
                <a:effectLst>
                  <a:outerShdw blurRad="38100" dist="38100" dir="2700000" algn="tl">
                    <a:srgbClr val="000000">
                      <a:alpha val="43137"/>
                    </a:srgbClr>
                  </a:outerShdw>
                </a:effectLst>
              </a:rPr>
              <a:t>You who say that one must not commit adultery, do you commit adultery? </a:t>
            </a:r>
          </a:p>
          <a:p>
            <a:r>
              <a:rPr lang="en-US" dirty="0" smtClean="0">
                <a:effectLst>
                  <a:outerShdw blurRad="38100" dist="38100" dir="2700000" algn="tl">
                    <a:srgbClr val="000000">
                      <a:alpha val="43137"/>
                    </a:srgbClr>
                  </a:outerShdw>
                </a:effectLst>
              </a:rPr>
              <a:t>You who abhor idols, do you rob temples? </a:t>
            </a:r>
            <a:r>
              <a:rPr lang="en-US" baseline="30000" dirty="0" smtClean="0">
                <a:effectLst>
                  <a:outerShdw blurRad="38100" dist="38100" dir="2700000" algn="tl">
                    <a:srgbClr val="000000">
                      <a:alpha val="43137"/>
                    </a:srgbClr>
                  </a:outerShdw>
                </a:effectLst>
              </a:rPr>
              <a:t>23 </a:t>
            </a:r>
            <a:r>
              <a:rPr lang="en-US" dirty="0" smtClean="0">
                <a:effectLst>
                  <a:outerShdw blurRad="38100" dist="38100" dir="2700000" algn="tl">
                    <a:srgbClr val="000000">
                      <a:alpha val="43137"/>
                    </a:srgbClr>
                  </a:outerShdw>
                </a:effectLst>
              </a:rPr>
              <a:t>You who boast in the law dishonor God by breaking the law. </a:t>
            </a:r>
          </a:p>
          <a:p>
            <a:endParaRPr lang="en-US" dirty="0"/>
          </a:p>
        </p:txBody>
      </p:sp>
    </p:spTree>
    <p:extLst>
      <p:ext uri="{BB962C8B-B14F-4D97-AF65-F5344CB8AC3E}">
        <p14:creationId xmlns:p14="http://schemas.microsoft.com/office/powerpoint/2010/main" val="2458374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465138"/>
            <a:ext cx="8686800" cy="1201821"/>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5. </a:t>
            </a:r>
            <a:r>
              <a:rPr lang="en-US" sz="4000" b="1" dirty="0">
                <a:effectLst>
                  <a:outerShdw blurRad="38100" dist="38100" dir="2700000" algn="tl">
                    <a:srgbClr val="000000">
                      <a:alpha val="43137"/>
                    </a:srgbClr>
                  </a:outerShdw>
                </a:effectLst>
              </a:rPr>
              <a:t>Relational Issues that affect our spirit and grieve God</a:t>
            </a:r>
            <a:endParaRPr lang="en-US" sz="4000" dirty="0">
              <a:effectLst>
                <a:outerShdw blurRad="38100" dist="38100" dir="2700000" algn="tl">
                  <a:srgbClr val="000000">
                    <a:alpha val="43137"/>
                  </a:srgbClr>
                </a:outerShdw>
              </a:effectLst>
            </a:endParaRPr>
          </a:p>
        </p:txBody>
      </p:sp>
      <p:sp>
        <p:nvSpPr>
          <p:cNvPr id="8195" name="Content Placeholder 2"/>
          <p:cNvSpPr>
            <a:spLocks noGrp="1" noChangeArrowheads="1"/>
          </p:cNvSpPr>
          <p:nvPr>
            <p:ph idx="1"/>
          </p:nvPr>
        </p:nvSpPr>
        <p:spPr>
          <a:xfrm>
            <a:off x="895350" y="1869261"/>
            <a:ext cx="7315200" cy="3540940"/>
          </a:xfrm>
        </p:spPr>
        <p:txBody>
          <a:bodyPr/>
          <a:lstStyle/>
          <a:p>
            <a:pPr marL="0" indent="0">
              <a:buFontTx/>
              <a:buNone/>
            </a:pPr>
            <a:r>
              <a:rPr lang="en-US" altLang="en-US" sz="2800"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 all have reasons to hold grudges</a:t>
            </a:r>
            <a:r>
              <a:rPr lang="en-US" altLang="en-US"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People wrong us. Situations hurt us. Even God does not always do what we think He should do, so we get angry. We hold offenses against those who have wronged us, and often against God who we think should have done things differently. A grudge is nothing more than a refusal to forgive. So, since this tendency is inherent in all of us and seemingly unavoidable, what does the Bible say about it?</a:t>
            </a:r>
          </a:p>
        </p:txBody>
      </p:sp>
    </p:spTree>
    <p:extLst>
      <p:ext uri="{BB962C8B-B14F-4D97-AF65-F5344CB8AC3E}">
        <p14:creationId xmlns:p14="http://schemas.microsoft.com/office/powerpoint/2010/main" val="325942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810552"/>
          </a:xfrm>
        </p:spPr>
        <p:txBody>
          <a:bodyPr/>
          <a:lstStyle/>
          <a:p>
            <a:pPr marL="342900" lvl="0" indent="-342900">
              <a:spcBef>
                <a:spcPct val="20000"/>
              </a:spcBef>
            </a:pPr>
            <a:r>
              <a:rPr lang="en-US" sz="3200" dirty="0" smtClean="0">
                <a:solidFill>
                  <a:srgbClr val="FFFFFF"/>
                </a:solidFill>
                <a:ea typeface="+mn-ea"/>
                <a:cs typeface="+mn-cs"/>
              </a:rPr>
              <a:t/>
            </a:r>
            <a:br>
              <a:rPr lang="en-US" sz="3200" dirty="0" smtClean="0">
                <a:solidFill>
                  <a:srgbClr val="FFFFFF"/>
                </a:solidFill>
                <a:ea typeface="+mn-ea"/>
                <a:cs typeface="+mn-cs"/>
              </a:rPr>
            </a:br>
            <a:r>
              <a:rPr lang="en-US" sz="3200" dirty="0">
                <a:solidFill>
                  <a:srgbClr val="FFFFFF"/>
                </a:solidFill>
                <a:ea typeface="+mn-ea"/>
                <a:cs typeface="+mn-cs"/>
              </a:rPr>
              <a:t/>
            </a:r>
            <a:br>
              <a:rPr lang="en-US" sz="3200" dirty="0">
                <a:solidFill>
                  <a:srgbClr val="FFFFFF"/>
                </a:solidFill>
                <a:ea typeface="+mn-ea"/>
                <a:cs typeface="+mn-cs"/>
              </a:rPr>
            </a:br>
            <a:r>
              <a:rPr lang="en-US" sz="3200" dirty="0" smtClean="0">
                <a:solidFill>
                  <a:srgbClr val="FFFFFF"/>
                </a:solidFill>
                <a:ea typeface="+mn-ea"/>
                <a:cs typeface="+mn-cs"/>
              </a:rPr>
              <a:t>Leviticus </a:t>
            </a:r>
            <a:r>
              <a:rPr lang="en-US" sz="3200" dirty="0">
                <a:solidFill>
                  <a:srgbClr val="FFFFFF"/>
                </a:solidFill>
                <a:ea typeface="+mn-ea"/>
                <a:cs typeface="+mn-cs"/>
              </a:rPr>
              <a:t>19:18 King James Version (KJV)</a:t>
            </a:r>
            <a:br>
              <a:rPr lang="en-US" sz="3200" dirty="0">
                <a:solidFill>
                  <a:srgbClr val="FFFFFF"/>
                </a:solidFill>
                <a:ea typeface="+mn-ea"/>
                <a:cs typeface="+mn-cs"/>
              </a:rPr>
            </a:br>
            <a:endParaRPr lang="en-US" dirty="0"/>
          </a:p>
        </p:txBody>
      </p:sp>
      <p:sp>
        <p:nvSpPr>
          <p:cNvPr id="3" name="Content Placeholder 2"/>
          <p:cNvSpPr>
            <a:spLocks noGrp="1"/>
          </p:cNvSpPr>
          <p:nvPr>
            <p:ph idx="1"/>
          </p:nvPr>
        </p:nvSpPr>
        <p:spPr/>
        <p:txBody>
          <a:bodyPr/>
          <a:lstStyle/>
          <a:p>
            <a:endParaRPr lang="en-US" dirty="0" smtClean="0"/>
          </a:p>
          <a:p>
            <a:r>
              <a:rPr lang="en-US" dirty="0" smtClean="0"/>
              <a:t>18 </a:t>
            </a:r>
            <a:r>
              <a:rPr lang="en-US" u="sng" dirty="0" smtClean="0"/>
              <a:t>Thou shalt not avenge</a:t>
            </a:r>
            <a:r>
              <a:rPr lang="en-US" dirty="0" smtClean="0"/>
              <a:t>, </a:t>
            </a:r>
            <a:r>
              <a:rPr lang="en-US" u="sng" dirty="0" smtClean="0"/>
              <a:t>nor bear any grudge</a:t>
            </a:r>
            <a:r>
              <a:rPr lang="en-US" dirty="0" smtClean="0"/>
              <a:t> against the children of thy people, </a:t>
            </a:r>
            <a:r>
              <a:rPr lang="en-US" u="sng" dirty="0" smtClean="0"/>
              <a:t>but thou shalt love thy neighbor as thyself</a:t>
            </a:r>
            <a:r>
              <a:rPr lang="en-US" dirty="0" smtClean="0"/>
              <a:t>: I am the Lord.</a:t>
            </a:r>
          </a:p>
          <a:p>
            <a:endParaRPr lang="en-US" dirty="0"/>
          </a:p>
        </p:txBody>
      </p:sp>
    </p:spTree>
    <p:extLst>
      <p:ext uri="{BB962C8B-B14F-4D97-AF65-F5344CB8AC3E}">
        <p14:creationId xmlns:p14="http://schemas.microsoft.com/office/powerpoint/2010/main" val="9102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465138"/>
            <a:ext cx="8686800" cy="1936750"/>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5. </a:t>
            </a:r>
            <a:r>
              <a:rPr lang="en-US" sz="4000" b="1" dirty="0">
                <a:effectLst>
                  <a:outerShdw blurRad="38100" dist="38100" dir="2700000" algn="tl">
                    <a:srgbClr val="000000">
                      <a:alpha val="43137"/>
                    </a:srgbClr>
                  </a:outerShdw>
                </a:effectLst>
              </a:rPr>
              <a:t>Relational Issues that affect our spirit and grieve God</a:t>
            </a:r>
            <a:endParaRPr lang="en-US" sz="4000" dirty="0">
              <a:effectLst>
                <a:outerShdw blurRad="38100" dist="38100" dir="2700000" algn="tl">
                  <a:srgbClr val="000000">
                    <a:alpha val="43137"/>
                  </a:srgbClr>
                </a:outerShdw>
              </a:effectLst>
            </a:endParaRPr>
          </a:p>
        </p:txBody>
      </p:sp>
      <p:sp>
        <p:nvSpPr>
          <p:cNvPr id="8195" name="Content Placeholder 2"/>
          <p:cNvSpPr>
            <a:spLocks noGrp="1" noChangeArrowheads="1"/>
          </p:cNvSpPr>
          <p:nvPr>
            <p:ph idx="1"/>
          </p:nvPr>
        </p:nvSpPr>
        <p:spPr>
          <a:xfrm>
            <a:off x="895350" y="2232025"/>
            <a:ext cx="7315200" cy="3178175"/>
          </a:xfrm>
        </p:spPr>
        <p:txBody>
          <a:bodyPr/>
          <a:lstStyle/>
          <a:p>
            <a:pPr marL="0" indent="0">
              <a:buFontTx/>
              <a:buNone/>
            </a:pPr>
            <a:r>
              <a:rPr lang="en-US" altLang="en-US"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Unforgiveness and Prayer Hindrance</a:t>
            </a:r>
          </a:p>
        </p:txBody>
      </p:sp>
    </p:spTree>
    <p:extLst>
      <p:ext uri="{BB962C8B-B14F-4D97-AF65-F5344CB8AC3E}">
        <p14:creationId xmlns:p14="http://schemas.microsoft.com/office/powerpoint/2010/main" val="3431584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399"/>
            <a:ext cx="8686800" cy="583975"/>
          </a:xfrm>
        </p:spPr>
        <p:txBody>
          <a:bodyPr/>
          <a:lstStyle/>
          <a:p>
            <a:pPr marL="342900" lvl="0" indent="-342900">
              <a:spcBef>
                <a:spcPct val="20000"/>
              </a:spcBef>
            </a:pPr>
            <a:r>
              <a:rPr lang="en-US" sz="3200" b="1" dirty="0" smtClean="0">
                <a:solidFill>
                  <a:srgbClr val="FFFFFF"/>
                </a:solidFill>
                <a:effectLst>
                  <a:outerShdw blurRad="38100" dist="38100" dir="2700000" algn="tl">
                    <a:srgbClr val="000000">
                      <a:alpha val="43137"/>
                    </a:srgbClr>
                  </a:outerShdw>
                </a:effectLst>
                <a:ea typeface="+mn-ea"/>
                <a:cs typeface="+mn-cs"/>
              </a:rPr>
              <a:t/>
            </a:r>
            <a:br>
              <a:rPr lang="en-US" sz="3200" b="1" dirty="0" smtClean="0">
                <a:solidFill>
                  <a:srgbClr val="FFFFFF"/>
                </a:solidFill>
                <a:effectLst>
                  <a:outerShdw blurRad="38100" dist="38100" dir="2700000" algn="tl">
                    <a:srgbClr val="000000">
                      <a:alpha val="43137"/>
                    </a:srgbClr>
                  </a:outerShdw>
                </a:effectLst>
                <a:ea typeface="+mn-ea"/>
                <a:cs typeface="+mn-cs"/>
              </a:rPr>
            </a:br>
            <a:r>
              <a:rPr lang="en-US" sz="3200" b="1" dirty="0">
                <a:solidFill>
                  <a:srgbClr val="FFFFFF"/>
                </a:solidFill>
                <a:effectLst>
                  <a:outerShdw blurRad="38100" dist="38100" dir="2700000" algn="tl">
                    <a:srgbClr val="000000">
                      <a:alpha val="43137"/>
                    </a:srgbClr>
                  </a:outerShdw>
                </a:effectLst>
                <a:ea typeface="+mn-ea"/>
                <a:cs typeface="+mn-cs"/>
              </a:rPr>
              <a:t/>
            </a:r>
            <a:br>
              <a:rPr lang="en-US" sz="3200" b="1" dirty="0">
                <a:solidFill>
                  <a:srgbClr val="FFFFFF"/>
                </a:solidFill>
                <a:effectLst>
                  <a:outerShdw blurRad="38100" dist="38100" dir="2700000" algn="tl">
                    <a:srgbClr val="000000">
                      <a:alpha val="43137"/>
                    </a:srgbClr>
                  </a:outerShdw>
                </a:effectLst>
                <a:ea typeface="+mn-ea"/>
                <a:cs typeface="+mn-cs"/>
              </a:rPr>
            </a:br>
            <a:r>
              <a:rPr lang="en-US" sz="3200" b="1" dirty="0" smtClean="0">
                <a:solidFill>
                  <a:srgbClr val="FFFFFF"/>
                </a:solidFill>
                <a:effectLst>
                  <a:outerShdw blurRad="38100" dist="38100" dir="2700000" algn="tl">
                    <a:srgbClr val="000000">
                      <a:alpha val="43137"/>
                    </a:srgbClr>
                  </a:outerShdw>
                </a:effectLst>
                <a:ea typeface="+mn-ea"/>
                <a:cs typeface="+mn-cs"/>
              </a:rPr>
              <a:t>1 </a:t>
            </a:r>
            <a:r>
              <a:rPr lang="en-US" sz="3200" b="1" dirty="0">
                <a:solidFill>
                  <a:srgbClr val="FFFFFF"/>
                </a:solidFill>
                <a:effectLst>
                  <a:outerShdw blurRad="38100" dist="38100" dir="2700000" algn="tl">
                    <a:srgbClr val="000000">
                      <a:alpha val="43137"/>
                    </a:srgbClr>
                  </a:outerShdw>
                </a:effectLst>
                <a:ea typeface="+mn-ea"/>
                <a:cs typeface="+mn-cs"/>
              </a:rPr>
              <a:t>Peter 3:7 King James Version (KJV)</a:t>
            </a:r>
            <a:br>
              <a:rPr lang="en-US" sz="3200" b="1" dirty="0">
                <a:solidFill>
                  <a:srgbClr val="FFFFFF"/>
                </a:solidFill>
                <a:effectLst>
                  <a:outerShdw blurRad="38100" dist="38100" dir="2700000" algn="tl">
                    <a:srgbClr val="000000">
                      <a:alpha val="43137"/>
                    </a:srgbClr>
                  </a:outerShdw>
                </a:effectLst>
                <a:ea typeface="+mn-ea"/>
                <a:cs typeface="+mn-cs"/>
              </a:rPr>
            </a:br>
            <a:endParaRPr lang="en-US" dirty="0"/>
          </a:p>
        </p:txBody>
      </p:sp>
      <p:sp>
        <p:nvSpPr>
          <p:cNvPr id="3" name="Content Placeholder 2"/>
          <p:cNvSpPr>
            <a:spLocks noGrp="1"/>
          </p:cNvSpPr>
          <p:nvPr>
            <p:ph idx="1"/>
          </p:nvPr>
        </p:nvSpPr>
        <p:spPr/>
        <p:txBody>
          <a:bodyPr/>
          <a:lstStyle/>
          <a:p>
            <a:r>
              <a:rPr lang="en-US" baseline="30000" dirty="0" smtClean="0"/>
              <a:t>7 </a:t>
            </a:r>
            <a:r>
              <a:rPr lang="en-US" dirty="0" smtClean="0"/>
              <a:t>Likewise, ye husbands, dwell with them according to knowledge, giving honor unto the wife, as unto the weaker vessel, and as </a:t>
            </a:r>
            <a:r>
              <a:rPr lang="en-US" u="sng" dirty="0" smtClean="0"/>
              <a:t>being heirs together of the grace of life</a:t>
            </a:r>
            <a:r>
              <a:rPr lang="en-US" dirty="0" smtClean="0"/>
              <a:t>; </a:t>
            </a:r>
            <a:r>
              <a:rPr lang="en-US" b="1" i="1" u="sng" dirty="0" smtClean="0"/>
              <a:t>that your prayers be not hindered.</a:t>
            </a:r>
          </a:p>
          <a:p>
            <a:endParaRPr lang="en-US" dirty="0"/>
          </a:p>
        </p:txBody>
      </p:sp>
    </p:spTree>
    <p:extLst>
      <p:ext uri="{BB962C8B-B14F-4D97-AF65-F5344CB8AC3E}">
        <p14:creationId xmlns:p14="http://schemas.microsoft.com/office/powerpoint/2010/main" val="189252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465138"/>
            <a:ext cx="8686800" cy="1936750"/>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5. </a:t>
            </a:r>
            <a:r>
              <a:rPr lang="en-US" sz="4000" b="1" dirty="0">
                <a:effectLst>
                  <a:outerShdw blurRad="38100" dist="38100" dir="2700000" algn="tl">
                    <a:srgbClr val="000000">
                      <a:alpha val="43137"/>
                    </a:srgbClr>
                  </a:outerShdw>
                </a:effectLst>
              </a:rPr>
              <a:t>Relational Issues that affect our spirit and grieve God</a:t>
            </a:r>
            <a:endParaRPr lang="en-US" sz="4000" dirty="0">
              <a:effectLst>
                <a:outerShdw blurRad="38100" dist="38100" dir="2700000" algn="tl">
                  <a:srgbClr val="000000">
                    <a:alpha val="43137"/>
                  </a:srgbClr>
                </a:outerShdw>
              </a:effectLst>
            </a:endParaRPr>
          </a:p>
        </p:txBody>
      </p:sp>
      <p:sp>
        <p:nvSpPr>
          <p:cNvPr id="8195" name="Content Placeholder 2"/>
          <p:cNvSpPr>
            <a:spLocks noGrp="1" noChangeArrowheads="1"/>
          </p:cNvSpPr>
          <p:nvPr>
            <p:ph idx="1"/>
          </p:nvPr>
        </p:nvSpPr>
        <p:spPr>
          <a:xfrm>
            <a:off x="895350" y="2232025"/>
            <a:ext cx="7315200" cy="3178175"/>
          </a:xfrm>
        </p:spPr>
        <p:txBody>
          <a:bodyPr/>
          <a:lstStyle/>
          <a:p>
            <a:pPr marL="0" indent="0">
              <a:buFontTx/>
              <a:buNone/>
            </a:pPr>
            <a:r>
              <a:rPr lang="en-US" altLang="en-US"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Using the Past to Gauge the Future</a:t>
            </a:r>
          </a:p>
        </p:txBody>
      </p:sp>
    </p:spTree>
    <p:extLst>
      <p:ext uri="{BB962C8B-B14F-4D97-AF65-F5344CB8AC3E}">
        <p14:creationId xmlns:p14="http://schemas.microsoft.com/office/powerpoint/2010/main" val="1765805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778184"/>
          </a:xfrm>
        </p:spPr>
        <p:txBody>
          <a:bodyPr/>
          <a:lstStyle/>
          <a:p>
            <a:pPr marL="342900" lvl="0" indent="-342900">
              <a:spcBef>
                <a:spcPct val="20000"/>
              </a:spcBef>
            </a:pPr>
            <a:r>
              <a:rPr lang="en-US" sz="3200" b="1" dirty="0" smtClean="0">
                <a:solidFill>
                  <a:srgbClr val="FFFFFF"/>
                </a:solidFill>
                <a:ea typeface="+mn-ea"/>
                <a:cs typeface="+mn-cs"/>
              </a:rPr>
              <a:t/>
            </a:r>
            <a:br>
              <a:rPr lang="en-US" sz="3200" b="1" dirty="0" smtClean="0">
                <a:solidFill>
                  <a:srgbClr val="FFFFFF"/>
                </a:solidFill>
                <a:ea typeface="+mn-ea"/>
                <a:cs typeface="+mn-cs"/>
              </a:rPr>
            </a:br>
            <a:r>
              <a:rPr lang="en-US" sz="3200" b="1" dirty="0" smtClean="0">
                <a:solidFill>
                  <a:srgbClr val="FFFFFF"/>
                </a:solidFill>
                <a:effectLst>
                  <a:outerShdw blurRad="38100" dist="38100" dir="2700000" algn="tl">
                    <a:srgbClr val="000000">
                      <a:alpha val="43137"/>
                    </a:srgbClr>
                  </a:outerShdw>
                </a:effectLst>
                <a:ea typeface="+mn-ea"/>
                <a:cs typeface="+mn-cs"/>
              </a:rPr>
              <a:t>Philippians </a:t>
            </a:r>
            <a:r>
              <a:rPr lang="en-US" sz="3200" b="1" dirty="0">
                <a:solidFill>
                  <a:srgbClr val="FFFFFF"/>
                </a:solidFill>
                <a:effectLst>
                  <a:outerShdw blurRad="38100" dist="38100" dir="2700000" algn="tl">
                    <a:srgbClr val="000000">
                      <a:alpha val="43137"/>
                    </a:srgbClr>
                  </a:outerShdw>
                </a:effectLst>
                <a:ea typeface="+mn-ea"/>
                <a:cs typeface="+mn-cs"/>
              </a:rPr>
              <a:t>3:13 ESV </a:t>
            </a:r>
            <a:r>
              <a:rPr lang="en-US" sz="3200" b="1" dirty="0">
                <a:solidFill>
                  <a:srgbClr val="FFFFFF"/>
                </a:solidFill>
                <a:ea typeface="+mn-ea"/>
                <a:cs typeface="+mn-cs"/>
              </a:rPr>
              <a:t/>
            </a:r>
            <a:br>
              <a:rPr lang="en-US" sz="3200" b="1" dirty="0">
                <a:solidFill>
                  <a:srgbClr val="FFFFFF"/>
                </a:solidFill>
                <a:ea typeface="+mn-ea"/>
                <a:cs typeface="+mn-cs"/>
              </a:rPr>
            </a:br>
            <a:endParaRPr lang="en-US" dirty="0"/>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rPr>
              <a:t>Brothers, I do not consider that I have made it my own. But one thing I do: </a:t>
            </a:r>
            <a:r>
              <a:rPr lang="en-US" u="sng" dirty="0" smtClean="0">
                <a:effectLst>
                  <a:outerShdw blurRad="38100" dist="38100" dir="2700000" algn="tl">
                    <a:srgbClr val="000000">
                      <a:alpha val="43137"/>
                    </a:srgbClr>
                  </a:outerShdw>
                </a:effectLst>
              </a:rPr>
              <a:t>forgetting what lies behind</a:t>
            </a:r>
            <a:r>
              <a:rPr lang="en-US" dirty="0" smtClean="0">
                <a:effectLst>
                  <a:outerShdw blurRad="38100" dist="38100" dir="2700000" algn="tl">
                    <a:srgbClr val="000000">
                      <a:alpha val="43137"/>
                    </a:srgbClr>
                  </a:outerShdw>
                </a:effectLst>
              </a:rPr>
              <a:t> and straining forward to what lies ahead</a:t>
            </a:r>
            <a:r>
              <a:rPr lang="en-US" dirty="0" smtClean="0"/>
              <a:t>, </a:t>
            </a:r>
            <a:endParaRPr lang="en-US" dirty="0"/>
          </a:p>
        </p:txBody>
      </p:sp>
    </p:spTree>
    <p:extLst>
      <p:ext uri="{BB962C8B-B14F-4D97-AF65-F5344CB8AC3E}">
        <p14:creationId xmlns:p14="http://schemas.microsoft.com/office/powerpoint/2010/main" val="598538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778184"/>
          </a:xfrm>
        </p:spPr>
        <p:txBody>
          <a:bodyPr/>
          <a:lstStyle/>
          <a:p>
            <a:pPr marL="342900" lvl="0" indent="-342900">
              <a:spcBef>
                <a:spcPct val="20000"/>
              </a:spcBef>
            </a:pPr>
            <a:r>
              <a:rPr lang="en-US" sz="3200" b="1" dirty="0" smtClean="0">
                <a:solidFill>
                  <a:srgbClr val="FFFFFF"/>
                </a:solidFill>
                <a:ea typeface="+mn-ea"/>
                <a:cs typeface="+mn-cs"/>
              </a:rPr>
              <a:t/>
            </a:r>
            <a:br>
              <a:rPr lang="en-US" sz="3200" b="1" dirty="0" smtClean="0">
                <a:solidFill>
                  <a:srgbClr val="FFFFFF"/>
                </a:solidFill>
                <a:ea typeface="+mn-ea"/>
                <a:cs typeface="+mn-cs"/>
              </a:rPr>
            </a:br>
            <a:r>
              <a:rPr lang="en-US" sz="3200" b="1" dirty="0">
                <a:solidFill>
                  <a:srgbClr val="FFFFFF"/>
                </a:solidFill>
                <a:effectLst>
                  <a:outerShdw blurRad="38100" dist="38100" dir="2700000" algn="tl">
                    <a:srgbClr val="000000">
                      <a:alpha val="43137"/>
                    </a:srgbClr>
                  </a:outerShdw>
                </a:effectLst>
                <a:ea typeface="+mn-ea"/>
                <a:cs typeface="+mn-cs"/>
              </a:rPr>
              <a:t/>
            </a:r>
            <a:br>
              <a:rPr lang="en-US" sz="3200" b="1" dirty="0">
                <a:solidFill>
                  <a:srgbClr val="FFFFFF"/>
                </a:solidFill>
                <a:effectLst>
                  <a:outerShdw blurRad="38100" dist="38100" dir="2700000" algn="tl">
                    <a:srgbClr val="000000">
                      <a:alpha val="43137"/>
                    </a:srgbClr>
                  </a:outerShdw>
                </a:effectLst>
                <a:ea typeface="+mn-ea"/>
                <a:cs typeface="+mn-cs"/>
              </a:rPr>
            </a:br>
            <a:r>
              <a:rPr lang="en-US" sz="3200" b="1" dirty="0" smtClean="0">
                <a:solidFill>
                  <a:srgbClr val="FFFFFF"/>
                </a:solidFill>
                <a:effectLst>
                  <a:outerShdw blurRad="38100" dist="38100" dir="2700000" algn="tl">
                    <a:srgbClr val="000000">
                      <a:alpha val="43137"/>
                    </a:srgbClr>
                  </a:outerShdw>
                </a:effectLst>
                <a:ea typeface="+mn-ea"/>
                <a:cs typeface="+mn-cs"/>
              </a:rPr>
              <a:t>Luke </a:t>
            </a:r>
            <a:r>
              <a:rPr lang="en-US" sz="3200" b="1" dirty="0">
                <a:solidFill>
                  <a:srgbClr val="FFFFFF"/>
                </a:solidFill>
                <a:effectLst>
                  <a:outerShdw blurRad="38100" dist="38100" dir="2700000" algn="tl">
                    <a:srgbClr val="000000">
                      <a:alpha val="43137"/>
                    </a:srgbClr>
                  </a:outerShdw>
                </a:effectLst>
                <a:ea typeface="+mn-ea"/>
                <a:cs typeface="+mn-cs"/>
              </a:rPr>
              <a:t>9:62 ESV</a:t>
            </a:r>
            <a:r>
              <a:rPr lang="en-US" sz="3200" b="1" dirty="0">
                <a:solidFill>
                  <a:srgbClr val="FFFFFF"/>
                </a:solidFill>
                <a:ea typeface="+mn-ea"/>
                <a:cs typeface="+mn-cs"/>
              </a:rPr>
              <a:t/>
            </a:r>
            <a:br>
              <a:rPr lang="en-US" sz="3200" b="1" dirty="0">
                <a:solidFill>
                  <a:srgbClr val="FFFFFF"/>
                </a:solidFill>
                <a:ea typeface="+mn-ea"/>
                <a:cs typeface="+mn-cs"/>
              </a:rPr>
            </a:br>
            <a:endParaRPr lang="en-US" dirty="0"/>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rPr>
              <a:t>Jesus said to him, “No one who puts his hand to the plow and </a:t>
            </a:r>
            <a:r>
              <a:rPr lang="en-US" u="sng" dirty="0" smtClean="0">
                <a:effectLst>
                  <a:outerShdw blurRad="38100" dist="38100" dir="2700000" algn="tl">
                    <a:srgbClr val="000000">
                      <a:alpha val="43137"/>
                    </a:srgbClr>
                  </a:outerShdw>
                </a:effectLst>
              </a:rPr>
              <a:t>looks back is fit for the kingdom of God.”</a:t>
            </a:r>
            <a:endParaRPr lang="en-US"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03441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FFFFFF"/>
                </a:solidFill>
                <a:effectLst>
                  <a:outerShdw blurRad="38100" dist="38100" dir="2700000" algn="tl">
                    <a:srgbClr val="000000">
                      <a:alpha val="43137"/>
                    </a:srgbClr>
                  </a:outerShdw>
                </a:effectLst>
                <a:ea typeface="+mn-ea"/>
                <a:cs typeface="+mn-cs"/>
              </a:rPr>
              <a:t>Isaiah 43:18 ESV</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27718" y="1203016"/>
            <a:ext cx="7315200" cy="4191000"/>
          </a:xfrm>
        </p:spPr>
        <p:txBody>
          <a:bodyPr/>
          <a:lstStyle/>
          <a:p>
            <a:r>
              <a:rPr lang="en-US" dirty="0" smtClean="0">
                <a:effectLst>
                  <a:outerShdw blurRad="38100" dist="38100" dir="2700000" algn="tl">
                    <a:srgbClr val="000000">
                      <a:alpha val="43137"/>
                    </a:srgbClr>
                  </a:outerShdw>
                </a:effectLst>
              </a:rPr>
              <a:t>“Remember not the former things, nor consider the things of old. </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7012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465138"/>
            <a:ext cx="8686800" cy="1936750"/>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5. </a:t>
            </a:r>
            <a:r>
              <a:rPr lang="en-US" sz="4000" b="1" dirty="0" smtClean="0">
                <a:effectLst>
                  <a:outerShdw blurRad="38100" dist="38100" dir="2700000" algn="tl">
                    <a:srgbClr val="000000">
                      <a:alpha val="43137"/>
                    </a:srgbClr>
                  </a:outerShdw>
                </a:effectLst>
              </a:rPr>
              <a:t> Relational Issues that effect or spirit and grieve God</a:t>
            </a:r>
            <a:endParaRPr lang="en-US" sz="4000" dirty="0">
              <a:effectLst>
                <a:outerShdw blurRad="38100" dist="38100" dir="2700000" algn="tl">
                  <a:srgbClr val="000000">
                    <a:alpha val="43137"/>
                  </a:srgbClr>
                </a:outerShdw>
              </a:effectLst>
            </a:endParaRPr>
          </a:p>
        </p:txBody>
      </p:sp>
      <p:sp>
        <p:nvSpPr>
          <p:cNvPr id="8195" name="Content Placeholder 2"/>
          <p:cNvSpPr>
            <a:spLocks noGrp="1" noChangeArrowheads="1"/>
          </p:cNvSpPr>
          <p:nvPr>
            <p:ph idx="1"/>
          </p:nvPr>
        </p:nvSpPr>
        <p:spPr>
          <a:xfrm>
            <a:off x="895350" y="2232025"/>
            <a:ext cx="7315200" cy="3178175"/>
          </a:xfrm>
        </p:spPr>
        <p:txBody>
          <a:bodyPr/>
          <a:lstStyle/>
          <a:p>
            <a:pPr marL="0" indent="0">
              <a:buFontTx/>
              <a:buNone/>
            </a:pPr>
            <a:r>
              <a:rPr lang="en-US" altLang="en-US"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 Practicing Love toward one another!</a:t>
            </a:r>
          </a:p>
        </p:txBody>
      </p:sp>
    </p:spTree>
    <p:extLst>
      <p:ext uri="{BB962C8B-B14F-4D97-AF65-F5344CB8AC3E}">
        <p14:creationId xmlns:p14="http://schemas.microsoft.com/office/powerpoint/2010/main" val="1611846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152400"/>
            <a:ext cx="8686800" cy="1846263"/>
          </a:xfrm>
        </p:spPr>
        <p:txBody>
          <a:bodyPr/>
          <a:lstStyle/>
          <a:p>
            <a:pPr fontAlgn="auto">
              <a:spcAft>
                <a:spcPts val="0"/>
              </a:spcAft>
              <a:defRPr/>
            </a:pPr>
            <a:r>
              <a:rPr lang="en-US" sz="4000" b="1" dirty="0">
                <a:effectLst>
                  <a:outerShdw blurRad="38100" dist="38100" dir="2700000" algn="tl">
                    <a:srgbClr val="000000">
                      <a:alpha val="43137"/>
                    </a:srgbClr>
                  </a:outerShdw>
                </a:effectLst>
              </a:rPr>
              <a:t>1. </a:t>
            </a:r>
            <a:r>
              <a:rPr lang="en-US" sz="4000" b="1" dirty="0" smtClean="0">
                <a:effectLst>
                  <a:outerShdw blurRad="38100" dist="38100" dir="2700000" algn="tl">
                    <a:srgbClr val="000000">
                      <a:alpha val="43137"/>
                    </a:srgbClr>
                  </a:outerShdw>
                </a:effectLst>
              </a:rPr>
              <a:t>Assigning Meanings</a:t>
            </a:r>
            <a:endParaRPr lang="en-US" sz="4000" dirty="0">
              <a:effectLst>
                <a:outerShdw blurRad="38100" dist="38100" dir="2700000" algn="tl">
                  <a:srgbClr val="000000">
                    <a:alpha val="43137"/>
                  </a:srgbClr>
                </a:outerShdw>
              </a:effectLst>
            </a:endParaRPr>
          </a:p>
        </p:txBody>
      </p:sp>
      <p:sp>
        <p:nvSpPr>
          <p:cNvPr id="4099" name="Content Placeholder 2"/>
          <p:cNvSpPr>
            <a:spLocks noGrp="1" noChangeArrowheads="1"/>
          </p:cNvSpPr>
          <p:nvPr>
            <p:ph idx="1"/>
          </p:nvPr>
        </p:nvSpPr>
        <p:spPr>
          <a:xfrm>
            <a:off x="895350" y="2371725"/>
            <a:ext cx="7315200" cy="4106863"/>
          </a:xfrm>
        </p:spPr>
        <p:txBody>
          <a:bodyPr/>
          <a:lstStyle/>
          <a:p>
            <a:pPr marL="0" indent="0">
              <a:buFontTx/>
              <a:buNone/>
            </a:pPr>
            <a:r>
              <a:rPr lang="en-US" altLang="en-US" sz="3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Experiment – Colors</a:t>
            </a:r>
            <a:endParaRPr lang="en-US" altLang="en-US" sz="36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FontTx/>
              <a:buNone/>
            </a:pPr>
            <a:endParaRPr lang="en-US" altLang="en-US" sz="36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873" y="307497"/>
            <a:ext cx="8686800" cy="687823"/>
          </a:xfrm>
        </p:spPr>
        <p:txBody>
          <a:bodyPr/>
          <a:lstStyle/>
          <a:p>
            <a:pPr marL="342900" lvl="0" indent="-342900">
              <a:spcBef>
                <a:spcPct val="20000"/>
              </a:spcBef>
            </a:pPr>
            <a:r>
              <a:rPr lang="en-US" sz="3200" dirty="0" smtClean="0">
                <a:solidFill>
                  <a:srgbClr val="FFFFFF"/>
                </a:solidFill>
                <a:ea typeface="+mn-ea"/>
                <a:cs typeface="+mn-cs"/>
              </a:rPr>
              <a:t/>
            </a:r>
            <a:br>
              <a:rPr lang="en-US" sz="3200" dirty="0" smtClean="0">
                <a:solidFill>
                  <a:srgbClr val="FFFFFF"/>
                </a:solidFill>
                <a:ea typeface="+mn-ea"/>
                <a:cs typeface="+mn-cs"/>
              </a:rPr>
            </a:br>
            <a:r>
              <a:rPr lang="en-US" sz="3200" dirty="0">
                <a:solidFill>
                  <a:srgbClr val="FFFFFF"/>
                </a:solidFill>
                <a:ea typeface="+mn-ea"/>
                <a:cs typeface="+mn-cs"/>
              </a:rPr>
              <a:t/>
            </a:r>
            <a:br>
              <a:rPr lang="en-US" sz="3200" dirty="0">
                <a:solidFill>
                  <a:srgbClr val="FFFFFF"/>
                </a:solidFill>
                <a:ea typeface="+mn-ea"/>
                <a:cs typeface="+mn-cs"/>
              </a:rPr>
            </a:br>
            <a:r>
              <a:rPr lang="en-US" sz="3200" dirty="0" smtClean="0">
                <a:solidFill>
                  <a:srgbClr val="FFFFFF"/>
                </a:solidFill>
                <a:effectLst>
                  <a:outerShdw blurRad="38100" dist="38100" dir="2700000" algn="tl">
                    <a:srgbClr val="000000">
                      <a:alpha val="43137"/>
                    </a:srgbClr>
                  </a:outerShdw>
                </a:effectLst>
                <a:ea typeface="+mn-ea"/>
                <a:cs typeface="+mn-cs"/>
              </a:rPr>
              <a:t>Colossians </a:t>
            </a:r>
            <a:r>
              <a:rPr lang="en-US" sz="3200" dirty="0">
                <a:solidFill>
                  <a:srgbClr val="FFFFFF"/>
                </a:solidFill>
                <a:effectLst>
                  <a:outerShdw blurRad="38100" dist="38100" dir="2700000" algn="tl">
                    <a:srgbClr val="000000">
                      <a:alpha val="43137"/>
                    </a:srgbClr>
                  </a:outerShdw>
                </a:effectLst>
                <a:ea typeface="+mn-ea"/>
                <a:cs typeface="+mn-cs"/>
              </a:rPr>
              <a:t>3:13 ESV </a:t>
            </a:r>
            <a:br>
              <a:rPr lang="en-US" sz="3200" dirty="0">
                <a:solidFill>
                  <a:srgbClr val="FFFFFF"/>
                </a:solidFill>
                <a:effectLst>
                  <a:outerShdw blurRad="38100" dist="38100" dir="2700000" algn="tl">
                    <a:srgbClr val="000000">
                      <a:alpha val="43137"/>
                    </a:srgbClr>
                  </a:outerShdw>
                </a:effectLst>
                <a:ea typeface="+mn-ea"/>
                <a:cs typeface="+mn-cs"/>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effectLst>
                  <a:outerShdw blurRad="38100" dist="38100" dir="2700000" algn="tl">
                    <a:srgbClr val="000000">
                      <a:alpha val="43137"/>
                    </a:srgbClr>
                  </a:outerShdw>
                </a:effectLst>
              </a:rPr>
              <a:t>Bearing with one another and, if one has a complaint against another, </a:t>
            </a:r>
            <a:r>
              <a:rPr lang="en-US" sz="2800" u="sng" dirty="0" smtClean="0">
                <a:effectLst>
                  <a:outerShdw blurRad="38100" dist="38100" dir="2700000" algn="tl">
                    <a:srgbClr val="000000">
                      <a:alpha val="43137"/>
                    </a:srgbClr>
                  </a:outerShdw>
                </a:effectLst>
              </a:rPr>
              <a:t>forgiving each other; as the Lord has forgiven you</a:t>
            </a:r>
            <a:r>
              <a:rPr lang="en-US" sz="2800" dirty="0" smtClean="0">
                <a:effectLst>
                  <a:outerShdw blurRad="38100" dist="38100" dir="2700000" algn="tl">
                    <a:srgbClr val="000000">
                      <a:alpha val="43137"/>
                    </a:srgbClr>
                  </a:outerShdw>
                </a:effectLst>
              </a:rPr>
              <a:t>, so you also must forgive.</a:t>
            </a:r>
          </a:p>
          <a:p>
            <a:r>
              <a:rPr lang="en-US" sz="2800" b="1" dirty="0" smtClean="0">
                <a:effectLst>
                  <a:outerShdw blurRad="38100" dist="38100" dir="2700000" algn="tl">
                    <a:srgbClr val="000000">
                      <a:alpha val="43137"/>
                    </a:srgbClr>
                  </a:outerShdw>
                </a:effectLst>
              </a:rPr>
              <a:t>John 13:34 King James Version (KJV)</a:t>
            </a:r>
          </a:p>
          <a:p>
            <a:r>
              <a:rPr lang="en-US" sz="2800" baseline="30000" dirty="0" smtClean="0">
                <a:effectLst>
                  <a:outerShdw blurRad="38100" dist="38100" dir="2700000" algn="tl">
                    <a:srgbClr val="000000">
                      <a:alpha val="43137"/>
                    </a:srgbClr>
                  </a:outerShdw>
                </a:effectLst>
              </a:rPr>
              <a:t>34 </a:t>
            </a:r>
            <a:r>
              <a:rPr lang="en-US" sz="2800" dirty="0" smtClean="0">
                <a:effectLst>
                  <a:outerShdw blurRad="38100" dist="38100" dir="2700000" algn="tl">
                    <a:srgbClr val="000000">
                      <a:alpha val="43137"/>
                    </a:srgbClr>
                  </a:outerShdw>
                </a:effectLst>
              </a:rPr>
              <a:t>A new commandment I give unto you, That </a:t>
            </a:r>
            <a:r>
              <a:rPr lang="en-US" sz="2800" u="sng" dirty="0" smtClean="0">
                <a:effectLst>
                  <a:outerShdw blurRad="38100" dist="38100" dir="2700000" algn="tl">
                    <a:srgbClr val="000000">
                      <a:alpha val="43137"/>
                    </a:srgbClr>
                  </a:outerShdw>
                </a:effectLst>
              </a:rPr>
              <a:t>ye love one another; as I have loved you</a:t>
            </a:r>
            <a:r>
              <a:rPr lang="en-US" sz="2800" dirty="0" smtClean="0">
                <a:effectLst>
                  <a:outerShdw blurRad="38100" dist="38100" dir="2700000" algn="tl">
                    <a:srgbClr val="000000">
                      <a:alpha val="43137"/>
                    </a:srgbClr>
                  </a:outerShdw>
                </a:effectLst>
              </a:rPr>
              <a:t>, that ye also love one another.</a:t>
            </a:r>
          </a:p>
          <a:p>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8859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141" y="1211108"/>
            <a:ext cx="7315200" cy="4191000"/>
          </a:xfrm>
        </p:spPr>
        <p:txBody>
          <a:bodyPr/>
          <a:lstStyle/>
          <a:p>
            <a:r>
              <a:rPr lang="en-US" dirty="0" smtClean="0"/>
              <a:t>An inch of Sin Produces a foot of Flesh!</a:t>
            </a:r>
            <a:endParaRPr lang="en-US" dirty="0"/>
          </a:p>
        </p:txBody>
      </p:sp>
    </p:spTree>
    <p:extLst>
      <p:ext uri="{BB962C8B-B14F-4D97-AF65-F5344CB8AC3E}">
        <p14:creationId xmlns:p14="http://schemas.microsoft.com/office/powerpoint/2010/main" val="768092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209550" y="803275"/>
            <a:ext cx="8686800" cy="2053213"/>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6. How to turn it around…</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a:t>
            </a:r>
            <a:r>
              <a:rPr lang="en-US" dirty="0" smtClean="0"/>
              <a:t> </a:t>
            </a:r>
            <a:r>
              <a:rPr lang="en-US" dirty="0" smtClean="0">
                <a:effectLst>
                  <a:outerShdw blurRad="38100" dist="38100" dir="2700000" algn="tl">
                    <a:srgbClr val="000000">
                      <a:alpha val="43137"/>
                    </a:srgbClr>
                  </a:outerShdw>
                </a:effectLst>
              </a:rPr>
              <a:t>Corinthians 13</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baseline="30000" dirty="0" smtClean="0">
                <a:effectLst>
                  <a:outerShdw blurRad="38100" dist="38100" dir="2700000" algn="tl">
                    <a:srgbClr val="000000">
                      <a:alpha val="43137"/>
                    </a:srgbClr>
                  </a:outerShdw>
                </a:effectLst>
              </a:rPr>
              <a:t>4 </a:t>
            </a:r>
            <a:r>
              <a:rPr lang="en-US" sz="2800" dirty="0" smtClean="0">
                <a:effectLst>
                  <a:outerShdw blurRad="38100" dist="38100" dir="2700000" algn="tl">
                    <a:srgbClr val="000000">
                      <a:alpha val="43137"/>
                    </a:srgbClr>
                  </a:outerShdw>
                </a:effectLst>
              </a:rPr>
              <a:t>Love is patient and kind. Love is not jealous, it does not brag, and it is not proud. </a:t>
            </a:r>
            <a:r>
              <a:rPr lang="en-US" sz="2800" baseline="30000" dirty="0" smtClean="0">
                <a:effectLst>
                  <a:outerShdw blurRad="38100" dist="38100" dir="2700000" algn="tl">
                    <a:srgbClr val="000000">
                      <a:alpha val="43137"/>
                    </a:srgbClr>
                  </a:outerShdw>
                </a:effectLst>
              </a:rPr>
              <a:t>5 </a:t>
            </a:r>
            <a:r>
              <a:rPr lang="en-US" sz="2800" dirty="0" smtClean="0">
                <a:effectLst>
                  <a:outerShdw blurRad="38100" dist="38100" dir="2700000" algn="tl">
                    <a:srgbClr val="000000">
                      <a:alpha val="43137"/>
                    </a:srgbClr>
                  </a:outerShdw>
                </a:effectLst>
              </a:rPr>
              <a:t>Love is not rude, it is not selfish, and it cannot be made angry easily. Love does not remember wrongs done against it. </a:t>
            </a:r>
            <a:r>
              <a:rPr lang="en-US" sz="2800" baseline="30000" dirty="0" smtClean="0">
                <a:effectLst>
                  <a:outerShdw blurRad="38100" dist="38100" dir="2700000" algn="tl">
                    <a:srgbClr val="000000">
                      <a:alpha val="43137"/>
                    </a:srgbClr>
                  </a:outerShdw>
                </a:effectLst>
              </a:rPr>
              <a:t>6 </a:t>
            </a:r>
            <a:r>
              <a:rPr lang="en-US" sz="2800" dirty="0" smtClean="0">
                <a:effectLst>
                  <a:outerShdw blurRad="38100" dist="38100" dir="2700000" algn="tl">
                    <a:srgbClr val="000000">
                      <a:alpha val="43137"/>
                    </a:srgbClr>
                  </a:outerShdw>
                </a:effectLst>
              </a:rPr>
              <a:t>Love is never happy when others do wrong, but it is always happy with the truth. </a:t>
            </a:r>
            <a:r>
              <a:rPr lang="en-US" sz="2800" baseline="30000" dirty="0" smtClean="0">
                <a:effectLst>
                  <a:outerShdw blurRad="38100" dist="38100" dir="2700000" algn="tl">
                    <a:srgbClr val="000000">
                      <a:alpha val="43137"/>
                    </a:srgbClr>
                  </a:outerShdw>
                </a:effectLst>
              </a:rPr>
              <a:t>7 </a:t>
            </a:r>
            <a:r>
              <a:rPr lang="en-US" sz="2800" dirty="0" smtClean="0">
                <a:effectLst>
                  <a:outerShdw blurRad="38100" dist="38100" dir="2700000" algn="tl">
                    <a:srgbClr val="000000">
                      <a:alpha val="43137"/>
                    </a:srgbClr>
                  </a:outerShdw>
                </a:effectLst>
              </a:rPr>
              <a:t>Love never gives up on people. It never stops trusting, never loses hope, and never quits.</a:t>
            </a:r>
          </a:p>
          <a:p>
            <a:endParaRPr lang="en-US" dirty="0"/>
          </a:p>
        </p:txBody>
      </p:sp>
    </p:spTree>
    <p:extLst>
      <p:ext uri="{BB962C8B-B14F-4D97-AF65-F5344CB8AC3E}">
        <p14:creationId xmlns:p14="http://schemas.microsoft.com/office/powerpoint/2010/main" val="2517956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573089"/>
            <a:ext cx="8686800" cy="1239528"/>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Closing</a:t>
            </a:r>
            <a:endParaRPr lang="en-US" sz="4000" dirty="0">
              <a:effectLst>
                <a:outerShdw blurRad="38100" dist="38100" dir="2700000" algn="tl">
                  <a:srgbClr val="000000">
                    <a:alpha val="43137"/>
                  </a:srgbClr>
                </a:outerShdw>
              </a:effectLst>
            </a:endParaRPr>
          </a:p>
        </p:txBody>
      </p:sp>
      <p:sp>
        <p:nvSpPr>
          <p:cNvPr id="10243" name="Content Placeholder 2"/>
          <p:cNvSpPr>
            <a:spLocks noGrp="1" noChangeArrowheads="1"/>
          </p:cNvSpPr>
          <p:nvPr>
            <p:ph idx="1"/>
          </p:nvPr>
        </p:nvSpPr>
        <p:spPr>
          <a:xfrm>
            <a:off x="895350" y="1917813"/>
            <a:ext cx="7315200" cy="4482988"/>
          </a:xfrm>
        </p:spPr>
        <p:txBody>
          <a:bodyPr/>
          <a:lstStyle/>
          <a:p>
            <a:pPr marL="0" indent="0">
              <a:buFontTx/>
              <a:buNone/>
            </a:pPr>
            <a:r>
              <a:rPr lang="en-US" alt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short list:</a:t>
            </a:r>
          </a:p>
          <a:p>
            <a:pPr marL="0" indent="0">
              <a:buFontTx/>
              <a:buNone/>
            </a:pPr>
            <a:r>
              <a:rPr lang="en-US" alt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Forgive</a:t>
            </a:r>
          </a:p>
          <a:p>
            <a:pPr marL="0" indent="0">
              <a:buFontTx/>
              <a:buNone/>
            </a:pPr>
            <a:r>
              <a:rPr lang="en-US" alt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Focus on good and redeeming qualities</a:t>
            </a:r>
            <a:endParaRPr lang="en-US" alt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FontTx/>
              <a:buNone/>
            </a:pPr>
            <a:r>
              <a:rPr lang="en-US" alt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Don’t go looking for flaws</a:t>
            </a:r>
          </a:p>
          <a:p>
            <a:pPr marL="0" indent="0">
              <a:buFontTx/>
              <a:buNone/>
            </a:pPr>
            <a:r>
              <a:rPr lang="en-US" alt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Don’t assign wrong meanings</a:t>
            </a:r>
          </a:p>
          <a:p>
            <a:pPr marL="0" indent="0">
              <a:buFontTx/>
              <a:buNone/>
            </a:pPr>
            <a:r>
              <a:rPr lang="en-US" alt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 Reconciled to each other</a:t>
            </a:r>
          </a:p>
          <a:p>
            <a:pPr marL="0" indent="0">
              <a:buFontTx/>
              <a:buNone/>
            </a:pPr>
            <a:r>
              <a:rPr lang="en-US" alt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Love others as you love yourself</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573088"/>
            <a:ext cx="8686800" cy="1563209"/>
          </a:xfrm>
        </p:spPr>
        <p:txBody>
          <a:bodyPr/>
          <a:lstStyle/>
          <a:p>
            <a:pPr fontAlgn="auto">
              <a:spcAft>
                <a:spcPts val="0"/>
              </a:spcAft>
              <a:defRPr/>
            </a:pPr>
            <a:r>
              <a:rPr lang="en-US" sz="4000" dirty="0" smtClean="0">
                <a:effectLst>
                  <a:outerShdw blurRad="38100" dist="38100" dir="2700000" algn="tl">
                    <a:srgbClr val="000000">
                      <a:alpha val="43137"/>
                    </a:srgbClr>
                  </a:outerShdw>
                </a:effectLst>
              </a:rPr>
              <a:t>Closing</a:t>
            </a:r>
            <a:endParaRPr lang="en-US" sz="4000" dirty="0">
              <a:effectLst>
                <a:outerShdw blurRad="38100" dist="38100" dir="2700000" algn="tl">
                  <a:srgbClr val="000000">
                    <a:alpha val="43137"/>
                  </a:srgbClr>
                </a:outerShdw>
              </a:effectLst>
            </a:endParaRPr>
          </a:p>
        </p:txBody>
      </p:sp>
      <p:sp>
        <p:nvSpPr>
          <p:cNvPr id="11267" name="Content Placeholder 2"/>
          <p:cNvSpPr>
            <a:spLocks noGrp="1"/>
          </p:cNvSpPr>
          <p:nvPr>
            <p:ph idx="1"/>
          </p:nvPr>
        </p:nvSpPr>
        <p:spPr>
          <a:xfrm>
            <a:off x="895350" y="2136297"/>
            <a:ext cx="7315200" cy="3273903"/>
          </a:xfrm>
        </p:spPr>
        <p:txBody>
          <a:bodyPr/>
          <a:lstStyle/>
          <a:p>
            <a:pPr marL="0" indent="0">
              <a:buFontTx/>
              <a:buNone/>
            </a:pPr>
            <a:r>
              <a:rPr lang="en-US" altLang="en-US" sz="36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Beloved, </a:t>
            </a:r>
            <a:r>
              <a:rPr lang="en-US" altLang="en-US" sz="3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if our heart does not condemn us</a:t>
            </a:r>
            <a:r>
              <a:rPr lang="en-US" altLang="en-US" sz="36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we have confidence before God;  </a:t>
            </a:r>
            <a:r>
              <a:rPr lang="en-US" altLang="en-US" sz="3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whatever we ask we receive from him, because we keep his commandments and do what pleases him</a:t>
            </a:r>
            <a:r>
              <a:rPr lang="en-US" altLang="en-US"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n-US" altLang="en-US"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John 3:21-22 (ESV)</a:t>
            </a:r>
            <a:endParaRPr lang="en-US" altLang="en-US"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68275" y="806450"/>
            <a:ext cx="8686800" cy="1579563"/>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Closing</a:t>
            </a:r>
            <a:endParaRPr lang="en-US" sz="4000" dirty="0">
              <a:effectLst>
                <a:outerShdw blurRad="38100" dist="38100" dir="2700000" algn="tl">
                  <a:srgbClr val="000000">
                    <a:alpha val="43137"/>
                  </a:srgbClr>
                </a:outerShdw>
              </a:effectLst>
            </a:endParaRPr>
          </a:p>
        </p:txBody>
      </p:sp>
      <p:sp>
        <p:nvSpPr>
          <p:cNvPr id="12291" name="Content Placeholder 2"/>
          <p:cNvSpPr>
            <a:spLocks noGrp="1" noChangeArrowheads="1"/>
          </p:cNvSpPr>
          <p:nvPr>
            <p:ph idx="1"/>
          </p:nvPr>
        </p:nvSpPr>
        <p:spPr>
          <a:xfrm>
            <a:off x="895350" y="2603500"/>
            <a:ext cx="7315200" cy="4044950"/>
          </a:xfrm>
        </p:spPr>
        <p:txBody>
          <a:bodyPr/>
          <a:lstStyle/>
          <a:p>
            <a:pPr marL="0" indent="0">
              <a:buFontTx/>
              <a:buNone/>
            </a:pPr>
            <a:r>
              <a:rPr lang="en-US" altLang="en-US"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this is the confidence that we have toward him, </a:t>
            </a:r>
            <a:r>
              <a:rPr lang="en-US" altLang="en-US"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if we ask anything according to his will he hears us</a:t>
            </a:r>
            <a:r>
              <a:rPr lang="en-US" altLang="en-US"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if we know that he hears us in whatever we ask, we know that we have the requests that we have asked of him</a:t>
            </a:r>
            <a:r>
              <a:rPr lang="en-US" alt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1 John 5:14-15 (ESV)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728663"/>
            <a:ext cx="8686800" cy="1487487"/>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2. </a:t>
            </a:r>
            <a:r>
              <a:rPr lang="en-US" sz="4000" b="1" dirty="0">
                <a:effectLst>
                  <a:outerShdw blurRad="38100" dist="38100" dir="2700000" algn="tl">
                    <a:srgbClr val="000000">
                      <a:alpha val="43137"/>
                    </a:srgbClr>
                  </a:outerShdw>
                </a:effectLst>
              </a:rPr>
              <a:t>Assigning Meanings</a:t>
            </a:r>
            <a:endParaRPr lang="en-US" sz="4000" dirty="0">
              <a:effectLst>
                <a:outerShdw blurRad="38100" dist="38100" dir="2700000" algn="tl">
                  <a:srgbClr val="000000">
                    <a:alpha val="43137"/>
                  </a:srgbClr>
                </a:outerShdw>
              </a:effectLst>
            </a:endParaRPr>
          </a:p>
        </p:txBody>
      </p:sp>
      <p:sp>
        <p:nvSpPr>
          <p:cNvPr id="5123" name="Content Placeholder 2"/>
          <p:cNvSpPr>
            <a:spLocks noGrp="1"/>
          </p:cNvSpPr>
          <p:nvPr>
            <p:ph idx="1"/>
          </p:nvPr>
        </p:nvSpPr>
        <p:spPr>
          <a:xfrm>
            <a:off x="895350" y="2216150"/>
            <a:ext cx="7315200" cy="3921125"/>
          </a:xfrm>
        </p:spPr>
        <p:txBody>
          <a:bodyPr/>
          <a:lstStyle/>
          <a:p>
            <a:r>
              <a:rPr lang="en-US" altLang="en-US" b="1" i="1" dirty="0" smtClean="0"/>
              <a:t>Look for everything Brown in the room</a:t>
            </a:r>
          </a:p>
          <a:p>
            <a:r>
              <a:rPr lang="en-US" altLang="en-US" b="1" i="1" dirty="0" smtClean="0"/>
              <a:t>Now close your eyes (don’t open them)</a:t>
            </a:r>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728663"/>
            <a:ext cx="8686800" cy="1487487"/>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2. </a:t>
            </a:r>
            <a:r>
              <a:rPr lang="en-US" sz="4000" b="1" dirty="0">
                <a:effectLst>
                  <a:outerShdw blurRad="38100" dist="38100" dir="2700000" algn="tl">
                    <a:srgbClr val="000000">
                      <a:alpha val="43137"/>
                    </a:srgbClr>
                  </a:outerShdw>
                </a:effectLst>
              </a:rPr>
              <a:t>Assigning Meanings</a:t>
            </a:r>
            <a:endParaRPr lang="en-US" sz="4000" dirty="0">
              <a:effectLst>
                <a:outerShdw blurRad="38100" dist="38100" dir="2700000" algn="tl">
                  <a:srgbClr val="000000">
                    <a:alpha val="43137"/>
                  </a:srgbClr>
                </a:outerShdw>
              </a:effectLst>
            </a:endParaRPr>
          </a:p>
        </p:txBody>
      </p:sp>
      <p:sp>
        <p:nvSpPr>
          <p:cNvPr id="5123" name="Content Placeholder 2"/>
          <p:cNvSpPr>
            <a:spLocks noGrp="1"/>
          </p:cNvSpPr>
          <p:nvPr>
            <p:ph idx="1"/>
          </p:nvPr>
        </p:nvSpPr>
        <p:spPr>
          <a:xfrm>
            <a:off x="895350" y="2216150"/>
            <a:ext cx="7315200" cy="3921125"/>
          </a:xfrm>
        </p:spPr>
        <p:txBody>
          <a:bodyPr/>
          <a:lstStyle/>
          <a:p>
            <a:pPr marL="0" indent="0">
              <a:buFontTx/>
              <a:buNone/>
            </a:pPr>
            <a:r>
              <a:rPr lang="en-US" altLang="en-US" b="1" i="1" dirty="0" smtClean="0"/>
              <a:t>With eyes still closed what was Purple in the room.</a:t>
            </a:r>
            <a:endParaRPr lang="en-US" altLang="en-US" dirty="0" smtClean="0"/>
          </a:p>
        </p:txBody>
      </p:sp>
    </p:spTree>
    <p:extLst>
      <p:ext uri="{BB962C8B-B14F-4D97-AF65-F5344CB8AC3E}">
        <p14:creationId xmlns:p14="http://schemas.microsoft.com/office/powerpoint/2010/main" val="3092666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666750"/>
            <a:ext cx="8686800" cy="1565275"/>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3. You get what you look for…</a:t>
            </a:r>
            <a:endParaRPr lang="en-US" sz="4000" dirty="0">
              <a:effectLst>
                <a:outerShdw blurRad="38100" dist="38100" dir="2700000" algn="tl">
                  <a:srgbClr val="000000">
                    <a:alpha val="43137"/>
                  </a:srgbClr>
                </a:outerShdw>
              </a:effectLst>
            </a:endParaRPr>
          </a:p>
        </p:txBody>
      </p:sp>
      <p:sp>
        <p:nvSpPr>
          <p:cNvPr id="6147" name="Content Placeholder 2"/>
          <p:cNvSpPr>
            <a:spLocks noGrp="1" noChangeArrowheads="1"/>
          </p:cNvSpPr>
          <p:nvPr>
            <p:ph idx="1"/>
          </p:nvPr>
        </p:nvSpPr>
        <p:spPr>
          <a:xfrm>
            <a:off x="895350" y="2401888"/>
            <a:ext cx="7315200" cy="3008312"/>
          </a:xfrm>
        </p:spPr>
        <p:txBody>
          <a:bodyPr/>
          <a:lstStyle/>
          <a:p>
            <a:pPr marL="0" indent="0">
              <a:buFontTx/>
              <a:buNone/>
            </a:pPr>
            <a:r>
              <a:rPr lang="en-US" altLang="en-US" sz="36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Have you ever said:</a:t>
            </a:r>
          </a:p>
          <a:p>
            <a:pPr marL="0" indent="0">
              <a:buFontTx/>
              <a:buNone/>
            </a:pPr>
            <a:r>
              <a:rPr lang="en-US" altLang="en-US" sz="36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What’s wrong with that Person?</a:t>
            </a:r>
          </a:p>
          <a:p>
            <a:pPr marL="0" indent="0">
              <a:buFontTx/>
              <a:buNone/>
            </a:pPr>
            <a:r>
              <a:rPr lang="en-US" altLang="en-US" sz="36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Why is He such a scum Bag?</a:t>
            </a:r>
          </a:p>
          <a:p>
            <a:pPr marL="0" indent="0">
              <a:buFontTx/>
              <a:buNone/>
            </a:pPr>
            <a:r>
              <a:rPr lang="en-US" altLang="en-US" sz="36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How Come I can Never succeed?</a:t>
            </a:r>
            <a:endParaRPr lang="en-US" altLang="en-US"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152400"/>
            <a:ext cx="8686800" cy="2497138"/>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4. </a:t>
            </a:r>
            <a:r>
              <a:rPr lang="en-US" sz="4000" b="1" dirty="0">
                <a:effectLst>
                  <a:outerShdw blurRad="38100" dist="38100" dir="2700000" algn="tl">
                    <a:srgbClr val="000000">
                      <a:alpha val="43137"/>
                    </a:srgbClr>
                  </a:outerShdw>
                </a:effectLst>
              </a:rPr>
              <a:t>Assigning Meanings</a:t>
            </a:r>
            <a:endParaRPr lang="en-US" sz="4000" dirty="0">
              <a:effectLst>
                <a:outerShdw blurRad="38100" dist="38100" dir="2700000" algn="tl">
                  <a:srgbClr val="000000">
                    <a:alpha val="43137"/>
                  </a:srgbClr>
                </a:outerShdw>
              </a:effectLst>
            </a:endParaRPr>
          </a:p>
        </p:txBody>
      </p:sp>
      <p:sp>
        <p:nvSpPr>
          <p:cNvPr id="7171" name="Content Placeholder 2"/>
          <p:cNvSpPr>
            <a:spLocks noGrp="1" noChangeArrowheads="1"/>
          </p:cNvSpPr>
          <p:nvPr>
            <p:ph idx="1"/>
          </p:nvPr>
        </p:nvSpPr>
        <p:spPr>
          <a:xfrm>
            <a:off x="895350" y="2401888"/>
            <a:ext cx="7315200" cy="3008312"/>
          </a:xfrm>
        </p:spPr>
        <p:txBody>
          <a:bodyPr/>
          <a:lstStyle/>
          <a:p>
            <a:r>
              <a:rPr lang="en-US" sz="3600" b="1" dirty="0" smtClean="0">
                <a:effectLst>
                  <a:outerShdw blurRad="38100" dist="38100" dir="2700000" algn="tl">
                    <a:srgbClr val="000000">
                      <a:alpha val="43137"/>
                    </a:srgbClr>
                  </a:outerShdw>
                </a:effectLst>
              </a:rPr>
              <a:t>When We Look for something Bad In Others or Self, We will find it!</a:t>
            </a:r>
          </a:p>
          <a:p>
            <a:r>
              <a:rPr lang="en-US" altLang="en-US" sz="3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When we look for Virtues in others We will find it.</a:t>
            </a:r>
            <a:endParaRPr lang="en-US" altLang="en-US" sz="36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465138"/>
            <a:ext cx="8686800" cy="1936750"/>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5.  Relational Issues that </a:t>
            </a:r>
            <a:r>
              <a:rPr lang="en-US" sz="4000" b="1" dirty="0" smtClean="0">
                <a:effectLst>
                  <a:outerShdw blurRad="38100" dist="38100" dir="2700000" algn="tl">
                    <a:srgbClr val="000000">
                      <a:alpha val="43137"/>
                    </a:srgbClr>
                  </a:outerShdw>
                </a:effectLst>
              </a:rPr>
              <a:t>affect our </a:t>
            </a:r>
            <a:r>
              <a:rPr lang="en-US" sz="4000" b="1" dirty="0" smtClean="0">
                <a:effectLst>
                  <a:outerShdw blurRad="38100" dist="38100" dir="2700000" algn="tl">
                    <a:srgbClr val="000000">
                      <a:alpha val="43137"/>
                    </a:srgbClr>
                  </a:outerShdw>
                </a:effectLst>
              </a:rPr>
              <a:t>spirit and grieve God</a:t>
            </a:r>
            <a:endParaRPr lang="en-US" sz="4000" dirty="0">
              <a:effectLst>
                <a:outerShdw blurRad="38100" dist="38100" dir="2700000" algn="tl">
                  <a:srgbClr val="000000">
                    <a:alpha val="43137"/>
                  </a:srgbClr>
                </a:outerShdw>
              </a:effectLst>
            </a:endParaRPr>
          </a:p>
        </p:txBody>
      </p:sp>
      <p:sp>
        <p:nvSpPr>
          <p:cNvPr id="8195" name="Content Placeholder 2"/>
          <p:cNvSpPr>
            <a:spLocks noGrp="1" noChangeArrowheads="1"/>
          </p:cNvSpPr>
          <p:nvPr>
            <p:ph idx="1"/>
          </p:nvPr>
        </p:nvSpPr>
        <p:spPr>
          <a:xfrm>
            <a:off x="895350" y="2232025"/>
            <a:ext cx="7315200" cy="3178175"/>
          </a:xfrm>
        </p:spPr>
        <p:txBody>
          <a:bodyPr/>
          <a:lstStyle/>
          <a:p>
            <a:pPr marL="0" indent="0">
              <a:buFontTx/>
              <a:buNone/>
            </a:pPr>
            <a:r>
              <a:rPr lang="en-US" altLang="en-US"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Fault Finder</a:t>
            </a:r>
          </a:p>
          <a:p>
            <a:pPr marL="0" indent="0">
              <a:buNone/>
            </a:pPr>
            <a:r>
              <a:rPr lang="en-US" sz="2800" dirty="0" smtClean="0">
                <a:effectLst>
                  <a:outerShdw blurRad="38100" dist="38100" dir="2700000" algn="tl">
                    <a:srgbClr val="000000">
                      <a:alpha val="43137"/>
                    </a:srgbClr>
                  </a:outerShdw>
                </a:effectLst>
              </a:rPr>
              <a:t>What a picture Jesus paints of the </a:t>
            </a:r>
            <a:r>
              <a:rPr lang="en-US" sz="2800" i="1" dirty="0" smtClean="0">
                <a:effectLst>
                  <a:outerShdw blurRad="38100" dist="38100" dir="2700000" algn="tl">
                    <a:srgbClr val="000000">
                      <a:alpha val="43137"/>
                    </a:srgbClr>
                  </a:outerShdw>
                </a:effectLst>
              </a:rPr>
              <a:t>faultfinder</a:t>
            </a:r>
            <a:r>
              <a:rPr lang="en-US" sz="2800" dirty="0" smtClean="0">
                <a:effectLst>
                  <a:outerShdw blurRad="38100" dist="38100" dir="2700000" algn="tl">
                    <a:srgbClr val="000000">
                      <a:alpha val="43137"/>
                    </a:srgbClr>
                  </a:outerShdw>
                </a:effectLst>
              </a:rPr>
              <a:t>!</a:t>
            </a:r>
          </a:p>
          <a:p>
            <a:pPr marL="0" indent="0">
              <a:buNone/>
            </a:pPr>
            <a:r>
              <a:rPr lang="en-US" sz="2800" dirty="0" smtClean="0">
                <a:effectLst>
                  <a:outerShdw blurRad="38100" dist="38100" dir="2700000" algn="tl">
                    <a:srgbClr val="000000">
                      <a:alpha val="43137"/>
                    </a:srgbClr>
                  </a:outerShdw>
                </a:effectLst>
              </a:rPr>
              <a:t>. Imagine a beam of wood embedded in your eye. It's too large for you to dislodge without immense pain. It's too terrifying to think of other people prying it out. Luke 6:42</a:t>
            </a:r>
            <a:endParaRPr lang="en-US" altLang="en-US"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124" y="265688"/>
            <a:ext cx="8686800" cy="381000"/>
          </a:xfrm>
        </p:spPr>
        <p:txBody>
          <a:bodyPr/>
          <a:lstStyle/>
          <a:p>
            <a:r>
              <a:rPr lang="en-US" dirty="0" smtClean="0">
                <a:effectLst>
                  <a:outerShdw blurRad="38100" dist="38100" dir="2700000" algn="tl">
                    <a:srgbClr val="000000">
                      <a:alpha val="43137"/>
                    </a:srgbClr>
                  </a:outerShdw>
                </a:effectLst>
              </a:rPr>
              <a:t>Luke 6:42</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i="1" dirty="0" smtClean="0">
                <a:effectLst>
                  <a:outerShdw blurRad="38100" dist="38100" dir="2700000" algn="tl">
                    <a:srgbClr val="000000">
                      <a:alpha val="43137"/>
                    </a:srgbClr>
                  </a:outerShdw>
                </a:effectLst>
              </a:rPr>
              <a:t>"How can you say to your brother, 'Brother, let me take the speck out of your eye,' when you yourself fail to see the plank in your own eye? You hypocrite, first take the plank out of your eye, and then you will see clearly to remove the speck from your brother's eye.“ </a:t>
            </a:r>
            <a:r>
              <a:rPr lang="en-US" dirty="0" smtClean="0">
                <a:effectLst>
                  <a:outerShdw blurRad="38100" dist="38100" dir="2700000" algn="tl">
                    <a:srgbClr val="000000">
                      <a:alpha val="43137"/>
                    </a:srgbClr>
                  </a:outerShdw>
                </a:effectLst>
              </a:rPr>
              <a:t>(Luke 6:42)</a:t>
            </a:r>
          </a:p>
        </p:txBody>
      </p:sp>
    </p:spTree>
    <p:extLst>
      <p:ext uri="{BB962C8B-B14F-4D97-AF65-F5344CB8AC3E}">
        <p14:creationId xmlns:p14="http://schemas.microsoft.com/office/powerpoint/2010/main" val="863296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52400" y="465138"/>
            <a:ext cx="8686800" cy="1936750"/>
          </a:xfrm>
        </p:spPr>
        <p:txBody>
          <a:bodyPr/>
          <a:lstStyle/>
          <a:p>
            <a:pPr fontAlgn="auto">
              <a:spcAft>
                <a:spcPts val="0"/>
              </a:spcAft>
              <a:defRPr/>
            </a:pPr>
            <a:r>
              <a:rPr lang="en-US" sz="4000" b="1" dirty="0" smtClean="0">
                <a:effectLst>
                  <a:outerShdw blurRad="38100" dist="38100" dir="2700000" algn="tl">
                    <a:srgbClr val="000000">
                      <a:alpha val="43137"/>
                    </a:srgbClr>
                  </a:outerShdw>
                </a:effectLst>
              </a:rPr>
              <a:t>5. </a:t>
            </a:r>
            <a:r>
              <a:rPr lang="en-US" sz="4000" b="1" dirty="0">
                <a:effectLst>
                  <a:outerShdw blurRad="38100" dist="38100" dir="2700000" algn="tl">
                    <a:srgbClr val="000000">
                      <a:alpha val="43137"/>
                    </a:srgbClr>
                  </a:outerShdw>
                </a:effectLst>
              </a:rPr>
              <a:t>Relational Issues that affect our spirit and grieve God</a:t>
            </a:r>
            <a:endParaRPr lang="en-US" sz="4000" dirty="0">
              <a:effectLst>
                <a:outerShdw blurRad="38100" dist="38100" dir="2700000" algn="tl">
                  <a:srgbClr val="000000">
                    <a:alpha val="43137"/>
                  </a:srgbClr>
                </a:outerShdw>
              </a:effectLst>
            </a:endParaRPr>
          </a:p>
        </p:txBody>
      </p:sp>
      <p:sp>
        <p:nvSpPr>
          <p:cNvPr id="8195" name="Content Placeholder 2"/>
          <p:cNvSpPr>
            <a:spLocks noGrp="1" noChangeArrowheads="1"/>
          </p:cNvSpPr>
          <p:nvPr>
            <p:ph idx="1"/>
          </p:nvPr>
        </p:nvSpPr>
        <p:spPr>
          <a:xfrm>
            <a:off x="895350" y="2232025"/>
            <a:ext cx="7315200" cy="3178175"/>
          </a:xfrm>
        </p:spPr>
        <p:txBody>
          <a:bodyPr/>
          <a:lstStyle/>
          <a:p>
            <a:pPr marL="0" indent="0">
              <a:buNone/>
            </a:pPr>
            <a:r>
              <a:rPr lang="en-US" altLang="en-US"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 Practicing What We Preach - </a:t>
            </a:r>
            <a:r>
              <a:rPr lang="en-US" b="1" dirty="0" smtClean="0">
                <a:effectLst>
                  <a:outerShdw blurRad="38100" dist="38100" dir="2700000" algn="tl">
                    <a:srgbClr val="000000">
                      <a:alpha val="43137"/>
                    </a:srgbClr>
                  </a:outerShdw>
                </a:effectLst>
              </a:rPr>
              <a:t>Romans 2:21-23</a:t>
            </a:r>
          </a:p>
          <a:p>
            <a:pPr marL="0" indent="0">
              <a:buFontTx/>
              <a:buNone/>
            </a:pPr>
            <a:endParaRPr lang="en-US" altLang="en-US"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24">
  <a:themeElements>
    <a:clrScheme name="powerpoint-template-24 8">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559CCE"/>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246DD8"/>
        </a:lt2>
        <a:accent1>
          <a:srgbClr val="2FC5F1"/>
        </a:accent1>
        <a:accent2>
          <a:srgbClr val="218DEB"/>
        </a:accent2>
        <a:accent3>
          <a:srgbClr val="FFFFFF"/>
        </a:accent3>
        <a:accent4>
          <a:srgbClr val="404040"/>
        </a:accent4>
        <a:accent5>
          <a:srgbClr val="ADDFF7"/>
        </a:accent5>
        <a:accent6>
          <a:srgbClr val="1D7FD5"/>
        </a:accent6>
        <a:hlink>
          <a:srgbClr val="39A1E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4377BA"/>
        </a:lt2>
        <a:accent1>
          <a:srgbClr val="5793D1"/>
        </a:accent1>
        <a:accent2>
          <a:srgbClr val="5FA2DB"/>
        </a:accent2>
        <a:accent3>
          <a:srgbClr val="FFFFFF"/>
        </a:accent3>
        <a:accent4>
          <a:srgbClr val="404040"/>
        </a:accent4>
        <a:accent5>
          <a:srgbClr val="B4C8E5"/>
        </a:accent5>
        <a:accent6>
          <a:srgbClr val="5592C6"/>
        </a:accent6>
        <a:hlink>
          <a:srgbClr val="68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0067B5"/>
        </a:lt2>
        <a:accent1>
          <a:srgbClr val="1881BF"/>
        </a:accent1>
        <a:accent2>
          <a:srgbClr val="39B0DA"/>
        </a:accent2>
        <a:accent3>
          <a:srgbClr val="FFFFFF"/>
        </a:accent3>
        <a:accent4>
          <a:srgbClr val="404040"/>
        </a:accent4>
        <a:accent5>
          <a:srgbClr val="ABC1DC"/>
        </a:accent5>
        <a:accent6>
          <a:srgbClr val="339FC5"/>
        </a:accent6>
        <a:hlink>
          <a:srgbClr val="40B0D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026788"/>
        </a:lt2>
        <a:accent1>
          <a:srgbClr val="0089B3"/>
        </a:accent1>
        <a:accent2>
          <a:srgbClr val="01A2CE"/>
        </a:accent2>
        <a:accent3>
          <a:srgbClr val="FFFFFF"/>
        </a:accent3>
        <a:accent4>
          <a:srgbClr val="404040"/>
        </a:accent4>
        <a:accent5>
          <a:srgbClr val="AAC4D6"/>
        </a:accent5>
        <a:accent6>
          <a:srgbClr val="0192BA"/>
        </a:accent6>
        <a:hlink>
          <a:srgbClr val="01B3D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559CCE"/>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006AB6"/>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0084D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205EDC"/>
        </a:lt2>
        <a:accent1>
          <a:srgbClr val="3488E9"/>
        </a:accent1>
        <a:accent2>
          <a:srgbClr val="50B3F5"/>
        </a:accent2>
        <a:accent3>
          <a:srgbClr val="FFFFFF"/>
        </a:accent3>
        <a:accent4>
          <a:srgbClr val="404040"/>
        </a:accent4>
        <a:accent5>
          <a:srgbClr val="AEC3F2"/>
        </a:accent5>
        <a:accent6>
          <a:srgbClr val="48A2DE"/>
        </a:accent6>
        <a:hlink>
          <a:srgbClr val="65D4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EE080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F3B21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4">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109B09"/>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2017PP(1)</Template>
  <TotalTime>307</TotalTime>
  <Words>660</Words>
  <Application>Microsoft Office PowerPoint</Application>
  <PresentationFormat>On-screen Show (4:3)</PresentationFormat>
  <Paragraphs>68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Impact</vt:lpstr>
      <vt:lpstr>Microsoft Sans Serif</vt:lpstr>
      <vt:lpstr>Times New Roman</vt:lpstr>
      <vt:lpstr>powerpoint-template-24</vt:lpstr>
      <vt:lpstr>HE WHO SEEKS FINDETH camouflaged judgement </vt:lpstr>
      <vt:lpstr>1. Assigning Meanings</vt:lpstr>
      <vt:lpstr>2. Assigning Meanings</vt:lpstr>
      <vt:lpstr>2. Assigning Meanings</vt:lpstr>
      <vt:lpstr>3. You get what you look for…</vt:lpstr>
      <vt:lpstr>4. Assigning Meanings</vt:lpstr>
      <vt:lpstr>5.  Relational Issues that affect our spirit and grieve God</vt:lpstr>
      <vt:lpstr>Luke 6:42</vt:lpstr>
      <vt:lpstr>5. Relational Issues that affect our spirit and grieve God</vt:lpstr>
      <vt:lpstr> Romans 2:21-23 (ESV) </vt:lpstr>
      <vt:lpstr>5. Relational Issues that affect our spirit and grieve God</vt:lpstr>
      <vt:lpstr>  Leviticus 19:18 King James Version (KJV) </vt:lpstr>
      <vt:lpstr>5. Relational Issues that affect our spirit and grieve God</vt:lpstr>
      <vt:lpstr>  1 Peter 3:7 King James Version (KJV) </vt:lpstr>
      <vt:lpstr>5. Relational Issues that affect our spirit and grieve God</vt:lpstr>
      <vt:lpstr> Philippians 3:13 ESV  </vt:lpstr>
      <vt:lpstr>  Luke 9:62 ESV </vt:lpstr>
      <vt:lpstr>Isaiah 43:18 ESV</vt:lpstr>
      <vt:lpstr>5.  Relational Issues that effect or spirit and grieve God</vt:lpstr>
      <vt:lpstr>  Colossians 3:13 ESV  </vt:lpstr>
      <vt:lpstr>PowerPoint Presentation</vt:lpstr>
      <vt:lpstr>6. How to turn it around…</vt:lpstr>
      <vt:lpstr>1 Corinthians 13</vt:lpstr>
      <vt:lpstr>Closing</vt:lpstr>
      <vt:lpstr>Closing</vt:lpstr>
      <vt:lpstr>Closing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WHO SEEKS FINDETH camouflaged judgement</dc:title>
  <dc:creator>Ronald Powell</dc:creator>
  <cp:lastModifiedBy>Ronald Powell</cp:lastModifiedBy>
  <cp:revision>17</cp:revision>
  <dcterms:created xsi:type="dcterms:W3CDTF">2019-03-02T15:41:11Z</dcterms:created>
  <dcterms:modified xsi:type="dcterms:W3CDTF">2019-03-10T23:51:35Z</dcterms:modified>
</cp:coreProperties>
</file>