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8" r:id="rId4"/>
    <p:sldId id="257" r:id="rId5"/>
    <p:sldId id="259" r:id="rId6"/>
    <p:sldId id="260" r:id="rId7"/>
    <p:sldId id="262" r:id="rId8"/>
    <p:sldId id="268" r:id="rId9"/>
    <p:sldId id="274" r:id="rId10"/>
    <p:sldId id="269" r:id="rId11"/>
    <p:sldId id="263" r:id="rId12"/>
    <p:sldId id="264" r:id="rId13"/>
    <p:sldId id="265" r:id="rId14"/>
    <p:sldId id="266" r:id="rId15"/>
    <p:sldId id="267" r:id="rId16"/>
    <p:sldId id="270" r:id="rId17"/>
    <p:sldId id="271"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3FED38-6515-491A-BD7F-381E6FD44389}" type="datetimeFigureOut">
              <a:rPr lang="en-US" smtClean="0"/>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B68A1-5C8A-4976-A0AD-49C0AAE5C2EE}" type="slidenum">
              <a:rPr lang="en-US" smtClean="0"/>
              <a:t>‹#›</a:t>
            </a:fld>
            <a:endParaRPr lang="en-US"/>
          </a:p>
        </p:txBody>
      </p:sp>
    </p:spTree>
    <p:extLst>
      <p:ext uri="{BB962C8B-B14F-4D97-AF65-F5344CB8AC3E}">
        <p14:creationId xmlns:p14="http://schemas.microsoft.com/office/powerpoint/2010/main" val="1805172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3FED38-6515-491A-BD7F-381E6FD44389}" type="datetimeFigureOut">
              <a:rPr lang="en-US" smtClean="0"/>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B68A1-5C8A-4976-A0AD-49C0AAE5C2EE}" type="slidenum">
              <a:rPr lang="en-US" smtClean="0"/>
              <a:t>‹#›</a:t>
            </a:fld>
            <a:endParaRPr lang="en-US"/>
          </a:p>
        </p:txBody>
      </p:sp>
    </p:spTree>
    <p:extLst>
      <p:ext uri="{BB962C8B-B14F-4D97-AF65-F5344CB8AC3E}">
        <p14:creationId xmlns:p14="http://schemas.microsoft.com/office/powerpoint/2010/main" val="1556131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3FED38-6515-491A-BD7F-381E6FD44389}" type="datetimeFigureOut">
              <a:rPr lang="en-US" smtClean="0"/>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B68A1-5C8A-4976-A0AD-49C0AAE5C2EE}" type="slidenum">
              <a:rPr lang="en-US" smtClean="0"/>
              <a:t>‹#›</a:t>
            </a:fld>
            <a:endParaRPr lang="en-US"/>
          </a:p>
        </p:txBody>
      </p:sp>
    </p:spTree>
    <p:extLst>
      <p:ext uri="{BB962C8B-B14F-4D97-AF65-F5344CB8AC3E}">
        <p14:creationId xmlns:p14="http://schemas.microsoft.com/office/powerpoint/2010/main" val="114543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3FED38-6515-491A-BD7F-381E6FD44389}" type="datetimeFigureOut">
              <a:rPr lang="en-US" smtClean="0"/>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B68A1-5C8A-4976-A0AD-49C0AAE5C2EE}" type="slidenum">
              <a:rPr lang="en-US" smtClean="0"/>
              <a:t>‹#›</a:t>
            </a:fld>
            <a:endParaRPr lang="en-US"/>
          </a:p>
        </p:txBody>
      </p:sp>
    </p:spTree>
    <p:extLst>
      <p:ext uri="{BB962C8B-B14F-4D97-AF65-F5344CB8AC3E}">
        <p14:creationId xmlns:p14="http://schemas.microsoft.com/office/powerpoint/2010/main" val="329992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3FED38-6515-491A-BD7F-381E6FD44389}" type="datetimeFigureOut">
              <a:rPr lang="en-US" smtClean="0"/>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B68A1-5C8A-4976-A0AD-49C0AAE5C2EE}" type="slidenum">
              <a:rPr lang="en-US" smtClean="0"/>
              <a:t>‹#›</a:t>
            </a:fld>
            <a:endParaRPr lang="en-US"/>
          </a:p>
        </p:txBody>
      </p:sp>
    </p:spTree>
    <p:extLst>
      <p:ext uri="{BB962C8B-B14F-4D97-AF65-F5344CB8AC3E}">
        <p14:creationId xmlns:p14="http://schemas.microsoft.com/office/powerpoint/2010/main" val="1109521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3FED38-6515-491A-BD7F-381E6FD44389}" type="datetimeFigureOut">
              <a:rPr lang="en-US" smtClean="0"/>
              <a:t>3/16/2019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B68A1-5C8A-4976-A0AD-49C0AAE5C2EE}" type="slidenum">
              <a:rPr lang="en-US" smtClean="0"/>
              <a:t>‹#›</a:t>
            </a:fld>
            <a:endParaRPr lang="en-US"/>
          </a:p>
        </p:txBody>
      </p:sp>
    </p:spTree>
    <p:extLst>
      <p:ext uri="{BB962C8B-B14F-4D97-AF65-F5344CB8AC3E}">
        <p14:creationId xmlns:p14="http://schemas.microsoft.com/office/powerpoint/2010/main" val="36439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3FED38-6515-491A-BD7F-381E6FD44389}" type="datetimeFigureOut">
              <a:rPr lang="en-US" smtClean="0"/>
              <a:t>3/16/2019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CB68A1-5C8A-4976-A0AD-49C0AAE5C2EE}" type="slidenum">
              <a:rPr lang="en-US" smtClean="0"/>
              <a:t>‹#›</a:t>
            </a:fld>
            <a:endParaRPr lang="en-US"/>
          </a:p>
        </p:txBody>
      </p:sp>
    </p:spTree>
    <p:extLst>
      <p:ext uri="{BB962C8B-B14F-4D97-AF65-F5344CB8AC3E}">
        <p14:creationId xmlns:p14="http://schemas.microsoft.com/office/powerpoint/2010/main" val="2742179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3FED38-6515-491A-BD7F-381E6FD44389}" type="datetimeFigureOut">
              <a:rPr lang="en-US" smtClean="0"/>
              <a:t>3/16/2019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B68A1-5C8A-4976-A0AD-49C0AAE5C2EE}" type="slidenum">
              <a:rPr lang="en-US" smtClean="0"/>
              <a:t>‹#›</a:t>
            </a:fld>
            <a:endParaRPr lang="en-US"/>
          </a:p>
        </p:txBody>
      </p:sp>
    </p:spTree>
    <p:extLst>
      <p:ext uri="{BB962C8B-B14F-4D97-AF65-F5344CB8AC3E}">
        <p14:creationId xmlns:p14="http://schemas.microsoft.com/office/powerpoint/2010/main" val="4181945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FED38-6515-491A-BD7F-381E6FD44389}" type="datetimeFigureOut">
              <a:rPr lang="en-US" smtClean="0"/>
              <a:t>3/16/2019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CB68A1-5C8A-4976-A0AD-49C0AAE5C2EE}" type="slidenum">
              <a:rPr lang="en-US" smtClean="0"/>
              <a:t>‹#›</a:t>
            </a:fld>
            <a:endParaRPr lang="en-US"/>
          </a:p>
        </p:txBody>
      </p:sp>
    </p:spTree>
    <p:extLst>
      <p:ext uri="{BB962C8B-B14F-4D97-AF65-F5344CB8AC3E}">
        <p14:creationId xmlns:p14="http://schemas.microsoft.com/office/powerpoint/2010/main" val="147342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3FED38-6515-491A-BD7F-381E6FD44389}" type="datetimeFigureOut">
              <a:rPr lang="en-US" smtClean="0"/>
              <a:t>3/16/2019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B68A1-5C8A-4976-A0AD-49C0AAE5C2EE}" type="slidenum">
              <a:rPr lang="en-US" smtClean="0"/>
              <a:t>‹#›</a:t>
            </a:fld>
            <a:endParaRPr lang="en-US"/>
          </a:p>
        </p:txBody>
      </p:sp>
    </p:spTree>
    <p:extLst>
      <p:ext uri="{BB962C8B-B14F-4D97-AF65-F5344CB8AC3E}">
        <p14:creationId xmlns:p14="http://schemas.microsoft.com/office/powerpoint/2010/main" val="2531516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3FED38-6515-491A-BD7F-381E6FD44389}" type="datetimeFigureOut">
              <a:rPr lang="en-US" smtClean="0"/>
              <a:t>3/16/2019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B68A1-5C8A-4976-A0AD-49C0AAE5C2EE}" type="slidenum">
              <a:rPr lang="en-US" smtClean="0"/>
              <a:t>‹#›</a:t>
            </a:fld>
            <a:endParaRPr lang="en-US"/>
          </a:p>
        </p:txBody>
      </p:sp>
    </p:spTree>
    <p:extLst>
      <p:ext uri="{BB962C8B-B14F-4D97-AF65-F5344CB8AC3E}">
        <p14:creationId xmlns:p14="http://schemas.microsoft.com/office/powerpoint/2010/main" val="460096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FED38-6515-491A-BD7F-381E6FD44389}" type="datetimeFigureOut">
              <a:rPr lang="en-US" smtClean="0"/>
              <a:t>3/16/2019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CB68A1-5C8A-4976-A0AD-49C0AAE5C2EE}" type="slidenum">
              <a:rPr lang="en-US" smtClean="0"/>
              <a:t>‹#›</a:t>
            </a:fld>
            <a:endParaRPr lang="en-US"/>
          </a:p>
        </p:txBody>
      </p:sp>
    </p:spTree>
    <p:extLst>
      <p:ext uri="{BB962C8B-B14F-4D97-AF65-F5344CB8AC3E}">
        <p14:creationId xmlns:p14="http://schemas.microsoft.com/office/powerpoint/2010/main" val="2947653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noFill/>
        </p:spPr>
        <p:txBody>
          <a:bodyPr/>
          <a:lstStyle/>
          <a:p>
            <a:r>
              <a:rPr lang="en-US" dirty="0" smtClean="0">
                <a:solidFill>
                  <a:schemeClr val="bg1"/>
                </a:solidFill>
              </a:rPr>
              <a:t>Making Prophetic Decrees</a:t>
            </a:r>
            <a:endParaRPr lang="en-US" dirty="0">
              <a:solidFill>
                <a:schemeClr val="bg1"/>
              </a:solidFill>
            </a:endParaRPr>
          </a:p>
        </p:txBody>
      </p:sp>
      <p:sp>
        <p:nvSpPr>
          <p:cNvPr id="3" name="Subtitle 2"/>
          <p:cNvSpPr>
            <a:spLocks noGrp="1"/>
          </p:cNvSpPr>
          <p:nvPr>
            <p:ph type="subTitle" idx="1"/>
          </p:nvPr>
        </p:nvSpPr>
        <p:spPr/>
        <p:txBody>
          <a:bodyPr/>
          <a:lstStyle/>
          <a:p>
            <a:r>
              <a:rPr lang="en-US" dirty="0" smtClean="0">
                <a:solidFill>
                  <a:schemeClr val="bg1"/>
                </a:solidFill>
              </a:rPr>
              <a:t>With Bishop Ronald K, Powell</a:t>
            </a:r>
            <a:endParaRPr lang="en-US" dirty="0">
              <a:solidFill>
                <a:schemeClr val="bg1"/>
              </a:solidFill>
            </a:endParaRPr>
          </a:p>
        </p:txBody>
      </p:sp>
    </p:spTree>
    <p:extLst>
      <p:ext uri="{BB962C8B-B14F-4D97-AF65-F5344CB8AC3E}">
        <p14:creationId xmlns:p14="http://schemas.microsoft.com/office/powerpoint/2010/main" val="4069214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
            </a:r>
            <a:br>
              <a:rPr lang="en-US" dirty="0" smtClean="0">
                <a:solidFill>
                  <a:schemeClr val="bg1"/>
                </a:solidFill>
              </a:rPr>
            </a:br>
            <a:r>
              <a:rPr lang="en-US" dirty="0" smtClean="0">
                <a:solidFill>
                  <a:schemeClr val="bg1"/>
                </a:solidFill>
              </a:rPr>
              <a:t>Your </a:t>
            </a:r>
            <a:r>
              <a:rPr lang="en-US" dirty="0">
                <a:solidFill>
                  <a:schemeClr val="bg1"/>
                </a:solidFill>
              </a:rPr>
              <a:t>Body Will Respond to Your Words</a:t>
            </a:r>
            <a:br>
              <a:rPr lang="en-US" dirty="0">
                <a:solidFill>
                  <a:schemeClr val="bg1"/>
                </a:solidFill>
              </a:rPr>
            </a:br>
            <a:endParaRPr lang="en-US" dirty="0"/>
          </a:p>
        </p:txBody>
      </p:sp>
      <p:sp>
        <p:nvSpPr>
          <p:cNvPr id="3" name="Content Placeholder 2"/>
          <p:cNvSpPr>
            <a:spLocks noGrp="1"/>
          </p:cNvSpPr>
          <p:nvPr>
            <p:ph idx="1"/>
          </p:nvPr>
        </p:nvSpPr>
        <p:spPr>
          <a:solidFill>
            <a:schemeClr val="tx1">
              <a:alpha val="50000"/>
            </a:schemeClr>
          </a:solidFill>
        </p:spPr>
        <p:txBody>
          <a:bodyPr>
            <a:normAutofit fontScale="85000" lnSpcReduction="20000"/>
          </a:bodyPr>
          <a:lstStyle/>
          <a:p>
            <a:r>
              <a:rPr lang="en-US" dirty="0" smtClean="0">
                <a:solidFill>
                  <a:schemeClr val="bg1"/>
                </a:solidFill>
                <a:effectLst>
                  <a:outerShdw blurRad="38100" dist="38100" dir="2700000" algn="tl">
                    <a:srgbClr val="000000">
                      <a:alpha val="43137"/>
                    </a:srgbClr>
                  </a:outerShdw>
                </a:effectLst>
              </a:rPr>
              <a:t>But </a:t>
            </a:r>
            <a:r>
              <a:rPr lang="en-US" dirty="0">
                <a:solidFill>
                  <a:schemeClr val="bg1"/>
                </a:solidFill>
                <a:effectLst>
                  <a:outerShdw blurRad="38100" dist="38100" dir="2700000" algn="tl">
                    <a:srgbClr val="000000">
                      <a:alpha val="43137"/>
                    </a:srgbClr>
                  </a:outerShdw>
                </a:effectLst>
              </a:rPr>
              <a:t>God's method is to call for positive things, even though they are not yet a reality in your body. You call them until they are manifest. You have a God-given right to exercise authority over your body.</a:t>
            </a:r>
          </a:p>
          <a:p>
            <a:endParaRPr lang="en-US" dirty="0">
              <a:solidFill>
                <a:schemeClr val="bg1"/>
              </a:solidFill>
              <a:effectLst>
                <a:outerShdw blurRad="38100" dist="38100" dir="2700000" algn="tl">
                  <a:srgbClr val="000000">
                    <a:alpha val="43137"/>
                  </a:srgbClr>
                </a:outerShdw>
              </a:effectLst>
            </a:endParaRPr>
          </a:p>
          <a:p>
            <a:r>
              <a:rPr lang="en-US" dirty="0">
                <a:solidFill>
                  <a:schemeClr val="bg1"/>
                </a:solidFill>
                <a:effectLst>
                  <a:outerShdw blurRad="38100" dist="38100" dir="2700000" algn="tl">
                    <a:srgbClr val="000000">
                      <a:alpha val="43137"/>
                    </a:srgbClr>
                  </a:outerShdw>
                </a:effectLst>
              </a:rPr>
              <a:t>In Romans 8;13, Paul tells us "...if you live after the flesh you shall die: but if you through the Spirit do mortify the deeds of the body, you shall live." Your flesh wants to say it the way it is, but your spirit, if trained properly, wants to say it the way God said it in His Word.</a:t>
            </a:r>
          </a:p>
          <a:p>
            <a:endParaRPr lang="en-US" dirty="0">
              <a:solidFill>
                <a:schemeClr val="bg1"/>
              </a:solidFill>
              <a:effectLst>
                <a:outerShdw blurRad="38100" dist="38100" dir="2700000" algn="tl">
                  <a:srgbClr val="000000">
                    <a:alpha val="43137"/>
                  </a:srgbClr>
                </a:outerShdw>
              </a:effectLst>
            </a:endParaRPr>
          </a:p>
          <a:p>
            <a:r>
              <a:rPr lang="en-US" dirty="0">
                <a:solidFill>
                  <a:schemeClr val="bg1"/>
                </a:solidFill>
                <a:effectLst>
                  <a:outerShdw blurRad="38100" dist="38100" dir="2700000" algn="tl">
                    <a:srgbClr val="000000">
                      <a:alpha val="43137"/>
                    </a:srgbClr>
                  </a:outerShdw>
                </a:effectLst>
              </a:rPr>
              <a:t>Your body will respond to the demands of the human spirit.</a:t>
            </a:r>
          </a:p>
          <a:p>
            <a:endParaRPr lang="en-US" dirty="0">
              <a:solidFill>
                <a:schemeClr val="bg1"/>
              </a:solidFill>
              <a:effectLst>
                <a:outerShdw blurRad="38100" dist="38100" dir="2700000" algn="tl">
                  <a:srgbClr val="000000">
                    <a:alpha val="43137"/>
                  </a:srgbClr>
                </a:outerShdw>
              </a:effectLst>
            </a:endParaRPr>
          </a:p>
          <a:p>
            <a:r>
              <a:rPr lang="en-US" dirty="0">
                <a:solidFill>
                  <a:schemeClr val="bg1"/>
                </a:solidFill>
                <a:effectLst>
                  <a:outerShdw blurRad="38100" dist="38100" dir="2700000" algn="tl">
                    <a:srgbClr val="000000">
                      <a:alpha val="43137"/>
                    </a:srgbClr>
                  </a:outerShdw>
                </a:effectLst>
              </a:rPr>
              <a:t>If you feed the spirit man God's Word, it will make demands on the flesh to line up with the Word of God. </a:t>
            </a:r>
          </a:p>
        </p:txBody>
      </p:sp>
    </p:spTree>
    <p:extLst>
      <p:ext uri="{BB962C8B-B14F-4D97-AF65-F5344CB8AC3E}">
        <p14:creationId xmlns:p14="http://schemas.microsoft.com/office/powerpoint/2010/main" val="4149260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The </a:t>
            </a:r>
            <a: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t>principle</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Let's </a:t>
            </a:r>
            <a: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t>look at the principle that could be the key to you being a partaker of God's </a:t>
            </a:r>
            <a:r>
              <a:rPr lang="en-US"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provisions.</a:t>
            </a:r>
            <a:endParaRPr lang="en-US" dirty="0">
              <a:solidFill>
                <a:schemeClr val="bg1"/>
              </a:solidFill>
            </a:endParaRPr>
          </a:p>
        </p:txBody>
      </p:sp>
    </p:spTree>
    <p:extLst>
      <p:ext uri="{BB962C8B-B14F-4D97-AF65-F5344CB8AC3E}">
        <p14:creationId xmlns:p14="http://schemas.microsoft.com/office/powerpoint/2010/main" val="3852424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a:solidFill>
                  <a:schemeClr val="bg1"/>
                </a:solidFill>
              </a:rPr>
              <a:t>In Romans 10:6-8</a:t>
            </a:r>
            <a:endParaRPr lang="en-US" dirty="0"/>
          </a:p>
        </p:txBody>
      </p:sp>
      <p:sp>
        <p:nvSpPr>
          <p:cNvPr id="3" name="Content Placeholder 2"/>
          <p:cNvSpPr>
            <a:spLocks noGrp="1"/>
          </p:cNvSpPr>
          <p:nvPr>
            <p:ph idx="1"/>
          </p:nvPr>
        </p:nvSpPr>
        <p:spPr/>
        <p:txBody>
          <a:bodyPr/>
          <a:lstStyle/>
          <a:p>
            <a:r>
              <a:rPr lang="en-US" b="1" dirty="0" smtClean="0">
                <a:solidFill>
                  <a:schemeClr val="bg1"/>
                </a:solidFill>
              </a:rPr>
              <a:t>Paul </a:t>
            </a:r>
            <a:r>
              <a:rPr lang="en-US" b="1" dirty="0">
                <a:solidFill>
                  <a:schemeClr val="bg1"/>
                </a:solidFill>
              </a:rPr>
              <a:t>says that </a:t>
            </a:r>
            <a:r>
              <a:rPr lang="en-US" b="1" u="sng" dirty="0">
                <a:solidFill>
                  <a:schemeClr val="bg1"/>
                </a:solidFill>
              </a:rPr>
              <a:t>the righteousness which is of faith</a:t>
            </a:r>
            <a:r>
              <a:rPr lang="en-US" b="1" dirty="0">
                <a:solidFill>
                  <a:schemeClr val="bg1"/>
                </a:solidFill>
              </a:rPr>
              <a:t> </a:t>
            </a:r>
            <a:r>
              <a:rPr lang="en-US" b="1" u="sng" dirty="0">
                <a:solidFill>
                  <a:schemeClr val="bg1"/>
                </a:solidFill>
              </a:rPr>
              <a:t>says</a:t>
            </a:r>
            <a:r>
              <a:rPr lang="en-US" b="1" dirty="0">
                <a:solidFill>
                  <a:schemeClr val="bg1"/>
                </a:solidFill>
              </a:rPr>
              <a:t> ... </a:t>
            </a:r>
            <a:r>
              <a:rPr lang="en-US" b="1" u="sng" dirty="0">
                <a:solidFill>
                  <a:schemeClr val="bg1"/>
                </a:solidFill>
              </a:rPr>
              <a:t>the word is nigh thee, even in thy mouth and in thy heart</a:t>
            </a:r>
            <a:r>
              <a:rPr lang="en-US" b="1" dirty="0">
                <a:solidFill>
                  <a:schemeClr val="bg1"/>
                </a:solidFill>
              </a:rPr>
              <a:t>. </a:t>
            </a:r>
            <a:endParaRPr lang="en-US" b="1" dirty="0" smtClean="0">
              <a:solidFill>
                <a:schemeClr val="bg1"/>
              </a:solidFill>
            </a:endParaRPr>
          </a:p>
          <a:p>
            <a:pPr marL="0" indent="0">
              <a:buNone/>
            </a:pPr>
            <a:endParaRPr lang="en-US" dirty="0">
              <a:solidFill>
                <a:schemeClr val="bg1"/>
              </a:solidFill>
            </a:endParaRPr>
          </a:p>
          <a:p>
            <a:r>
              <a:rPr lang="en-US" b="1" i="1" u="sng" dirty="0">
                <a:solidFill>
                  <a:schemeClr val="bg1"/>
                </a:solidFill>
              </a:rPr>
              <a:t>Notice, the </a:t>
            </a:r>
            <a:r>
              <a:rPr lang="en-US" b="1" i="1" u="sng" dirty="0" smtClean="0">
                <a:solidFill>
                  <a:schemeClr val="bg1"/>
                </a:solidFill>
              </a:rPr>
              <a:t>God’s Word is </a:t>
            </a:r>
            <a:r>
              <a:rPr lang="en-US" b="1" i="1" u="sng" dirty="0">
                <a:solidFill>
                  <a:schemeClr val="bg1"/>
                </a:solidFill>
              </a:rPr>
              <a:t>first in your mouth and (then) in your heart</a:t>
            </a:r>
            <a:r>
              <a:rPr lang="en-US" b="1" dirty="0">
                <a:solidFill>
                  <a:schemeClr val="bg1"/>
                </a:solidFill>
              </a:rPr>
              <a:t>. </a:t>
            </a:r>
            <a:endParaRPr lang="en-US" dirty="0">
              <a:solidFill>
                <a:schemeClr val="bg1"/>
              </a:solidFill>
            </a:endParaRPr>
          </a:p>
          <a:p>
            <a:endParaRPr lang="en-US" dirty="0"/>
          </a:p>
        </p:txBody>
      </p:sp>
    </p:spTree>
    <p:extLst>
      <p:ext uri="{BB962C8B-B14F-4D97-AF65-F5344CB8AC3E}">
        <p14:creationId xmlns:p14="http://schemas.microsoft.com/office/powerpoint/2010/main" val="601162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solidFill>
                  <a:schemeClr val="bg1"/>
                </a:solidFill>
              </a:rPr>
              <a:t>God's Word becomes engrafted into your heart as you speak it. </a:t>
            </a:r>
            <a:endParaRPr lang="en-US" b="1" dirty="0" smtClean="0">
              <a:solidFill>
                <a:schemeClr val="bg1"/>
              </a:solidFill>
            </a:endParaRPr>
          </a:p>
          <a:p>
            <a:r>
              <a:rPr lang="en-US" b="1" dirty="0" smtClean="0">
                <a:solidFill>
                  <a:schemeClr val="bg1"/>
                </a:solidFill>
              </a:rPr>
              <a:t>There </a:t>
            </a:r>
            <a:r>
              <a:rPr lang="en-US" b="1" dirty="0">
                <a:solidFill>
                  <a:schemeClr val="bg1"/>
                </a:solidFill>
              </a:rPr>
              <a:t>is nothing more important to your faith than declaring what God has said about </a:t>
            </a:r>
            <a:r>
              <a:rPr lang="en-US" b="1" dirty="0" smtClean="0">
                <a:solidFill>
                  <a:schemeClr val="bg1"/>
                </a:solidFill>
              </a:rPr>
              <a:t>you… </a:t>
            </a:r>
            <a:r>
              <a:rPr lang="en-US" b="1" dirty="0">
                <a:solidFill>
                  <a:schemeClr val="bg1"/>
                </a:solidFill>
              </a:rPr>
              <a:t>with your own voice. </a:t>
            </a:r>
            <a:endParaRPr lang="en-US" b="1" dirty="0" smtClean="0">
              <a:solidFill>
                <a:schemeClr val="bg1"/>
              </a:solidFill>
            </a:endParaRPr>
          </a:p>
          <a:p>
            <a:r>
              <a:rPr lang="en-US" b="1" dirty="0" smtClean="0">
                <a:solidFill>
                  <a:schemeClr val="bg1"/>
                </a:solidFill>
              </a:rPr>
              <a:t>Giving </a:t>
            </a:r>
            <a:r>
              <a:rPr lang="en-US" b="1" dirty="0">
                <a:solidFill>
                  <a:schemeClr val="bg1"/>
                </a:solidFill>
              </a:rPr>
              <a:t>voice to God's Word is a method of calling for things that God has given by promise and </a:t>
            </a:r>
            <a:r>
              <a:rPr lang="en-US" b="1" u="sng" dirty="0">
                <a:solidFill>
                  <a:schemeClr val="bg1"/>
                </a:solidFill>
              </a:rPr>
              <a:t>are not yet manifest</a:t>
            </a:r>
            <a:r>
              <a:rPr lang="en-US" b="1" dirty="0">
                <a:solidFill>
                  <a:schemeClr val="bg1"/>
                </a:solidFill>
              </a:rPr>
              <a:t>. </a:t>
            </a:r>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508719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When it comes to divine healing this is a vital principle.</a:t>
            </a:r>
            <a:endParaRPr lang="en-US" dirty="0"/>
          </a:p>
        </p:txBody>
      </p:sp>
      <p:sp>
        <p:nvSpPr>
          <p:cNvPr id="3" name="Content Placeholder 2"/>
          <p:cNvSpPr>
            <a:spLocks noGrp="1"/>
          </p:cNvSpPr>
          <p:nvPr>
            <p:ph idx="1"/>
          </p:nvPr>
        </p:nvSpPr>
        <p:spPr/>
        <p:txBody>
          <a:bodyPr/>
          <a:lstStyle/>
          <a:p>
            <a:r>
              <a:rPr lang="en-US" dirty="0" smtClean="0">
                <a:solidFill>
                  <a:schemeClr val="bg1"/>
                </a:solidFill>
              </a:rPr>
              <a:t>We </a:t>
            </a:r>
            <a:r>
              <a:rPr lang="en-US" dirty="0">
                <a:solidFill>
                  <a:schemeClr val="bg1"/>
                </a:solidFill>
              </a:rPr>
              <a:t>should declare to ourselves what God's Word reveals about us, regardless of the circumstances or how we feel about it. </a:t>
            </a:r>
            <a:endParaRPr lang="en-US" dirty="0" smtClean="0">
              <a:solidFill>
                <a:schemeClr val="bg1"/>
              </a:solidFill>
            </a:endParaRPr>
          </a:p>
          <a:p>
            <a:r>
              <a:rPr lang="en-US" b="1" dirty="0">
                <a:solidFill>
                  <a:schemeClr val="bg1"/>
                </a:solidFill>
              </a:rPr>
              <a:t>Jeremiah 1:12 English Standard Version (ESV)</a:t>
            </a:r>
          </a:p>
          <a:p>
            <a:r>
              <a:rPr lang="en-US" baseline="30000" dirty="0">
                <a:solidFill>
                  <a:schemeClr val="bg1"/>
                </a:solidFill>
              </a:rPr>
              <a:t>12 </a:t>
            </a:r>
            <a:r>
              <a:rPr lang="en-US" dirty="0">
                <a:solidFill>
                  <a:schemeClr val="bg1"/>
                </a:solidFill>
              </a:rPr>
              <a:t>Then the </a:t>
            </a:r>
            <a:r>
              <a:rPr lang="en-US" cap="small" dirty="0">
                <a:solidFill>
                  <a:schemeClr val="bg1"/>
                </a:solidFill>
              </a:rPr>
              <a:t>Lord</a:t>
            </a:r>
            <a:r>
              <a:rPr lang="en-US" dirty="0">
                <a:solidFill>
                  <a:schemeClr val="bg1"/>
                </a:solidFill>
              </a:rPr>
              <a:t> said to me, “You have seen well, </a:t>
            </a:r>
            <a:r>
              <a:rPr lang="en-US" u="sng" dirty="0">
                <a:solidFill>
                  <a:schemeClr val="bg1"/>
                </a:solidFill>
              </a:rPr>
              <a:t>for I am watching over my word to perform it.</a:t>
            </a:r>
            <a:r>
              <a:rPr lang="en-US" dirty="0">
                <a:solidFill>
                  <a:schemeClr val="bg1"/>
                </a:solidFill>
              </a:rPr>
              <a:t>”</a:t>
            </a:r>
          </a:p>
          <a:p>
            <a:pPr marL="0" indent="0">
              <a:buNone/>
            </a:pPr>
            <a:endParaRPr lang="en-US" dirty="0">
              <a:solidFill>
                <a:schemeClr val="bg1"/>
              </a:solidFill>
            </a:endParaRPr>
          </a:p>
        </p:txBody>
      </p:sp>
    </p:spTree>
    <p:extLst>
      <p:ext uri="{BB962C8B-B14F-4D97-AF65-F5344CB8AC3E}">
        <p14:creationId xmlns:p14="http://schemas.microsoft.com/office/powerpoint/2010/main" val="4231522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But you must make the demand on it before it will respond.</a:t>
            </a:r>
            <a:endParaRPr lang="en-US" dirty="0"/>
          </a:p>
        </p:txBody>
      </p:sp>
      <p:sp>
        <p:nvSpPr>
          <p:cNvPr id="3" name="Content Placeholder 2"/>
          <p:cNvSpPr>
            <a:spLocks noGrp="1"/>
          </p:cNvSpPr>
          <p:nvPr>
            <p:ph idx="1"/>
          </p:nvPr>
        </p:nvSpPr>
        <p:spPr/>
        <p:txBody>
          <a:bodyPr/>
          <a:lstStyle/>
          <a:p>
            <a:r>
              <a:rPr lang="en-US" dirty="0" smtClean="0">
                <a:solidFill>
                  <a:schemeClr val="bg1"/>
                </a:solidFill>
              </a:rPr>
              <a:t>Even </a:t>
            </a:r>
            <a:r>
              <a:rPr lang="en-US" dirty="0">
                <a:solidFill>
                  <a:schemeClr val="bg1"/>
                </a:solidFill>
              </a:rPr>
              <a:t>your dog or your cat will respond to the command of your voice.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How much more shall your body respond to the demands made upon it by the Word of God spoken out of your mouth. </a:t>
            </a:r>
            <a:endParaRPr lang="en-US" dirty="0" smtClean="0">
              <a:solidFill>
                <a:schemeClr val="bg1"/>
              </a:solidFill>
            </a:endParaRPr>
          </a:p>
          <a:p>
            <a:r>
              <a:rPr lang="en-US" dirty="0" smtClean="0">
                <a:solidFill>
                  <a:schemeClr val="bg1"/>
                </a:solidFill>
              </a:rPr>
              <a:t>The </a:t>
            </a:r>
            <a:r>
              <a:rPr lang="en-US" dirty="0">
                <a:solidFill>
                  <a:schemeClr val="bg1"/>
                </a:solidFill>
              </a:rPr>
              <a:t>truth is, your body always responds to your words in some manner, either for better or worse. So choose your words carefully. </a:t>
            </a:r>
          </a:p>
        </p:txBody>
      </p:sp>
    </p:spTree>
    <p:extLst>
      <p:ext uri="{BB962C8B-B14F-4D97-AF65-F5344CB8AC3E}">
        <p14:creationId xmlns:p14="http://schemas.microsoft.com/office/powerpoint/2010/main" val="3857675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bg1"/>
                </a:solidFill>
              </a:rPr>
              <a:t>There is more truth to Mark 11:23 than most people realize. You can have what you say in faith, but most people are saying what they have.</a:t>
            </a:r>
          </a:p>
        </p:txBody>
      </p:sp>
    </p:spTree>
    <p:extLst>
      <p:ext uri="{BB962C8B-B14F-4D97-AF65-F5344CB8AC3E}">
        <p14:creationId xmlns:p14="http://schemas.microsoft.com/office/powerpoint/2010/main" val="1316549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Saying it Plants the Seed for Future Action</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effectLst>
                  <a:outerShdw blurRad="38100" dist="38100" dir="2700000" algn="tl">
                    <a:srgbClr val="000000">
                      <a:alpha val="43137"/>
                    </a:srgbClr>
                  </a:outerShdw>
                </a:effectLst>
              </a:rPr>
              <a:t>Remember, when you are sick, call yourself well, for you are calling for what you don't have.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If </a:t>
            </a:r>
            <a:r>
              <a:rPr lang="en-US" dirty="0">
                <a:solidFill>
                  <a:schemeClr val="bg1"/>
                </a:solidFill>
                <a:effectLst>
                  <a:outerShdw blurRad="38100" dist="38100" dir="2700000" algn="tl">
                    <a:srgbClr val="000000">
                      <a:alpha val="43137"/>
                    </a:srgbClr>
                  </a:outerShdw>
                </a:effectLst>
              </a:rPr>
              <a:t>you put this into practice and make it a way of life, then your body will respond to your faith demands that are based on the authority of God's Holy Word</a:t>
            </a:r>
            <a:r>
              <a:rPr lang="en-US" dirty="0" smtClean="0">
                <a:solidFill>
                  <a:schemeClr val="bg1"/>
                </a:solidFill>
                <a:effectLst>
                  <a:outerShdw blurRad="38100" dist="38100" dir="2700000" algn="tl">
                    <a:srgbClr val="000000">
                      <a:alpha val="43137"/>
                    </a:srgbClr>
                  </a:outerShdw>
                </a:effectLst>
              </a:rPr>
              <a:t>. “</a:t>
            </a:r>
            <a:r>
              <a:rPr lang="en-US" dirty="0" smtClean="0">
                <a:solidFill>
                  <a:schemeClr val="bg1"/>
                </a:solidFill>
              </a:rPr>
              <a:t>Prophetic Decrees”</a:t>
            </a:r>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4409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bg1"/>
                </a:solidFill>
              </a:rPr>
              <a:t>No, it won't happen just because you say it, but saying it is involved in causing it to happen. Saying it is the way you plant the seed for what you need. </a:t>
            </a:r>
            <a:endParaRPr lang="en-US" dirty="0" smtClean="0">
              <a:solidFill>
                <a:schemeClr val="bg1"/>
              </a:solidFill>
            </a:endParaRPr>
          </a:p>
          <a:p>
            <a:r>
              <a:rPr lang="en-US" dirty="0" smtClean="0">
                <a:solidFill>
                  <a:schemeClr val="bg1"/>
                </a:solidFill>
              </a:rPr>
              <a:t>The </a:t>
            </a:r>
            <a:r>
              <a:rPr lang="en-US" dirty="0">
                <a:solidFill>
                  <a:schemeClr val="bg1"/>
                </a:solidFill>
              </a:rPr>
              <a:t>spoken Word of God imparts spirit life into your physical body (John 6:63), for His Word is </a:t>
            </a:r>
            <a:r>
              <a:rPr lang="en-US" u="sng" dirty="0">
                <a:solidFill>
                  <a:schemeClr val="bg1"/>
                </a:solidFill>
              </a:rPr>
              <a:t>incorruptible seed</a:t>
            </a:r>
            <a:r>
              <a:rPr lang="en-US" dirty="0">
                <a:solidFill>
                  <a:schemeClr val="bg1"/>
                </a:solidFill>
              </a:rPr>
              <a:t>, and </a:t>
            </a:r>
            <a:r>
              <a:rPr lang="en-US" u="sng" dirty="0">
                <a:solidFill>
                  <a:schemeClr val="bg1"/>
                </a:solidFill>
              </a:rPr>
              <a:t>it produces after its kind</a:t>
            </a:r>
            <a:r>
              <a:rPr lang="en-US" dirty="0">
                <a:solidFill>
                  <a:schemeClr val="bg1"/>
                </a:solidFill>
              </a:rPr>
              <a:t>. </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2178798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Closing</a:t>
            </a:r>
            <a:endParaRPr lang="en-US" dirty="0">
              <a:solidFill>
                <a:schemeClr val="bg1"/>
              </a:solidFill>
            </a:endParaRPr>
          </a:p>
        </p:txBody>
      </p:sp>
      <p:sp>
        <p:nvSpPr>
          <p:cNvPr id="3" name="Content Placeholder 2"/>
          <p:cNvSpPr>
            <a:spLocks noGrp="1"/>
          </p:cNvSpPr>
          <p:nvPr>
            <p:ph idx="1"/>
          </p:nvPr>
        </p:nvSpPr>
        <p:spPr/>
        <p:txBody>
          <a:bodyPr/>
          <a:lstStyle/>
          <a:p>
            <a:r>
              <a:rPr lang="en-US" b="1" dirty="0">
                <a:solidFill>
                  <a:schemeClr val="bg1"/>
                </a:solidFill>
                <a:effectLst>
                  <a:outerShdw blurRad="38100" dist="38100" dir="2700000" algn="tl">
                    <a:srgbClr val="000000">
                      <a:alpha val="43137"/>
                    </a:srgbClr>
                  </a:outerShdw>
                </a:effectLst>
              </a:rPr>
              <a:t>I challenge you to set aside time by yourself, daily, to fellowship with God. Make it a practice to meditate on His Word by speaking it to your body. Do it two or three times a day. </a:t>
            </a:r>
            <a:br>
              <a:rPr lang="en-US"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
            </a:r>
            <a:br>
              <a:rPr lang="en-US"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Then double up on your confessions in the area where you have the most problems. Pray the Word over your body. Declare it to be true until you are fully persuaded. Your body will respond to your </a:t>
            </a:r>
            <a:r>
              <a:rPr lang="en-US" b="1" dirty="0" smtClean="0">
                <a:solidFill>
                  <a:schemeClr val="bg1"/>
                </a:solidFill>
                <a:effectLst>
                  <a:outerShdw blurRad="38100" dist="38100" dir="2700000" algn="tl">
                    <a:srgbClr val="000000">
                      <a:alpha val="43137"/>
                    </a:srgbClr>
                  </a:outerShdw>
                </a:effectLst>
              </a:rPr>
              <a:t>vain words ; </a:t>
            </a:r>
            <a:r>
              <a:rPr lang="en-US" b="1" dirty="0">
                <a:solidFill>
                  <a:schemeClr val="bg1"/>
                </a:solidFill>
                <a:effectLst>
                  <a:outerShdw blurRad="38100" dist="38100" dir="2700000" algn="tl">
                    <a:srgbClr val="000000">
                      <a:alpha val="43137"/>
                    </a:srgbClr>
                  </a:outerShdw>
                </a:effectLst>
              </a:rPr>
              <a:t>how much more will it respond to God's Word spoken in FAITH.</a:t>
            </a:r>
          </a:p>
        </p:txBody>
      </p:sp>
    </p:spTree>
    <p:extLst>
      <p:ext uri="{BB962C8B-B14F-4D97-AF65-F5344CB8AC3E}">
        <p14:creationId xmlns:p14="http://schemas.microsoft.com/office/powerpoint/2010/main" val="3566553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The tongue is a power part of the body. </a:t>
            </a:r>
          </a:p>
        </p:txBody>
      </p:sp>
      <p:sp>
        <p:nvSpPr>
          <p:cNvPr id="3" name="Content Placeholder 2"/>
          <p:cNvSpPr>
            <a:spLocks noGrp="1"/>
          </p:cNvSpPr>
          <p:nvPr>
            <p:ph idx="1"/>
          </p:nvPr>
        </p:nvSpPr>
        <p:spPr/>
        <p:txBody>
          <a:bodyPr/>
          <a:lstStyle/>
          <a:p>
            <a:r>
              <a:rPr lang="en-US" dirty="0" smtClean="0">
                <a:solidFill>
                  <a:schemeClr val="bg1"/>
                </a:solidFill>
                <a:effectLst>
                  <a:outerShdw blurRad="38100" dist="38100" dir="2700000" algn="tl">
                    <a:srgbClr val="000000">
                      <a:alpha val="43137"/>
                    </a:srgbClr>
                  </a:outerShdw>
                </a:effectLst>
              </a:rPr>
              <a:t>In </a:t>
            </a:r>
            <a:r>
              <a:rPr lang="en-US" dirty="0">
                <a:solidFill>
                  <a:schemeClr val="bg1"/>
                </a:solidFill>
                <a:effectLst>
                  <a:outerShdw blurRad="38100" dist="38100" dir="2700000" algn="tl">
                    <a:srgbClr val="000000">
                      <a:alpha val="43137"/>
                    </a:srgbClr>
                  </a:outerShdw>
                </a:effectLst>
              </a:rPr>
              <a:t>terms of size that can be seen, the size of the tongue is relatively small. The weight of tongue in the male is averagely 70 grams while in the female is about 60 grams. </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effectLst>
                  <a:outerShdw blurRad="38100" dist="38100" dir="2700000" algn="tl">
                    <a:srgbClr val="000000">
                      <a:alpha val="43137"/>
                    </a:srgbClr>
                  </a:outerShdw>
                </a:effectLst>
              </a:rPr>
              <a:t>However</a:t>
            </a:r>
            <a:r>
              <a:rPr lang="en-US" dirty="0">
                <a:solidFill>
                  <a:schemeClr val="bg1"/>
                </a:solidFill>
                <a:effectLst>
                  <a:outerShdw blurRad="38100" dist="38100" dir="2700000" algn="tl">
                    <a:srgbClr val="000000">
                      <a:alpha val="43137"/>
                    </a:srgbClr>
                  </a:outerShdw>
                </a:effectLst>
              </a:rPr>
              <a:t>, the tongue has potential to do great and mighty things. It has a deep connection with the human heart. That is to say, beyond physical anatomy of the tongue, there is more about the spiritual effect of the tongue. As the spirit world </a:t>
            </a:r>
            <a:r>
              <a:rPr lang="en-US" dirty="0" smtClean="0">
                <a:solidFill>
                  <a:schemeClr val="bg1"/>
                </a:solidFill>
                <a:effectLst>
                  <a:outerShdw blurRad="38100" dist="38100" dir="2700000" algn="tl">
                    <a:srgbClr val="000000">
                      <a:alpha val="43137"/>
                    </a:srgbClr>
                  </a:outerShdw>
                </a:effectLst>
              </a:rPr>
              <a:t>supersedes </a:t>
            </a:r>
            <a:r>
              <a:rPr lang="en-US" dirty="0">
                <a:solidFill>
                  <a:schemeClr val="bg1"/>
                </a:solidFill>
                <a:effectLst>
                  <a:outerShdw blurRad="38100" dist="38100" dir="2700000" algn="tl">
                    <a:srgbClr val="000000">
                      <a:alpha val="43137"/>
                    </a:srgbClr>
                  </a:outerShdw>
                </a:effectLst>
              </a:rPr>
              <a:t>the physical, so is the spiritual effect of tongue goes beyond the physical structure of it.</a:t>
            </a:r>
          </a:p>
        </p:txBody>
      </p:sp>
    </p:spTree>
    <p:extLst>
      <p:ext uri="{BB962C8B-B14F-4D97-AF65-F5344CB8AC3E}">
        <p14:creationId xmlns:p14="http://schemas.microsoft.com/office/powerpoint/2010/main" val="862851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Proverbs 18:2</a:t>
            </a:r>
            <a:endParaRPr lang="en-US" dirty="0"/>
          </a:p>
        </p:txBody>
      </p:sp>
      <p:sp>
        <p:nvSpPr>
          <p:cNvPr id="3" name="Content Placeholder 2"/>
          <p:cNvSpPr>
            <a:spLocks noGrp="1"/>
          </p:cNvSpPr>
          <p:nvPr>
            <p:ph idx="1"/>
          </p:nvPr>
        </p:nvSpPr>
        <p:spPr/>
        <p:txBody>
          <a:bodyPr/>
          <a:lstStyle/>
          <a:p>
            <a:r>
              <a:rPr lang="en-US" b="1" dirty="0" smtClean="0">
                <a:solidFill>
                  <a:schemeClr val="bg1"/>
                </a:solidFill>
              </a:rPr>
              <a:t>Death </a:t>
            </a:r>
            <a:r>
              <a:rPr lang="en-US" b="1" dirty="0">
                <a:solidFill>
                  <a:schemeClr val="bg1"/>
                </a:solidFill>
              </a:rPr>
              <a:t>and life [are] in the </a:t>
            </a:r>
            <a:r>
              <a:rPr lang="en-US" b="1" u="sng" dirty="0">
                <a:solidFill>
                  <a:schemeClr val="bg1"/>
                </a:solidFill>
              </a:rPr>
              <a:t>power of the tongue</a:t>
            </a:r>
            <a:r>
              <a:rPr lang="en-US" b="1" dirty="0">
                <a:solidFill>
                  <a:schemeClr val="bg1"/>
                </a:solidFill>
              </a:rPr>
              <a:t>, And those who love it will eat its fruit. </a:t>
            </a:r>
            <a:endParaRPr lang="en-US" dirty="0">
              <a:solidFill>
                <a:schemeClr val="bg1"/>
              </a:solidFill>
            </a:endParaRPr>
          </a:p>
        </p:txBody>
      </p:sp>
    </p:spTree>
    <p:extLst>
      <p:ext uri="{BB962C8B-B14F-4D97-AF65-F5344CB8AC3E}">
        <p14:creationId xmlns:p14="http://schemas.microsoft.com/office/powerpoint/2010/main" val="2383688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Hebrews </a:t>
            </a:r>
            <a:r>
              <a:rPr lang="en-US" b="1" dirty="0">
                <a:solidFill>
                  <a:schemeClr val="bg1"/>
                </a:solidFill>
              </a:rPr>
              <a:t>11:1 King James Version (KJV)</a:t>
            </a:r>
            <a:br>
              <a:rPr lang="en-US" b="1" dirty="0">
                <a:solidFill>
                  <a:schemeClr val="bg1"/>
                </a:solidFill>
              </a:rPr>
            </a:br>
            <a:endParaRPr lang="en-US" dirty="0"/>
          </a:p>
        </p:txBody>
      </p:sp>
      <p:sp>
        <p:nvSpPr>
          <p:cNvPr id="3" name="Content Placeholder 2"/>
          <p:cNvSpPr>
            <a:spLocks noGrp="1"/>
          </p:cNvSpPr>
          <p:nvPr>
            <p:ph idx="1"/>
          </p:nvPr>
        </p:nvSpPr>
        <p:spPr/>
        <p:txBody>
          <a:bodyPr/>
          <a:lstStyle/>
          <a:p>
            <a:r>
              <a:rPr lang="en-US" dirty="0" smtClean="0">
                <a:solidFill>
                  <a:schemeClr val="bg1"/>
                </a:solidFill>
                <a:effectLst>
                  <a:outerShdw blurRad="38100" dist="38100" dir="2700000" algn="tl">
                    <a:srgbClr val="000000">
                      <a:alpha val="43137"/>
                    </a:srgbClr>
                  </a:outerShdw>
                </a:effectLst>
              </a:rPr>
              <a:t>11</a:t>
            </a:r>
            <a:r>
              <a:rPr lang="en-US" dirty="0">
                <a:solidFill>
                  <a:schemeClr val="bg1"/>
                </a:solidFill>
                <a:effectLst>
                  <a:outerShdw blurRad="38100" dist="38100" dir="2700000" algn="tl">
                    <a:srgbClr val="000000">
                      <a:alpha val="43137"/>
                    </a:srgbClr>
                  </a:outerShdw>
                </a:effectLst>
              </a:rPr>
              <a:t> </a:t>
            </a:r>
            <a:r>
              <a:rPr lang="en-US" u="sng" dirty="0">
                <a:solidFill>
                  <a:schemeClr val="bg1"/>
                </a:solidFill>
                <a:effectLst>
                  <a:outerShdw blurRad="38100" dist="38100" dir="2700000" algn="tl">
                    <a:srgbClr val="000000">
                      <a:alpha val="43137"/>
                    </a:srgbClr>
                  </a:outerShdw>
                </a:effectLst>
              </a:rPr>
              <a:t>Now</a:t>
            </a:r>
            <a:r>
              <a:rPr lang="en-US" dirty="0">
                <a:solidFill>
                  <a:schemeClr val="bg1"/>
                </a:solidFill>
                <a:effectLst>
                  <a:outerShdw blurRad="38100" dist="38100" dir="2700000" algn="tl">
                    <a:srgbClr val="000000">
                      <a:alpha val="43137"/>
                    </a:srgbClr>
                  </a:outerShdw>
                </a:effectLst>
              </a:rPr>
              <a:t> </a:t>
            </a:r>
            <a:r>
              <a:rPr lang="en-US" u="sng" dirty="0">
                <a:solidFill>
                  <a:schemeClr val="bg1"/>
                </a:solidFill>
                <a:effectLst>
                  <a:outerShdw blurRad="38100" dist="38100" dir="2700000" algn="tl">
                    <a:srgbClr val="000000">
                      <a:alpha val="43137"/>
                    </a:srgbClr>
                  </a:outerShdw>
                </a:effectLst>
              </a:rPr>
              <a:t>faith is</a:t>
            </a:r>
            <a:r>
              <a:rPr lang="en-US" dirty="0">
                <a:solidFill>
                  <a:schemeClr val="bg1"/>
                </a:solidFill>
                <a:effectLst>
                  <a:outerShdw blurRad="38100" dist="38100" dir="2700000" algn="tl">
                    <a:srgbClr val="000000">
                      <a:alpha val="43137"/>
                    </a:srgbClr>
                  </a:outerShdw>
                </a:effectLst>
              </a:rPr>
              <a:t> </a:t>
            </a:r>
            <a:r>
              <a:rPr lang="en-US" u="sng" dirty="0">
                <a:solidFill>
                  <a:schemeClr val="bg1"/>
                </a:solidFill>
                <a:effectLst>
                  <a:outerShdw blurRad="38100" dist="38100" dir="2700000" algn="tl">
                    <a:srgbClr val="000000">
                      <a:alpha val="43137"/>
                    </a:srgbClr>
                  </a:outerShdw>
                </a:effectLst>
              </a:rPr>
              <a:t>the substance</a:t>
            </a:r>
            <a:r>
              <a:rPr lang="en-US" dirty="0">
                <a:solidFill>
                  <a:schemeClr val="bg1"/>
                </a:solidFill>
                <a:effectLst>
                  <a:outerShdw blurRad="38100" dist="38100" dir="2700000" algn="tl">
                    <a:srgbClr val="000000">
                      <a:alpha val="43137"/>
                    </a:srgbClr>
                  </a:outerShdw>
                </a:effectLst>
              </a:rPr>
              <a:t> of things </a:t>
            </a:r>
            <a:r>
              <a:rPr lang="en-US" u="sng" dirty="0">
                <a:solidFill>
                  <a:schemeClr val="bg1"/>
                </a:solidFill>
                <a:effectLst>
                  <a:outerShdw blurRad="38100" dist="38100" dir="2700000" algn="tl">
                    <a:srgbClr val="000000">
                      <a:alpha val="43137"/>
                    </a:srgbClr>
                  </a:outerShdw>
                </a:effectLst>
              </a:rPr>
              <a:t>hoped for</a:t>
            </a:r>
            <a:r>
              <a:rPr lang="en-US" dirty="0">
                <a:solidFill>
                  <a:schemeClr val="bg1"/>
                </a:solidFill>
                <a:effectLst>
                  <a:outerShdw blurRad="38100" dist="38100" dir="2700000" algn="tl">
                    <a:srgbClr val="000000">
                      <a:alpha val="43137"/>
                    </a:srgbClr>
                  </a:outerShdw>
                </a:effectLst>
              </a:rPr>
              <a:t>, t</a:t>
            </a:r>
            <a:r>
              <a:rPr lang="en-US" u="sng" dirty="0">
                <a:solidFill>
                  <a:schemeClr val="bg1"/>
                </a:solidFill>
                <a:effectLst>
                  <a:outerShdw blurRad="38100" dist="38100" dir="2700000" algn="tl">
                    <a:srgbClr val="000000">
                      <a:alpha val="43137"/>
                    </a:srgbClr>
                  </a:outerShdw>
                </a:effectLst>
              </a:rPr>
              <a:t>he evidence of things not seen</a:t>
            </a:r>
            <a:r>
              <a:rPr lang="en-US" dirty="0" smtClean="0">
                <a:solidFill>
                  <a:schemeClr val="bg1"/>
                </a:solidFill>
                <a:effectLst>
                  <a:outerShdw blurRad="38100" dist="38100" dir="2700000" algn="tl">
                    <a:srgbClr val="000000">
                      <a:alpha val="43137"/>
                    </a:srgbClr>
                  </a:outerShdw>
                </a:effectLst>
              </a:rPr>
              <a:t>.</a:t>
            </a:r>
          </a:p>
          <a:p>
            <a:pPr marL="0" indent="0">
              <a:buNone/>
            </a:pPr>
            <a:endParaRPr lang="en-US" dirty="0" smtClean="0">
              <a:solidFill>
                <a:schemeClr val="bg1"/>
              </a:solidFill>
            </a:endParaRPr>
          </a:p>
          <a:p>
            <a:r>
              <a:rPr lang="en-US" b="1" dirty="0">
                <a:solidFill>
                  <a:schemeClr val="bg1"/>
                </a:solidFill>
                <a:effectLst>
                  <a:outerShdw blurRad="38100" dist="38100" dir="2700000" algn="tl">
                    <a:srgbClr val="000000">
                      <a:alpha val="43137"/>
                    </a:srgbClr>
                  </a:outerShdw>
                </a:effectLst>
              </a:rPr>
              <a:t>Hebrews 11:1 Living Bible (TLB)</a:t>
            </a:r>
          </a:p>
          <a:p>
            <a:r>
              <a:rPr lang="en-US" dirty="0">
                <a:solidFill>
                  <a:schemeClr val="bg1"/>
                </a:solidFill>
                <a:effectLst>
                  <a:outerShdw blurRad="38100" dist="38100" dir="2700000" algn="tl">
                    <a:srgbClr val="000000">
                      <a:alpha val="43137"/>
                    </a:srgbClr>
                  </a:outerShdw>
                </a:effectLst>
              </a:rPr>
              <a:t>11 What is faith? It is the confident assurance that something we want is going to happen. It is the certainty that what we hope for is waiting for us, even though we cannot see it up ahead. </a:t>
            </a:r>
          </a:p>
          <a:p>
            <a:endParaRPr lang="en-US" dirty="0">
              <a:solidFill>
                <a:schemeClr val="bg1"/>
              </a:solidFill>
            </a:endParaRPr>
          </a:p>
          <a:p>
            <a:endParaRPr lang="en-US" dirty="0"/>
          </a:p>
        </p:txBody>
      </p:sp>
    </p:spTree>
    <p:extLst>
      <p:ext uri="{BB962C8B-B14F-4D97-AF65-F5344CB8AC3E}">
        <p14:creationId xmlns:p14="http://schemas.microsoft.com/office/powerpoint/2010/main" val="3813154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bg1"/>
                </a:solidFill>
              </a:rPr>
              <a:t>The Word of God is the Spirit of Prophecy</a:t>
            </a:r>
            <a:endParaRPr lang="en-US" b="1" i="1"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2 </a:t>
            </a:r>
            <a:r>
              <a:rPr lang="en-US" dirty="0">
                <a:solidFill>
                  <a:schemeClr val="bg1"/>
                </a:solidFill>
              </a:rPr>
              <a:t>Peter 1:20-21 King James Version (KJV)</a:t>
            </a:r>
          </a:p>
          <a:p>
            <a:r>
              <a:rPr lang="en-US" dirty="0" smtClean="0">
                <a:solidFill>
                  <a:schemeClr val="bg1"/>
                </a:solidFill>
              </a:rPr>
              <a:t>20 </a:t>
            </a:r>
            <a:r>
              <a:rPr lang="en-US" dirty="0">
                <a:solidFill>
                  <a:schemeClr val="bg1"/>
                </a:solidFill>
              </a:rPr>
              <a:t>Knowing this first, that </a:t>
            </a:r>
            <a:r>
              <a:rPr lang="en-US" u="sng" dirty="0">
                <a:solidFill>
                  <a:schemeClr val="bg1"/>
                </a:solidFill>
              </a:rPr>
              <a:t>no prophecy of the scripture </a:t>
            </a:r>
            <a:r>
              <a:rPr lang="en-US" dirty="0">
                <a:solidFill>
                  <a:schemeClr val="bg1"/>
                </a:solidFill>
              </a:rPr>
              <a:t>is of any private interpretation.</a:t>
            </a:r>
          </a:p>
          <a:p>
            <a:r>
              <a:rPr lang="en-US" dirty="0" smtClean="0">
                <a:solidFill>
                  <a:schemeClr val="bg1"/>
                </a:solidFill>
              </a:rPr>
              <a:t>21 </a:t>
            </a:r>
            <a:r>
              <a:rPr lang="en-US" u="sng" dirty="0">
                <a:solidFill>
                  <a:schemeClr val="bg1"/>
                </a:solidFill>
              </a:rPr>
              <a:t>For the prophecy</a:t>
            </a:r>
            <a:r>
              <a:rPr lang="en-US" dirty="0">
                <a:solidFill>
                  <a:schemeClr val="bg1"/>
                </a:solidFill>
              </a:rPr>
              <a:t> came not in old time by the will of man: but holy men of God </a:t>
            </a:r>
            <a:r>
              <a:rPr lang="en-US" u="sng" dirty="0">
                <a:solidFill>
                  <a:schemeClr val="bg1"/>
                </a:solidFill>
              </a:rPr>
              <a:t>spake as they were moved by the Holy Ghost</a:t>
            </a:r>
            <a:r>
              <a:rPr lang="en-US" dirty="0">
                <a:solidFill>
                  <a:schemeClr val="bg1"/>
                </a:solidFill>
              </a:rPr>
              <a:t>.</a:t>
            </a:r>
          </a:p>
          <a:p>
            <a:endParaRPr lang="en-US" dirty="0"/>
          </a:p>
        </p:txBody>
      </p:sp>
    </p:spTree>
    <p:extLst>
      <p:ext uri="{BB962C8B-B14F-4D97-AF65-F5344CB8AC3E}">
        <p14:creationId xmlns:p14="http://schemas.microsoft.com/office/powerpoint/2010/main" val="3567768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
            </a:r>
            <a:br>
              <a:rPr lang="en-US" dirty="0" smtClean="0">
                <a:solidFill>
                  <a:schemeClr val="bg1"/>
                </a:solidFill>
              </a:rPr>
            </a:br>
            <a:r>
              <a:rPr lang="en-US" dirty="0" smtClean="0">
                <a:solidFill>
                  <a:schemeClr val="bg1"/>
                </a:solidFill>
              </a:rPr>
              <a:t>This </a:t>
            </a:r>
            <a:r>
              <a:rPr lang="en-US" dirty="0">
                <a:solidFill>
                  <a:schemeClr val="bg1"/>
                </a:solidFill>
              </a:rPr>
              <a:t>is the clear teaching of scripture.</a:t>
            </a:r>
            <a:br>
              <a:rPr lang="en-US" dirty="0">
                <a:solidFill>
                  <a:schemeClr val="bg1"/>
                </a:solidFill>
              </a:rPr>
            </a:br>
            <a:endParaRPr lang="en-US" dirty="0"/>
          </a:p>
        </p:txBody>
      </p:sp>
      <p:sp>
        <p:nvSpPr>
          <p:cNvPr id="3" name="Content Placeholder 2"/>
          <p:cNvSpPr>
            <a:spLocks noGrp="1"/>
          </p:cNvSpPr>
          <p:nvPr>
            <p:ph idx="1"/>
          </p:nvPr>
        </p:nvSpPr>
        <p:spPr/>
        <p:txBody>
          <a:bodyPr/>
          <a:lstStyle/>
          <a:p>
            <a:r>
              <a:rPr lang="en-US" dirty="0">
                <a:solidFill>
                  <a:schemeClr val="bg1"/>
                </a:solidFill>
              </a:rPr>
              <a:t>The words you speak become the fruit of tomorrow’s blessings </a:t>
            </a:r>
            <a:r>
              <a:rPr lang="en-US" dirty="0" smtClean="0">
                <a:solidFill>
                  <a:schemeClr val="bg1"/>
                </a:solidFill>
              </a:rPr>
              <a:t>(or curse) in </a:t>
            </a:r>
            <a:r>
              <a:rPr lang="en-US" dirty="0">
                <a:solidFill>
                  <a:schemeClr val="bg1"/>
                </a:solidFill>
              </a:rPr>
              <a:t>your life. </a:t>
            </a:r>
            <a:endParaRPr lang="en-US" dirty="0" smtClean="0">
              <a:solidFill>
                <a:schemeClr val="bg1"/>
              </a:solidFill>
            </a:endParaRPr>
          </a:p>
          <a:p>
            <a:r>
              <a:rPr lang="en-US" dirty="0">
                <a:solidFill>
                  <a:schemeClr val="bg1"/>
                </a:solidFill>
              </a:rPr>
              <a:t>Your tongue is "the painter" which </a:t>
            </a:r>
            <a:r>
              <a:rPr lang="en-US" dirty="0" smtClean="0">
                <a:solidFill>
                  <a:schemeClr val="bg1"/>
                </a:solidFill>
              </a:rPr>
              <a:t>reveals </a:t>
            </a:r>
            <a:r>
              <a:rPr lang="en-US" dirty="0">
                <a:solidFill>
                  <a:schemeClr val="bg1"/>
                </a:solidFill>
              </a:rPr>
              <a:t>the picture of the state of your heart. </a:t>
            </a:r>
            <a:r>
              <a:rPr lang="en-US" dirty="0" smtClean="0">
                <a:solidFill>
                  <a:schemeClr val="bg1"/>
                </a:solidFill>
              </a:rPr>
              <a:t>(Faith or Doubt) (Negative or Positive)</a:t>
            </a:r>
          </a:p>
          <a:p>
            <a:r>
              <a:rPr lang="en-US" dirty="0" smtClean="0">
                <a:solidFill>
                  <a:schemeClr val="bg1"/>
                </a:solidFill>
              </a:rPr>
              <a:t>Where </a:t>
            </a:r>
            <a:r>
              <a:rPr lang="en-US" dirty="0">
                <a:solidFill>
                  <a:schemeClr val="bg1"/>
                </a:solidFill>
              </a:rPr>
              <a:t>you are and where you will reach in life are both functions of how you use your tongue.</a:t>
            </a:r>
          </a:p>
        </p:txBody>
      </p:sp>
    </p:spTree>
    <p:extLst>
      <p:ext uri="{BB962C8B-B14F-4D97-AF65-F5344CB8AC3E}">
        <p14:creationId xmlns:p14="http://schemas.microsoft.com/office/powerpoint/2010/main" val="440153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effectLst>
                  <a:outerShdw blurRad="38100" dist="38100" dir="2700000" algn="tl">
                    <a:srgbClr val="000000">
                      <a:alpha val="43137"/>
                    </a:srgbClr>
                  </a:outerShdw>
                </a:effectLst>
              </a:rPr>
              <a:t>According to the book of Ephesians. 4:29</a:t>
            </a:r>
          </a:p>
        </p:txBody>
      </p:sp>
      <p:sp>
        <p:nvSpPr>
          <p:cNvPr id="3" name="Content Placeholder 2"/>
          <p:cNvSpPr>
            <a:spLocks noGrp="1"/>
          </p:cNvSpPr>
          <p:nvPr>
            <p:ph idx="1"/>
          </p:nvPr>
        </p:nvSpPr>
        <p:spPr/>
        <p:txBody>
          <a:bodyPr/>
          <a:lstStyle/>
          <a:p>
            <a:r>
              <a:rPr lang="en-US" dirty="0" smtClean="0">
                <a:solidFill>
                  <a:schemeClr val="bg1"/>
                </a:solidFill>
              </a:rPr>
              <a:t>Do </a:t>
            </a:r>
            <a:r>
              <a:rPr lang="en-US" dirty="0">
                <a:solidFill>
                  <a:schemeClr val="bg1"/>
                </a:solidFill>
              </a:rPr>
              <a:t>not let any unwholesome talk come out of your mouths, but only what is helpful for building others up according to their needs, that it may benefit those who </a:t>
            </a:r>
            <a:r>
              <a:rPr lang="en-US" dirty="0" smtClean="0">
                <a:solidFill>
                  <a:schemeClr val="bg1"/>
                </a:solidFill>
              </a:rPr>
              <a:t>listen.</a:t>
            </a:r>
          </a:p>
          <a:p>
            <a:r>
              <a:rPr lang="en-US" dirty="0">
                <a:solidFill>
                  <a:schemeClr val="bg1"/>
                </a:solidFill>
              </a:rPr>
              <a:t>The only way the tongue exhibit its potency is through spoken </a:t>
            </a:r>
            <a:r>
              <a:rPr lang="en-US" dirty="0" smtClean="0">
                <a:solidFill>
                  <a:schemeClr val="bg1"/>
                </a:solidFill>
              </a:rPr>
              <a:t>word.</a:t>
            </a:r>
            <a:r>
              <a:rPr lang="en-US" dirty="0" smtClean="0"/>
              <a:t>.</a:t>
            </a:r>
            <a:endParaRPr lang="en-US" dirty="0">
              <a:solidFill>
                <a:schemeClr val="bg1"/>
              </a:solidFill>
            </a:endParaRPr>
          </a:p>
        </p:txBody>
      </p:sp>
    </p:spTree>
    <p:extLst>
      <p:ext uri="{BB962C8B-B14F-4D97-AF65-F5344CB8AC3E}">
        <p14:creationId xmlns:p14="http://schemas.microsoft.com/office/powerpoint/2010/main" val="959919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Wrong use of words</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Examples;</a:t>
            </a:r>
          </a:p>
          <a:p>
            <a:r>
              <a:rPr lang="en-US" dirty="0" smtClean="0">
                <a:solidFill>
                  <a:schemeClr val="bg1"/>
                </a:solidFill>
              </a:rPr>
              <a:t>I am burning up with a fever</a:t>
            </a:r>
          </a:p>
          <a:p>
            <a:r>
              <a:rPr lang="en-US" dirty="0" smtClean="0">
                <a:solidFill>
                  <a:schemeClr val="bg1"/>
                </a:solidFill>
              </a:rPr>
              <a:t>Every time I eat it just makes me sick</a:t>
            </a:r>
          </a:p>
          <a:p>
            <a:r>
              <a:rPr lang="en-US" dirty="0" smtClean="0">
                <a:solidFill>
                  <a:schemeClr val="bg1"/>
                </a:solidFill>
              </a:rPr>
              <a:t>My back is just killing me</a:t>
            </a:r>
          </a:p>
          <a:p>
            <a:r>
              <a:rPr lang="en-US" dirty="0" smtClean="0">
                <a:solidFill>
                  <a:schemeClr val="bg1"/>
                </a:solidFill>
              </a:rPr>
              <a:t>I am trying to take the flu</a:t>
            </a:r>
          </a:p>
          <a:p>
            <a:endParaRPr lang="en-US" dirty="0">
              <a:solidFill>
                <a:schemeClr val="bg1"/>
              </a:solidFill>
            </a:endParaRPr>
          </a:p>
        </p:txBody>
      </p:sp>
    </p:spTree>
    <p:extLst>
      <p:ext uri="{BB962C8B-B14F-4D97-AF65-F5344CB8AC3E}">
        <p14:creationId xmlns:p14="http://schemas.microsoft.com/office/powerpoint/2010/main" val="1623988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Right Use of Words</a:t>
            </a:r>
            <a:endParaRPr lang="en-US" dirty="0">
              <a:solidFill>
                <a:schemeClr val="bg1"/>
              </a:solidFill>
            </a:endParaRPr>
          </a:p>
        </p:txBody>
      </p:sp>
      <p:sp>
        <p:nvSpPr>
          <p:cNvPr id="3" name="Content Placeholder 2"/>
          <p:cNvSpPr>
            <a:spLocks noGrp="1"/>
          </p:cNvSpPr>
          <p:nvPr>
            <p:ph idx="1"/>
          </p:nvPr>
        </p:nvSpPr>
        <p:spPr/>
        <p:txBody>
          <a:bodyPr/>
          <a:lstStyle/>
          <a:p>
            <a:r>
              <a:rPr lang="en-US" b="1" i="1" u="sng" dirty="0">
                <a:solidFill>
                  <a:schemeClr val="bg1"/>
                </a:solidFill>
              </a:rPr>
              <a:t>In Psalm 118:17</a:t>
            </a:r>
            <a:r>
              <a:rPr lang="en-US" b="1" dirty="0">
                <a:solidFill>
                  <a:schemeClr val="bg1"/>
                </a:solidFill>
              </a:rPr>
              <a:t>, David said, I shall not die, but live, and declare the works of the Lord. </a:t>
            </a:r>
            <a:endParaRPr lang="en-US" b="1" dirty="0" smtClean="0">
              <a:solidFill>
                <a:schemeClr val="bg1"/>
              </a:solidFill>
            </a:endParaRPr>
          </a:p>
          <a:p>
            <a:r>
              <a:rPr lang="en-US" dirty="0">
                <a:solidFill>
                  <a:schemeClr val="bg1"/>
                </a:solidFill>
              </a:rPr>
              <a:t>1 Corinthians 1:27, 28: But God hath chosen the foolish things of the world to confound the wise; and God hath chosen the weak things of the world to confound the things which are mighty; And base things of the world, and things which are despised, hath God chosen, </a:t>
            </a:r>
            <a:r>
              <a:rPr lang="en-US" u="sng" dirty="0">
                <a:solidFill>
                  <a:schemeClr val="bg1"/>
                </a:solidFill>
              </a:rPr>
              <a:t>yea, and things which are not, to bring to nought things that are</a:t>
            </a:r>
            <a:r>
              <a:rPr lang="en-US" dirty="0">
                <a:solidFill>
                  <a:schemeClr val="bg1"/>
                </a:solidFill>
              </a:rPr>
              <a:t>.</a:t>
            </a:r>
            <a:endParaRPr lang="en-US" dirty="0">
              <a:solidFill>
                <a:schemeClr val="bg1"/>
              </a:solidFill>
            </a:endParaRPr>
          </a:p>
          <a:p>
            <a:endParaRPr lang="en-US" dirty="0"/>
          </a:p>
        </p:txBody>
      </p:sp>
    </p:spTree>
    <p:extLst>
      <p:ext uri="{BB962C8B-B14F-4D97-AF65-F5344CB8AC3E}">
        <p14:creationId xmlns:p14="http://schemas.microsoft.com/office/powerpoint/2010/main" val="3138243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1023</Words>
  <Application>Microsoft Office PowerPoint</Application>
  <PresentationFormat>Widescreen</PresentationFormat>
  <Paragraphs>64</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Making Prophetic Decrees</vt:lpstr>
      <vt:lpstr>The tongue is a power part of the body. </vt:lpstr>
      <vt:lpstr>Proverbs 18:2</vt:lpstr>
      <vt:lpstr> Hebrews 11:1 King James Version (KJV) </vt:lpstr>
      <vt:lpstr>The Word of God is the Spirit of Prophecy</vt:lpstr>
      <vt:lpstr> This is the clear teaching of scripture. </vt:lpstr>
      <vt:lpstr>According to the book of Ephesians. 4:29</vt:lpstr>
      <vt:lpstr>Wrong use of words</vt:lpstr>
      <vt:lpstr>Right Use of Words</vt:lpstr>
      <vt:lpstr> Your Body Will Respond to Your Words </vt:lpstr>
      <vt:lpstr>The principle</vt:lpstr>
      <vt:lpstr>In Romans 10:6-8</vt:lpstr>
      <vt:lpstr>PowerPoint Presentation</vt:lpstr>
      <vt:lpstr>When it comes to divine healing this is a vital principle.</vt:lpstr>
      <vt:lpstr>But you must make the demand on it before it will respond.</vt:lpstr>
      <vt:lpstr>PowerPoint Presentation</vt:lpstr>
      <vt:lpstr>Saying it Plants the Seed for Future Action</vt:lpstr>
      <vt:lpstr>PowerPoint Presentation</vt:lpstr>
      <vt:lpstr>Closing</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Powell</dc:creator>
  <cp:lastModifiedBy>Ronald Powell</cp:lastModifiedBy>
  <cp:revision>16</cp:revision>
  <dcterms:created xsi:type="dcterms:W3CDTF">2019-01-28T14:42:16Z</dcterms:created>
  <dcterms:modified xsi:type="dcterms:W3CDTF">2019-03-17T01:51:41Z</dcterms:modified>
</cp:coreProperties>
</file>