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87" r:id="rId4"/>
    <p:sldId id="288" r:id="rId5"/>
    <p:sldId id="289" r:id="rId6"/>
    <p:sldId id="290" r:id="rId7"/>
    <p:sldId id="291" r:id="rId8"/>
    <p:sldId id="301" r:id="rId9"/>
    <p:sldId id="302" r:id="rId10"/>
    <p:sldId id="303" r:id="rId11"/>
    <p:sldId id="305" r:id="rId12"/>
    <p:sldId id="306" r:id="rId13"/>
    <p:sldId id="307" r:id="rId14"/>
    <p:sldId id="308" r:id="rId15"/>
    <p:sldId id="304" r:id="rId16"/>
    <p:sldId id="292" r:id="rId17"/>
    <p:sldId id="293" r:id="rId18"/>
    <p:sldId id="294" r:id="rId19"/>
    <p:sldId id="295" r:id="rId20"/>
    <p:sldId id="296" r:id="rId21"/>
    <p:sldId id="298" r:id="rId22"/>
    <p:sldId id="299" r:id="rId23"/>
    <p:sldId id="300" r:id="rId24"/>
    <p:sldId id="31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9" autoAdjust="0"/>
    <p:restoredTop sz="94660"/>
  </p:normalViewPr>
  <p:slideViewPr>
    <p:cSldViewPr snapToGrid="0">
      <p:cViewPr varScale="1">
        <p:scale>
          <a:sx n="40" d="100"/>
          <a:sy n="40" d="100"/>
        </p:scale>
        <p:origin x="42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7088DA-CBDC-4F14-9A4C-C4A6658C0631}" type="datetimeFigureOut">
              <a:rPr lang="en-US" smtClean="0"/>
              <a:t>4/28/2019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AC22C-B788-4423-A1FB-CAEC7B1D544D}" type="slidenum">
              <a:rPr lang="en-US" smtClean="0"/>
              <a:t>‹#›</a:t>
            </a:fld>
            <a:endParaRPr lang="en-US"/>
          </a:p>
        </p:txBody>
      </p:sp>
    </p:spTree>
    <p:extLst>
      <p:ext uri="{BB962C8B-B14F-4D97-AF65-F5344CB8AC3E}">
        <p14:creationId xmlns:p14="http://schemas.microsoft.com/office/powerpoint/2010/main" val="2323904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7088DA-CBDC-4F14-9A4C-C4A6658C0631}" type="datetimeFigureOut">
              <a:rPr lang="en-US" smtClean="0"/>
              <a:t>4/28/2019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AC22C-B788-4423-A1FB-CAEC7B1D544D}" type="slidenum">
              <a:rPr lang="en-US" smtClean="0"/>
              <a:t>‹#›</a:t>
            </a:fld>
            <a:endParaRPr lang="en-US"/>
          </a:p>
        </p:txBody>
      </p:sp>
    </p:spTree>
    <p:extLst>
      <p:ext uri="{BB962C8B-B14F-4D97-AF65-F5344CB8AC3E}">
        <p14:creationId xmlns:p14="http://schemas.microsoft.com/office/powerpoint/2010/main" val="283376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7088DA-CBDC-4F14-9A4C-C4A6658C0631}" type="datetimeFigureOut">
              <a:rPr lang="en-US" smtClean="0"/>
              <a:t>4/28/2019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AC22C-B788-4423-A1FB-CAEC7B1D544D}" type="slidenum">
              <a:rPr lang="en-US" smtClean="0"/>
              <a:t>‹#›</a:t>
            </a:fld>
            <a:endParaRPr lang="en-US"/>
          </a:p>
        </p:txBody>
      </p:sp>
    </p:spTree>
    <p:extLst>
      <p:ext uri="{BB962C8B-B14F-4D97-AF65-F5344CB8AC3E}">
        <p14:creationId xmlns:p14="http://schemas.microsoft.com/office/powerpoint/2010/main" val="1428800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7088DA-CBDC-4F14-9A4C-C4A6658C0631}" type="datetimeFigureOut">
              <a:rPr lang="en-US" smtClean="0"/>
              <a:t>4/28/2019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AC22C-B788-4423-A1FB-CAEC7B1D544D}" type="slidenum">
              <a:rPr lang="en-US" smtClean="0"/>
              <a:t>‹#›</a:t>
            </a:fld>
            <a:endParaRPr lang="en-US"/>
          </a:p>
        </p:txBody>
      </p:sp>
    </p:spTree>
    <p:extLst>
      <p:ext uri="{BB962C8B-B14F-4D97-AF65-F5344CB8AC3E}">
        <p14:creationId xmlns:p14="http://schemas.microsoft.com/office/powerpoint/2010/main" val="233551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7088DA-CBDC-4F14-9A4C-C4A6658C0631}" type="datetimeFigureOut">
              <a:rPr lang="en-US" smtClean="0"/>
              <a:t>4/28/2019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AC22C-B788-4423-A1FB-CAEC7B1D544D}" type="slidenum">
              <a:rPr lang="en-US" smtClean="0"/>
              <a:t>‹#›</a:t>
            </a:fld>
            <a:endParaRPr lang="en-US"/>
          </a:p>
        </p:txBody>
      </p:sp>
    </p:spTree>
    <p:extLst>
      <p:ext uri="{BB962C8B-B14F-4D97-AF65-F5344CB8AC3E}">
        <p14:creationId xmlns:p14="http://schemas.microsoft.com/office/powerpoint/2010/main" val="2690658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7088DA-CBDC-4F14-9A4C-C4A6658C0631}" type="datetimeFigureOut">
              <a:rPr lang="en-US" smtClean="0"/>
              <a:t>4/28/2019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5AC22C-B788-4423-A1FB-CAEC7B1D544D}" type="slidenum">
              <a:rPr lang="en-US" smtClean="0"/>
              <a:t>‹#›</a:t>
            </a:fld>
            <a:endParaRPr lang="en-US"/>
          </a:p>
        </p:txBody>
      </p:sp>
    </p:spTree>
    <p:extLst>
      <p:ext uri="{BB962C8B-B14F-4D97-AF65-F5344CB8AC3E}">
        <p14:creationId xmlns:p14="http://schemas.microsoft.com/office/powerpoint/2010/main" val="80690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7088DA-CBDC-4F14-9A4C-C4A6658C0631}" type="datetimeFigureOut">
              <a:rPr lang="en-US" smtClean="0"/>
              <a:t>4/28/2019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5AC22C-B788-4423-A1FB-CAEC7B1D544D}" type="slidenum">
              <a:rPr lang="en-US" smtClean="0"/>
              <a:t>‹#›</a:t>
            </a:fld>
            <a:endParaRPr lang="en-US"/>
          </a:p>
        </p:txBody>
      </p:sp>
    </p:spTree>
    <p:extLst>
      <p:ext uri="{BB962C8B-B14F-4D97-AF65-F5344CB8AC3E}">
        <p14:creationId xmlns:p14="http://schemas.microsoft.com/office/powerpoint/2010/main" val="1858957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7088DA-CBDC-4F14-9A4C-C4A6658C0631}" type="datetimeFigureOut">
              <a:rPr lang="en-US" smtClean="0"/>
              <a:t>4/28/2019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5AC22C-B788-4423-A1FB-CAEC7B1D544D}" type="slidenum">
              <a:rPr lang="en-US" smtClean="0"/>
              <a:t>‹#›</a:t>
            </a:fld>
            <a:endParaRPr lang="en-US"/>
          </a:p>
        </p:txBody>
      </p:sp>
    </p:spTree>
    <p:extLst>
      <p:ext uri="{BB962C8B-B14F-4D97-AF65-F5344CB8AC3E}">
        <p14:creationId xmlns:p14="http://schemas.microsoft.com/office/powerpoint/2010/main" val="3582523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7088DA-CBDC-4F14-9A4C-C4A6658C0631}" type="datetimeFigureOut">
              <a:rPr lang="en-US" smtClean="0"/>
              <a:t>4/28/2019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5AC22C-B788-4423-A1FB-CAEC7B1D544D}" type="slidenum">
              <a:rPr lang="en-US" smtClean="0"/>
              <a:t>‹#›</a:t>
            </a:fld>
            <a:endParaRPr lang="en-US"/>
          </a:p>
        </p:txBody>
      </p:sp>
    </p:spTree>
    <p:extLst>
      <p:ext uri="{BB962C8B-B14F-4D97-AF65-F5344CB8AC3E}">
        <p14:creationId xmlns:p14="http://schemas.microsoft.com/office/powerpoint/2010/main" val="1012976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7088DA-CBDC-4F14-9A4C-C4A6658C0631}" type="datetimeFigureOut">
              <a:rPr lang="en-US" smtClean="0"/>
              <a:t>4/28/2019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5AC22C-B788-4423-A1FB-CAEC7B1D544D}" type="slidenum">
              <a:rPr lang="en-US" smtClean="0"/>
              <a:t>‹#›</a:t>
            </a:fld>
            <a:endParaRPr lang="en-US"/>
          </a:p>
        </p:txBody>
      </p:sp>
    </p:spTree>
    <p:extLst>
      <p:ext uri="{BB962C8B-B14F-4D97-AF65-F5344CB8AC3E}">
        <p14:creationId xmlns:p14="http://schemas.microsoft.com/office/powerpoint/2010/main" val="1314444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7088DA-CBDC-4F14-9A4C-C4A6658C0631}" type="datetimeFigureOut">
              <a:rPr lang="en-US" smtClean="0"/>
              <a:t>4/28/2019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5AC22C-B788-4423-A1FB-CAEC7B1D544D}" type="slidenum">
              <a:rPr lang="en-US" smtClean="0"/>
              <a:t>‹#›</a:t>
            </a:fld>
            <a:endParaRPr lang="en-US"/>
          </a:p>
        </p:txBody>
      </p:sp>
    </p:spTree>
    <p:extLst>
      <p:ext uri="{BB962C8B-B14F-4D97-AF65-F5344CB8AC3E}">
        <p14:creationId xmlns:p14="http://schemas.microsoft.com/office/powerpoint/2010/main" val="1367878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7088DA-CBDC-4F14-9A4C-C4A6658C0631}" type="datetimeFigureOut">
              <a:rPr lang="en-US" smtClean="0"/>
              <a:t>4/28/2019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5AC22C-B788-4423-A1FB-CAEC7B1D544D}" type="slidenum">
              <a:rPr lang="en-US" smtClean="0"/>
              <a:t>‹#›</a:t>
            </a:fld>
            <a:endParaRPr lang="en-US"/>
          </a:p>
        </p:txBody>
      </p:sp>
    </p:spTree>
    <p:extLst>
      <p:ext uri="{BB962C8B-B14F-4D97-AF65-F5344CB8AC3E}">
        <p14:creationId xmlns:p14="http://schemas.microsoft.com/office/powerpoint/2010/main" val="3939809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3237" y="1676400"/>
            <a:ext cx="9144000" cy="2387600"/>
          </a:xfrm>
        </p:spPr>
        <p:txBody>
          <a:bodyPr>
            <a:normAutofit fontScale="90000"/>
          </a:bodyPr>
          <a:lstStyle/>
          <a:p>
            <a:r>
              <a:rPr lang="en-US" sz="7200" dirty="0" smtClean="0">
                <a:solidFill>
                  <a:schemeClr val="bg1"/>
                </a:solidFill>
              </a:rPr>
              <a:t/>
            </a:r>
            <a:br>
              <a:rPr lang="en-US" sz="7200" dirty="0" smtClean="0">
                <a:solidFill>
                  <a:schemeClr val="bg1"/>
                </a:solidFill>
              </a:rPr>
            </a:br>
            <a:r>
              <a:rPr lang="en-US" sz="7200" dirty="0" smtClean="0">
                <a:solidFill>
                  <a:schemeClr val="bg1"/>
                </a:solidFill>
              </a:rPr>
              <a:t>“Blind Spots</a:t>
            </a:r>
            <a:r>
              <a:rPr lang="en-US" sz="7200" dirty="0" smtClean="0">
                <a:solidFill>
                  <a:schemeClr val="bg1"/>
                </a:solidFill>
              </a:rPr>
              <a:t>”</a:t>
            </a:r>
            <a:r>
              <a:rPr lang="en-US" sz="7200" dirty="0" smtClean="0">
                <a:solidFill>
                  <a:schemeClr val="bg1"/>
                </a:solidFill>
              </a:rPr>
              <a:t/>
            </a:r>
            <a:br>
              <a:rPr lang="en-US" sz="7200" dirty="0" smtClean="0">
                <a:solidFill>
                  <a:schemeClr val="bg1"/>
                </a:solidFill>
              </a:rPr>
            </a:br>
            <a:r>
              <a:rPr lang="en-US" sz="4900" dirty="0">
                <a:solidFill>
                  <a:schemeClr val="bg1"/>
                </a:solidFill>
              </a:rPr>
              <a:t>A look at spiritual blindness</a:t>
            </a:r>
            <a:r>
              <a:rPr lang="en-US" sz="7200" dirty="0">
                <a:solidFill>
                  <a:schemeClr val="bg1"/>
                </a:solidFill>
              </a:rPr>
              <a:t/>
            </a:r>
            <a:br>
              <a:rPr lang="en-US" sz="7200" dirty="0">
                <a:solidFill>
                  <a:schemeClr val="bg1"/>
                </a:solidFill>
              </a:rPr>
            </a:br>
            <a:endParaRPr lang="en-US" sz="7200" dirty="0">
              <a:solidFill>
                <a:schemeClr val="bg1"/>
              </a:solidFill>
            </a:endParaRPr>
          </a:p>
        </p:txBody>
      </p:sp>
      <p:sp>
        <p:nvSpPr>
          <p:cNvPr id="3" name="Subtitle 2"/>
          <p:cNvSpPr>
            <a:spLocks noGrp="1"/>
          </p:cNvSpPr>
          <p:nvPr>
            <p:ph type="subTitle" idx="1"/>
          </p:nvPr>
        </p:nvSpPr>
        <p:spPr>
          <a:xfrm>
            <a:off x="1524000" y="3991542"/>
            <a:ext cx="9144000" cy="1266257"/>
          </a:xfrm>
        </p:spPr>
        <p:txBody>
          <a:bodyPr>
            <a:normAutofit/>
          </a:bodyPr>
          <a:lstStyle/>
          <a:p>
            <a:r>
              <a:rPr lang="en-US" sz="3600" dirty="0" smtClean="0">
                <a:solidFill>
                  <a:schemeClr val="bg1"/>
                </a:solidFill>
              </a:rPr>
              <a:t>With Bishop Ronald K. Powell</a:t>
            </a:r>
            <a:endParaRPr lang="en-US" sz="3600" dirty="0">
              <a:solidFill>
                <a:schemeClr val="bg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122363"/>
            <a:ext cx="3586475" cy="2869180"/>
          </a:xfrm>
          <a:prstGeom prst="rect">
            <a:avLst/>
          </a:prstGeom>
          <a:effectLst>
            <a:softEdge rad="419100"/>
          </a:effectLst>
        </p:spPr>
      </p:pic>
    </p:spTree>
    <p:extLst>
      <p:ext uri="{BB962C8B-B14F-4D97-AF65-F5344CB8AC3E}">
        <p14:creationId xmlns:p14="http://schemas.microsoft.com/office/powerpoint/2010/main" val="40040348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Blind Men and the Elephant</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lstStyle/>
          <a:p>
            <a:r>
              <a:rPr lang="en-US" sz="3200" b="1" dirty="0" smtClean="0">
                <a:solidFill>
                  <a:schemeClr val="bg1"/>
                </a:solidFill>
              </a:rPr>
              <a:t>The Third </a:t>
            </a:r>
            <a:r>
              <a:rPr lang="en-US" sz="3200" b="1" dirty="0" err="1" smtClean="0">
                <a:solidFill>
                  <a:schemeClr val="bg1"/>
                </a:solidFill>
              </a:rPr>
              <a:t>approach'd</a:t>
            </a:r>
            <a:r>
              <a:rPr lang="en-US" sz="3200" b="1" dirty="0" smtClean="0">
                <a:solidFill>
                  <a:schemeClr val="bg1"/>
                </a:solidFill>
              </a:rPr>
              <a:t> the animal, </a:t>
            </a:r>
          </a:p>
          <a:p>
            <a:r>
              <a:rPr lang="en-US" sz="3200" b="1" dirty="0" smtClean="0">
                <a:solidFill>
                  <a:schemeClr val="bg1"/>
                </a:solidFill>
              </a:rPr>
              <a:t>And happening to take</a:t>
            </a:r>
          </a:p>
          <a:p>
            <a:r>
              <a:rPr lang="en-US" sz="3200" b="1" dirty="0" smtClean="0">
                <a:solidFill>
                  <a:schemeClr val="bg1"/>
                </a:solidFill>
              </a:rPr>
              <a:t>The squirming trunk within his hands, </a:t>
            </a:r>
          </a:p>
          <a:p>
            <a:r>
              <a:rPr lang="en-US" sz="3200" b="1" dirty="0" smtClean="0">
                <a:solidFill>
                  <a:schemeClr val="bg1"/>
                </a:solidFill>
              </a:rPr>
              <a:t>Thus boldly up and spake: </a:t>
            </a:r>
          </a:p>
          <a:p>
            <a:r>
              <a:rPr lang="en-US" sz="3200" b="1" dirty="0" smtClean="0">
                <a:solidFill>
                  <a:schemeClr val="bg1"/>
                </a:solidFill>
              </a:rPr>
              <a:t>"I see," -</a:t>
            </a:r>
            <a:r>
              <a:rPr lang="en-US" sz="3200" b="1" dirty="0" err="1" smtClean="0">
                <a:solidFill>
                  <a:schemeClr val="bg1"/>
                </a:solidFill>
              </a:rPr>
              <a:t>quoth</a:t>
            </a:r>
            <a:r>
              <a:rPr lang="en-US" sz="3200" b="1" dirty="0" smtClean="0">
                <a:solidFill>
                  <a:schemeClr val="bg1"/>
                </a:solidFill>
              </a:rPr>
              <a:t> he- "the Elephant</a:t>
            </a:r>
          </a:p>
          <a:p>
            <a:r>
              <a:rPr lang="en-US" sz="3200" b="1" dirty="0" smtClean="0">
                <a:solidFill>
                  <a:schemeClr val="bg1"/>
                </a:solidFill>
              </a:rPr>
              <a:t>Is very like a snake!" </a:t>
            </a:r>
          </a:p>
          <a:p>
            <a:endParaRPr lang="en-US" dirty="0">
              <a:solidFill>
                <a:schemeClr val="bg1"/>
              </a:solidFill>
            </a:endParaRPr>
          </a:p>
        </p:txBody>
      </p:sp>
    </p:spTree>
    <p:extLst>
      <p:ext uri="{BB962C8B-B14F-4D97-AF65-F5344CB8AC3E}">
        <p14:creationId xmlns:p14="http://schemas.microsoft.com/office/powerpoint/2010/main" val="29693545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Blind Men and the Elephant</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lstStyle/>
          <a:p>
            <a:r>
              <a:rPr lang="en-US" sz="3200" b="1" dirty="0" smtClean="0">
                <a:solidFill>
                  <a:schemeClr val="bg1"/>
                </a:solidFill>
              </a:rPr>
              <a:t>The Fourth reached out an eager hand, </a:t>
            </a:r>
          </a:p>
          <a:p>
            <a:r>
              <a:rPr lang="en-US" sz="3200" b="1" dirty="0" smtClean="0">
                <a:solidFill>
                  <a:schemeClr val="bg1"/>
                </a:solidFill>
              </a:rPr>
              <a:t>And felt about the knee: </a:t>
            </a:r>
          </a:p>
          <a:p>
            <a:r>
              <a:rPr lang="en-US" sz="3200" b="1" dirty="0" smtClean="0">
                <a:solidFill>
                  <a:schemeClr val="bg1"/>
                </a:solidFill>
              </a:rPr>
              <a:t>"What most this wondrous beast is like</a:t>
            </a:r>
          </a:p>
          <a:p>
            <a:r>
              <a:rPr lang="en-US" sz="3200" b="1" dirty="0" smtClean="0">
                <a:solidFill>
                  <a:schemeClr val="bg1"/>
                </a:solidFill>
              </a:rPr>
              <a:t>Is mighty plain," -</a:t>
            </a:r>
            <a:r>
              <a:rPr lang="en-US" sz="3200" b="1" dirty="0" err="1" smtClean="0">
                <a:solidFill>
                  <a:schemeClr val="bg1"/>
                </a:solidFill>
              </a:rPr>
              <a:t>quoth</a:t>
            </a:r>
            <a:r>
              <a:rPr lang="en-US" sz="3200" b="1" dirty="0" smtClean="0">
                <a:solidFill>
                  <a:schemeClr val="bg1"/>
                </a:solidFill>
              </a:rPr>
              <a:t> he,- </a:t>
            </a:r>
          </a:p>
          <a:p>
            <a:r>
              <a:rPr lang="en-US" sz="3200" b="1" dirty="0" smtClean="0">
                <a:solidFill>
                  <a:schemeClr val="bg1"/>
                </a:solidFill>
              </a:rPr>
              <a:t>"</a:t>
            </a:r>
            <a:r>
              <a:rPr lang="en-US" sz="3200" b="1" dirty="0" err="1" smtClean="0">
                <a:solidFill>
                  <a:schemeClr val="bg1"/>
                </a:solidFill>
              </a:rPr>
              <a:t>'Tis</a:t>
            </a:r>
            <a:r>
              <a:rPr lang="en-US" sz="3200" b="1" dirty="0" smtClean="0">
                <a:solidFill>
                  <a:schemeClr val="bg1"/>
                </a:solidFill>
              </a:rPr>
              <a:t> clear enough the Elephant </a:t>
            </a:r>
          </a:p>
          <a:p>
            <a:r>
              <a:rPr lang="en-US" sz="3200" b="1" dirty="0" smtClean="0">
                <a:solidFill>
                  <a:schemeClr val="bg1"/>
                </a:solidFill>
              </a:rPr>
              <a:t>Is very like a tree!" </a:t>
            </a:r>
          </a:p>
          <a:p>
            <a:endParaRPr lang="en-US" dirty="0">
              <a:solidFill>
                <a:schemeClr val="bg1"/>
              </a:solidFill>
            </a:endParaRPr>
          </a:p>
        </p:txBody>
      </p:sp>
    </p:spTree>
    <p:extLst>
      <p:ext uri="{BB962C8B-B14F-4D97-AF65-F5344CB8AC3E}">
        <p14:creationId xmlns:p14="http://schemas.microsoft.com/office/powerpoint/2010/main" val="39830016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Blind Men and the Elephant</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lstStyle/>
          <a:p>
            <a:r>
              <a:rPr lang="en-US" sz="3200" b="1" dirty="0" smtClean="0">
                <a:solidFill>
                  <a:schemeClr val="bg1"/>
                </a:solidFill>
              </a:rPr>
              <a:t>The Fifth, who chanced to touch the ear, </a:t>
            </a:r>
          </a:p>
          <a:p>
            <a:r>
              <a:rPr lang="en-US" sz="3200" b="1" dirty="0" smtClean="0">
                <a:solidFill>
                  <a:schemeClr val="bg1"/>
                </a:solidFill>
              </a:rPr>
              <a:t>Said- "</a:t>
            </a:r>
            <a:r>
              <a:rPr lang="en-US" sz="3200" b="1" dirty="0" err="1" smtClean="0">
                <a:solidFill>
                  <a:schemeClr val="bg1"/>
                </a:solidFill>
              </a:rPr>
              <a:t>E'en</a:t>
            </a:r>
            <a:r>
              <a:rPr lang="en-US" sz="3200" b="1" dirty="0" smtClean="0">
                <a:solidFill>
                  <a:schemeClr val="bg1"/>
                </a:solidFill>
              </a:rPr>
              <a:t> the blindest man</a:t>
            </a:r>
          </a:p>
          <a:p>
            <a:r>
              <a:rPr lang="en-US" sz="3200" b="1" dirty="0" smtClean="0">
                <a:solidFill>
                  <a:schemeClr val="bg1"/>
                </a:solidFill>
              </a:rPr>
              <a:t>Can tell what this resembles most; </a:t>
            </a:r>
          </a:p>
          <a:p>
            <a:r>
              <a:rPr lang="en-US" sz="3200" b="1" dirty="0" smtClean="0">
                <a:solidFill>
                  <a:schemeClr val="bg1"/>
                </a:solidFill>
              </a:rPr>
              <a:t>Deny the fact who can, </a:t>
            </a:r>
          </a:p>
          <a:p>
            <a:r>
              <a:rPr lang="en-US" sz="3200" b="1" dirty="0" smtClean="0">
                <a:solidFill>
                  <a:schemeClr val="bg1"/>
                </a:solidFill>
              </a:rPr>
              <a:t>This marvel of an Elephant</a:t>
            </a:r>
          </a:p>
          <a:p>
            <a:r>
              <a:rPr lang="en-US" sz="3200" b="1" dirty="0" smtClean="0">
                <a:solidFill>
                  <a:schemeClr val="bg1"/>
                </a:solidFill>
              </a:rPr>
              <a:t>Is very like a fan!" </a:t>
            </a:r>
          </a:p>
          <a:p>
            <a:endParaRPr lang="en-US" dirty="0">
              <a:solidFill>
                <a:schemeClr val="bg1"/>
              </a:solidFill>
            </a:endParaRPr>
          </a:p>
        </p:txBody>
      </p:sp>
    </p:spTree>
    <p:extLst>
      <p:ext uri="{BB962C8B-B14F-4D97-AF65-F5344CB8AC3E}">
        <p14:creationId xmlns:p14="http://schemas.microsoft.com/office/powerpoint/2010/main" val="39454379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Blind Men and the Elephant</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lstStyle/>
          <a:p>
            <a:r>
              <a:rPr lang="en-US" sz="3200" b="1" dirty="0" smtClean="0">
                <a:solidFill>
                  <a:schemeClr val="bg1"/>
                </a:solidFill>
              </a:rPr>
              <a:t>The Sixth no sooner had begun</a:t>
            </a:r>
          </a:p>
          <a:p>
            <a:r>
              <a:rPr lang="en-US" sz="3200" b="1" dirty="0" smtClean="0">
                <a:solidFill>
                  <a:schemeClr val="bg1"/>
                </a:solidFill>
              </a:rPr>
              <a:t>About the beast to grope, </a:t>
            </a:r>
          </a:p>
          <a:p>
            <a:r>
              <a:rPr lang="en-US" sz="3200" b="1" dirty="0" smtClean="0">
                <a:solidFill>
                  <a:schemeClr val="bg1"/>
                </a:solidFill>
              </a:rPr>
              <a:t>Then, seizing on the swinging tail</a:t>
            </a:r>
          </a:p>
          <a:p>
            <a:r>
              <a:rPr lang="en-US" sz="3200" b="1" dirty="0" smtClean="0">
                <a:solidFill>
                  <a:schemeClr val="bg1"/>
                </a:solidFill>
              </a:rPr>
              <a:t>That fell within his scope, </a:t>
            </a:r>
          </a:p>
          <a:p>
            <a:r>
              <a:rPr lang="en-US" sz="3200" b="1" dirty="0" smtClean="0">
                <a:solidFill>
                  <a:schemeClr val="bg1"/>
                </a:solidFill>
              </a:rPr>
              <a:t>"I see," -</a:t>
            </a:r>
            <a:r>
              <a:rPr lang="en-US" sz="3200" b="1" dirty="0" err="1" smtClean="0">
                <a:solidFill>
                  <a:schemeClr val="bg1"/>
                </a:solidFill>
              </a:rPr>
              <a:t>quoth</a:t>
            </a:r>
            <a:r>
              <a:rPr lang="en-US" sz="3200" b="1" dirty="0" smtClean="0">
                <a:solidFill>
                  <a:schemeClr val="bg1"/>
                </a:solidFill>
              </a:rPr>
              <a:t> he,- "the Elephant</a:t>
            </a:r>
          </a:p>
          <a:p>
            <a:r>
              <a:rPr lang="en-US" sz="3200" b="1" dirty="0" smtClean="0">
                <a:solidFill>
                  <a:schemeClr val="bg1"/>
                </a:solidFill>
              </a:rPr>
              <a:t>Is very like a rope!" </a:t>
            </a:r>
          </a:p>
          <a:p>
            <a:endParaRPr lang="en-US" dirty="0">
              <a:solidFill>
                <a:schemeClr val="bg1"/>
              </a:solidFill>
            </a:endParaRPr>
          </a:p>
        </p:txBody>
      </p:sp>
    </p:spTree>
    <p:extLst>
      <p:ext uri="{BB962C8B-B14F-4D97-AF65-F5344CB8AC3E}">
        <p14:creationId xmlns:p14="http://schemas.microsoft.com/office/powerpoint/2010/main" val="2354715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Blind Men and the Elephant</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lstStyle/>
          <a:p>
            <a:r>
              <a:rPr lang="en-US" sz="3200" b="1" dirty="0" smtClean="0">
                <a:solidFill>
                  <a:schemeClr val="bg1"/>
                </a:solidFill>
              </a:rPr>
              <a:t>And so these men of </a:t>
            </a:r>
            <a:r>
              <a:rPr lang="en-US" sz="3200" b="1" dirty="0" err="1" smtClean="0">
                <a:solidFill>
                  <a:schemeClr val="bg1"/>
                </a:solidFill>
              </a:rPr>
              <a:t>Indostan</a:t>
            </a:r>
            <a:endParaRPr lang="en-US" sz="3200" b="1" dirty="0" smtClean="0">
              <a:solidFill>
                <a:schemeClr val="bg1"/>
              </a:solidFill>
            </a:endParaRPr>
          </a:p>
          <a:p>
            <a:r>
              <a:rPr lang="en-US" sz="3200" b="1" dirty="0" smtClean="0">
                <a:solidFill>
                  <a:schemeClr val="bg1"/>
                </a:solidFill>
              </a:rPr>
              <a:t>Disputed loud and long, </a:t>
            </a:r>
          </a:p>
          <a:p>
            <a:r>
              <a:rPr lang="en-US" sz="3200" b="1" dirty="0" smtClean="0">
                <a:solidFill>
                  <a:schemeClr val="bg1"/>
                </a:solidFill>
              </a:rPr>
              <a:t>Each in his own opinion</a:t>
            </a:r>
          </a:p>
          <a:p>
            <a:r>
              <a:rPr lang="en-US" sz="3200" b="1" dirty="0" smtClean="0">
                <a:solidFill>
                  <a:schemeClr val="bg1"/>
                </a:solidFill>
              </a:rPr>
              <a:t>Exceeding stiff and strong, </a:t>
            </a:r>
          </a:p>
          <a:p>
            <a:r>
              <a:rPr lang="en-US" sz="3200" b="1" dirty="0" smtClean="0">
                <a:solidFill>
                  <a:schemeClr val="bg1"/>
                </a:solidFill>
              </a:rPr>
              <a:t>Though each was partly in the right, </a:t>
            </a:r>
          </a:p>
          <a:p>
            <a:r>
              <a:rPr lang="en-US" sz="3200" b="1" dirty="0" smtClean="0">
                <a:solidFill>
                  <a:schemeClr val="bg1"/>
                </a:solidFill>
              </a:rPr>
              <a:t>And all were in the wrong! </a:t>
            </a:r>
          </a:p>
          <a:p>
            <a:endParaRPr lang="en-US" dirty="0">
              <a:solidFill>
                <a:schemeClr val="bg1"/>
              </a:solidFill>
            </a:endParaRPr>
          </a:p>
        </p:txBody>
      </p:sp>
    </p:spTree>
    <p:extLst>
      <p:ext uri="{BB962C8B-B14F-4D97-AF65-F5344CB8AC3E}">
        <p14:creationId xmlns:p14="http://schemas.microsoft.com/office/powerpoint/2010/main" val="21834587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MORAL</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lstStyle/>
          <a:p>
            <a:r>
              <a:rPr lang="en-US" sz="3200" b="1" dirty="0" smtClean="0">
                <a:solidFill>
                  <a:schemeClr val="bg1"/>
                </a:solidFill>
              </a:rPr>
              <a:t>So, oft in </a:t>
            </a:r>
            <a:r>
              <a:rPr lang="en-US" sz="3200" b="1" dirty="0" err="1" smtClean="0">
                <a:solidFill>
                  <a:schemeClr val="bg1"/>
                </a:solidFill>
              </a:rPr>
              <a:t>theologic</a:t>
            </a:r>
            <a:r>
              <a:rPr lang="en-US" sz="3200" b="1" dirty="0" smtClean="0">
                <a:solidFill>
                  <a:schemeClr val="bg1"/>
                </a:solidFill>
              </a:rPr>
              <a:t> wars </a:t>
            </a:r>
          </a:p>
          <a:p>
            <a:r>
              <a:rPr lang="en-US" sz="3200" b="1" dirty="0" smtClean="0">
                <a:solidFill>
                  <a:schemeClr val="bg1"/>
                </a:solidFill>
              </a:rPr>
              <a:t>The disputants, I ween, </a:t>
            </a:r>
          </a:p>
          <a:p>
            <a:r>
              <a:rPr lang="en-US" sz="3200" b="1" dirty="0" smtClean="0">
                <a:solidFill>
                  <a:schemeClr val="bg1"/>
                </a:solidFill>
              </a:rPr>
              <a:t>Rail on in utter ignorance </a:t>
            </a:r>
          </a:p>
          <a:p>
            <a:r>
              <a:rPr lang="en-US" sz="3200" b="1" dirty="0" smtClean="0">
                <a:solidFill>
                  <a:schemeClr val="bg1"/>
                </a:solidFill>
              </a:rPr>
              <a:t>Of what each other mean; </a:t>
            </a:r>
          </a:p>
          <a:p>
            <a:r>
              <a:rPr lang="en-US" sz="3200" b="1" dirty="0" smtClean="0">
                <a:solidFill>
                  <a:schemeClr val="bg1"/>
                </a:solidFill>
              </a:rPr>
              <a:t>And prate about an Elephant </a:t>
            </a:r>
          </a:p>
          <a:p>
            <a:r>
              <a:rPr lang="en-US" sz="3200" b="1" dirty="0" smtClean="0">
                <a:solidFill>
                  <a:schemeClr val="bg1"/>
                </a:solidFill>
              </a:rPr>
              <a:t>Not one of them has seen! </a:t>
            </a:r>
          </a:p>
          <a:p>
            <a:endParaRPr lang="en-US" dirty="0">
              <a:solidFill>
                <a:schemeClr val="bg1"/>
              </a:solidFill>
            </a:endParaRPr>
          </a:p>
        </p:txBody>
      </p:sp>
    </p:spTree>
    <p:extLst>
      <p:ext uri="{BB962C8B-B14F-4D97-AF65-F5344CB8AC3E}">
        <p14:creationId xmlns:p14="http://schemas.microsoft.com/office/powerpoint/2010/main" val="7594892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Blind Men and the Elephant – Theological Truth</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lstStyle/>
          <a:p>
            <a:r>
              <a:rPr lang="en-US" sz="3200" b="1" dirty="0" smtClean="0">
                <a:solidFill>
                  <a:schemeClr val="bg1"/>
                </a:solidFill>
              </a:rPr>
              <a:t>When it comes to the moral of the Blind Men and the Elephant, it seems that today’s philosophers end their agenda too quickly. Doesn’t the picture of the blind men and the elephant also point to something bigger -- The elephant? </a:t>
            </a:r>
          </a:p>
          <a:p>
            <a:r>
              <a:rPr lang="en-US" sz="3200" b="1" dirty="0" smtClean="0">
                <a:solidFill>
                  <a:schemeClr val="bg1"/>
                </a:solidFill>
              </a:rPr>
              <a:t>Actually, if we know the Whole Elephant is out there, shouldn’t this drive us to open our eyes wider and seek every opportunity to experience more of Him?</a:t>
            </a:r>
          </a:p>
          <a:p>
            <a:endParaRPr lang="en-US" dirty="0">
              <a:solidFill>
                <a:schemeClr val="bg1"/>
              </a:solidFill>
            </a:endParaRPr>
          </a:p>
        </p:txBody>
      </p:sp>
    </p:spTree>
    <p:extLst>
      <p:ext uri="{BB962C8B-B14F-4D97-AF65-F5344CB8AC3E}">
        <p14:creationId xmlns:p14="http://schemas.microsoft.com/office/powerpoint/2010/main" val="22181952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Psalm 119:18</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lstStyle/>
          <a:p>
            <a:r>
              <a:rPr lang="en-US" sz="3200" b="1" dirty="0" smtClean="0">
                <a:solidFill>
                  <a:schemeClr val="bg1"/>
                </a:solidFill>
              </a:rPr>
              <a:t>David Said: “Open my eyes, that I may behold wonderful things from your law.” </a:t>
            </a:r>
          </a:p>
          <a:p>
            <a:r>
              <a:rPr lang="en-US" sz="3200" b="1" dirty="0" smtClean="0">
                <a:solidFill>
                  <a:schemeClr val="bg1"/>
                </a:solidFill>
              </a:rPr>
              <a:t>This verse combines prayer and the Word, and we need to see how, so that we can combine them this way in our lives and in our church. </a:t>
            </a:r>
          </a:p>
          <a:p>
            <a:endParaRPr lang="en-US" dirty="0">
              <a:solidFill>
                <a:schemeClr val="bg1"/>
              </a:solidFill>
            </a:endParaRPr>
          </a:p>
        </p:txBody>
      </p:sp>
    </p:spTree>
    <p:extLst>
      <p:ext uri="{BB962C8B-B14F-4D97-AF65-F5344CB8AC3E}">
        <p14:creationId xmlns:p14="http://schemas.microsoft.com/office/powerpoint/2010/main" val="18190417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There are three things that we learn from this verse.</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normAutofit/>
          </a:bodyPr>
          <a:lstStyle/>
          <a:p>
            <a:r>
              <a:rPr lang="en-US" sz="3200" b="1" dirty="0" smtClean="0">
                <a:solidFill>
                  <a:schemeClr val="bg1"/>
                </a:solidFill>
              </a:rPr>
              <a:t>“We cannot even see what the word really is without God’s supernatural help.”</a:t>
            </a:r>
            <a:endParaRPr lang="en-US" sz="3200" b="1" dirty="0">
              <a:solidFill>
                <a:schemeClr val="bg1"/>
              </a:solidFill>
            </a:endParaRPr>
          </a:p>
        </p:txBody>
      </p:sp>
    </p:spTree>
    <p:extLst>
      <p:ext uri="{BB962C8B-B14F-4D97-AF65-F5344CB8AC3E}">
        <p14:creationId xmlns:p14="http://schemas.microsoft.com/office/powerpoint/2010/main" val="8777000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1.	There are wonderful things in the word of God. </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noAutofit/>
          </a:bodyPr>
          <a:lstStyle/>
          <a:p>
            <a:r>
              <a:rPr lang="en-US" b="1" dirty="0" smtClean="0">
                <a:solidFill>
                  <a:schemeClr val="bg1"/>
                </a:solidFill>
              </a:rPr>
              <a:t>“Open my eyes, that I may behold wonderful things from your law.”</a:t>
            </a:r>
          </a:p>
          <a:p>
            <a:r>
              <a:rPr lang="en-US" b="1" dirty="0" smtClean="0">
                <a:solidFill>
                  <a:schemeClr val="bg1"/>
                </a:solidFill>
              </a:rPr>
              <a:t> The word “law” is “Torah” and means “instruction” or “teaching” in this psalm. </a:t>
            </a:r>
          </a:p>
          <a:p>
            <a:r>
              <a:rPr lang="en-US" b="1" dirty="0" smtClean="0">
                <a:solidFill>
                  <a:schemeClr val="bg1"/>
                </a:solidFill>
              </a:rPr>
              <a:t>There are wonderful things in God’s teaching to us. In fact, they are so wonderful that when you really see them, they change you profoundly and empower holiness and love and missions </a:t>
            </a:r>
          </a:p>
          <a:p>
            <a:r>
              <a:rPr lang="en-US" b="1" dirty="0" smtClean="0">
                <a:solidFill>
                  <a:schemeClr val="bg1"/>
                </a:solidFill>
              </a:rPr>
              <a:t>Which is why reading and knowing and meditating on and memorizing the word of God is so crucial</a:t>
            </a:r>
            <a:r>
              <a:rPr lang="en-US" sz="2400" b="1" dirty="0" smtClean="0">
                <a:solidFill>
                  <a:schemeClr val="bg1"/>
                </a:solidFill>
              </a:rPr>
              <a:t>.</a:t>
            </a:r>
            <a:endParaRPr lang="en-US" sz="2400" b="1" dirty="0">
              <a:solidFill>
                <a:schemeClr val="bg1"/>
              </a:solidFill>
            </a:endParaRPr>
          </a:p>
        </p:txBody>
      </p:sp>
    </p:spTree>
    <p:extLst>
      <p:ext uri="{BB962C8B-B14F-4D97-AF65-F5344CB8AC3E}">
        <p14:creationId xmlns:p14="http://schemas.microsoft.com/office/powerpoint/2010/main" val="4102635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1 Corinthians 13:9-12</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normAutofit lnSpcReduction="10000"/>
          </a:bodyPr>
          <a:lstStyle/>
          <a:p>
            <a:r>
              <a:rPr lang="en-US" b="1" dirty="0" smtClean="0">
                <a:solidFill>
                  <a:schemeClr val="bg1"/>
                </a:solidFill>
              </a:rPr>
              <a:t>9 For we know in part, and we prophesy in part.</a:t>
            </a:r>
          </a:p>
          <a:p>
            <a:r>
              <a:rPr lang="en-US" b="1" dirty="0" smtClean="0">
                <a:solidFill>
                  <a:schemeClr val="bg1"/>
                </a:solidFill>
              </a:rPr>
              <a:t>10 But when that which is perfect is come, then that which is in part shall be done away.</a:t>
            </a:r>
          </a:p>
          <a:p>
            <a:r>
              <a:rPr lang="en-US" b="1" dirty="0" smtClean="0">
                <a:solidFill>
                  <a:schemeClr val="bg1"/>
                </a:solidFill>
              </a:rPr>
              <a:t>11 When I was a child, I spake as a child, I understood as a child, I thought as a child: but when I became a man, I put away childish things.</a:t>
            </a:r>
          </a:p>
          <a:p>
            <a:r>
              <a:rPr lang="en-US" b="1" dirty="0" smtClean="0">
                <a:solidFill>
                  <a:schemeClr val="bg1"/>
                </a:solidFill>
              </a:rPr>
              <a:t>12 For now we see through a glass, darkly; but then face to face: now I know in part; but then shall I know even as also I am known.</a:t>
            </a:r>
          </a:p>
          <a:p>
            <a:endParaRPr lang="en-US" dirty="0">
              <a:solidFill>
                <a:schemeClr val="bg1"/>
              </a:solidFill>
            </a:endParaRPr>
          </a:p>
        </p:txBody>
      </p:sp>
    </p:spTree>
    <p:extLst>
      <p:ext uri="{BB962C8B-B14F-4D97-AF65-F5344CB8AC3E}">
        <p14:creationId xmlns:p14="http://schemas.microsoft.com/office/powerpoint/2010/main" val="21082908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pic>
        <p:nvPicPr>
          <p:cNvPr id="5" name="Picture 4"/>
          <p:cNvPicPr>
            <a:picLocks noChangeAspect="1"/>
          </p:cNvPicPr>
          <p:nvPr/>
        </p:nvPicPr>
        <p:blipFill>
          <a:blip r:embed="rId3"/>
          <a:stretch>
            <a:fillRect/>
          </a:stretch>
        </p:blipFill>
        <p:spPr>
          <a:xfrm>
            <a:off x="3047574" y="1714260"/>
            <a:ext cx="6096851" cy="3429479"/>
          </a:xfrm>
          <a:prstGeom prst="rect">
            <a:avLst/>
          </a:prstGeom>
        </p:spPr>
      </p:pic>
      <p:pic>
        <p:nvPicPr>
          <p:cNvPr id="6" name="Picture 5"/>
          <p:cNvPicPr>
            <a:picLocks noChangeAspect="1"/>
          </p:cNvPicPr>
          <p:nvPr/>
        </p:nvPicPr>
        <p:blipFill>
          <a:blip r:embed="rId3"/>
          <a:stretch>
            <a:fillRect/>
          </a:stretch>
        </p:blipFill>
        <p:spPr>
          <a:xfrm>
            <a:off x="3047574" y="1714260"/>
            <a:ext cx="6096851" cy="3429479"/>
          </a:xfrm>
          <a:prstGeom prst="rect">
            <a:avLst/>
          </a:prstGeom>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2 Corinthians 3:18</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normAutofit/>
          </a:bodyPr>
          <a:lstStyle/>
          <a:p>
            <a:r>
              <a:rPr lang="en-US" sz="3200" b="1" dirty="0" smtClean="0">
                <a:solidFill>
                  <a:schemeClr val="bg1"/>
                </a:solidFill>
              </a:rPr>
              <a:t>18 And we all, with unveiled face, beholding the glory of the Lord, are being transformed into the same image from one degree of glory to another. For this comes from the Lord who is the Spirit.</a:t>
            </a:r>
            <a:endParaRPr lang="en-US" sz="3200" b="1" dirty="0">
              <a:solidFill>
                <a:schemeClr val="bg1"/>
              </a:solidFill>
            </a:endParaRPr>
          </a:p>
        </p:txBody>
      </p:sp>
    </p:spTree>
    <p:extLst>
      <p:ext uri="{BB962C8B-B14F-4D97-AF65-F5344CB8AC3E}">
        <p14:creationId xmlns:p14="http://schemas.microsoft.com/office/powerpoint/2010/main" val="31505697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normAutofit/>
          </a:bodyPr>
          <a:lstStyle/>
          <a:p>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a:xfrm>
            <a:off x="3007894" y="365125"/>
            <a:ext cx="8345905" cy="5811837"/>
          </a:xfrm>
        </p:spPr>
        <p:txBody>
          <a:bodyPr>
            <a:noAutofit/>
          </a:bodyPr>
          <a:lstStyle/>
          <a:p>
            <a:r>
              <a:rPr lang="en-US" sz="3000" b="1" dirty="0" smtClean="0">
                <a:solidFill>
                  <a:schemeClr val="bg1"/>
                </a:solidFill>
              </a:rPr>
              <a:t>2.	No one can see these wonderful things for what they really are without God’s supernatural help.</a:t>
            </a:r>
          </a:p>
          <a:p>
            <a:r>
              <a:rPr lang="en-US" sz="3000" b="1" dirty="0">
                <a:solidFill>
                  <a:schemeClr val="bg1"/>
                </a:solidFill>
              </a:rPr>
              <a:t>“Open my eyes, that I may behold wonderful things from your law.” If God does not open our eyes, we will not see the wonder of the word. We are not naturally able to see spiritual beauty. When we read the Bible without the help of God, the glory of God in the teachings and events of the Bible is like the sun shining in the face of a blind man. Not that you can’t construe its surface meaning, but you can’t see the wonder, the beauty, the glory of it such that it wins your heart.</a:t>
            </a:r>
          </a:p>
        </p:txBody>
      </p:sp>
    </p:spTree>
    <p:extLst>
      <p:ext uri="{BB962C8B-B14F-4D97-AF65-F5344CB8AC3E}">
        <p14:creationId xmlns:p14="http://schemas.microsoft.com/office/powerpoint/2010/main" val="18830592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normAutofit fontScale="90000"/>
          </a:bodyPr>
          <a:lstStyle/>
          <a:p>
            <a:r>
              <a:rPr lang="en-US" b="1" dirty="0" smtClean="0">
                <a:solidFill>
                  <a:schemeClr val="bg1"/>
                </a:solidFill>
              </a:rPr>
              <a:t>3.	We must pray to God for supernatural illumination when we read the Bible. </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normAutofit/>
          </a:bodyPr>
          <a:lstStyle/>
          <a:p>
            <a:r>
              <a:rPr lang="en-US" sz="3200" b="1" dirty="0" smtClean="0">
                <a:solidFill>
                  <a:schemeClr val="bg1"/>
                </a:solidFill>
              </a:rPr>
              <a:t>“Open my eyes, that I may behold wonderful things from your law.” Since we are helpless in ourselves to see spiritual beauty and the wonder of God in the teachings and events of the Bible without God’s gracious illumination, we should ask him for it. “Open my eyes.”</a:t>
            </a:r>
            <a:endParaRPr lang="en-US" sz="3200" b="1" dirty="0">
              <a:solidFill>
                <a:schemeClr val="bg1"/>
              </a:solidFill>
            </a:endParaRPr>
          </a:p>
        </p:txBody>
      </p:sp>
    </p:spTree>
    <p:extLst>
      <p:ext uri="{BB962C8B-B14F-4D97-AF65-F5344CB8AC3E}">
        <p14:creationId xmlns:p14="http://schemas.microsoft.com/office/powerpoint/2010/main" val="37218911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Closing</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lstStyle/>
          <a:p>
            <a:r>
              <a:rPr lang="en-US" sz="3200" b="1" dirty="0" smtClean="0">
                <a:solidFill>
                  <a:schemeClr val="bg1"/>
                </a:solidFill>
              </a:rPr>
              <a:t>We must be people who treasure the word in our hearts, but more, a people who know our desperate condition apart from God and that he has appointed prayer as the way that our eyes will be opened to see wonder in the word and so be changed. </a:t>
            </a:r>
          </a:p>
          <a:p>
            <a:r>
              <a:rPr lang="en-US" sz="3200" b="1" dirty="0" smtClean="0">
                <a:solidFill>
                  <a:schemeClr val="bg1"/>
                </a:solidFill>
              </a:rPr>
              <a:t>“Open my eyes, that I may behold wonderful things from your law.”</a:t>
            </a:r>
          </a:p>
          <a:p>
            <a:endParaRPr lang="en-US" dirty="0">
              <a:solidFill>
                <a:schemeClr val="bg1"/>
              </a:solidFill>
            </a:endParaRPr>
          </a:p>
        </p:txBody>
      </p:sp>
    </p:spTree>
    <p:extLst>
      <p:ext uri="{BB962C8B-B14F-4D97-AF65-F5344CB8AC3E}">
        <p14:creationId xmlns:p14="http://schemas.microsoft.com/office/powerpoint/2010/main" val="2787301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Closing</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lstStyle/>
          <a:p>
            <a:r>
              <a:rPr lang="en-US" sz="3200" b="1" dirty="0" smtClean="0">
                <a:solidFill>
                  <a:schemeClr val="bg1"/>
                </a:solidFill>
              </a:rPr>
              <a:t>How earnest was he in these kinds of prayers? How earnest should we be? </a:t>
            </a:r>
          </a:p>
          <a:p>
            <a:r>
              <a:rPr lang="en-US" sz="3200" b="1" dirty="0" smtClean="0">
                <a:solidFill>
                  <a:schemeClr val="bg1"/>
                </a:solidFill>
              </a:rPr>
              <a:t>One answer is given in Psalm 119:147, “I rise before dawn and cry for help; I wait for your words.” </a:t>
            </a:r>
          </a:p>
          <a:p>
            <a:endParaRPr lang="en-US" dirty="0">
              <a:solidFill>
                <a:schemeClr val="bg1"/>
              </a:solidFill>
            </a:endParaRPr>
          </a:p>
        </p:txBody>
      </p:sp>
    </p:spTree>
    <p:extLst>
      <p:ext uri="{BB962C8B-B14F-4D97-AF65-F5344CB8AC3E}">
        <p14:creationId xmlns:p14="http://schemas.microsoft.com/office/powerpoint/2010/main" val="3294542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Can you see everything in your surroundings? </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normAutofit/>
          </a:bodyPr>
          <a:lstStyle/>
          <a:p>
            <a:r>
              <a:rPr lang="en-US" sz="3200" b="1" dirty="0" smtClean="0">
                <a:solidFill>
                  <a:schemeClr val="bg1"/>
                </a:solidFill>
              </a:rPr>
              <a:t>Most of us would say yes. But the truth is, whether your vision is 20/20 or corrected by lenses, the answer is the same: no matter how hard you try, you cannot see everything around you.</a:t>
            </a:r>
            <a:endParaRPr lang="en-US" sz="3200" b="1" dirty="0">
              <a:solidFill>
                <a:schemeClr val="bg1"/>
              </a:solidFill>
            </a:endParaRPr>
          </a:p>
        </p:txBody>
      </p:sp>
    </p:spTree>
    <p:extLst>
      <p:ext uri="{BB962C8B-B14F-4D97-AF65-F5344CB8AC3E}">
        <p14:creationId xmlns:p14="http://schemas.microsoft.com/office/powerpoint/2010/main" val="1810882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The human eye has a blind spot</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normAutofit/>
          </a:bodyPr>
          <a:lstStyle/>
          <a:p>
            <a:r>
              <a:rPr lang="en-US" sz="3200" b="1" dirty="0" smtClean="0">
                <a:solidFill>
                  <a:schemeClr val="bg1"/>
                </a:solidFill>
              </a:rPr>
              <a:t>A small area on the retina, about the size of a pencil eraser, without photoreceptors. </a:t>
            </a:r>
          </a:p>
          <a:p>
            <a:r>
              <a:rPr lang="en-US" sz="3200" b="1" dirty="0" smtClean="0">
                <a:solidFill>
                  <a:schemeClr val="bg1"/>
                </a:solidFill>
              </a:rPr>
              <a:t>We usually aren’t aware of this blind spot because our brain fills in this blank area with the surrounded images, making our vision field appear seamless.</a:t>
            </a:r>
            <a:endParaRPr lang="en-US" sz="3200" b="1" dirty="0">
              <a:solidFill>
                <a:schemeClr val="bg1"/>
              </a:solidFill>
            </a:endParaRPr>
          </a:p>
        </p:txBody>
      </p:sp>
    </p:spTree>
    <p:extLst>
      <p:ext uri="{BB962C8B-B14F-4D97-AF65-F5344CB8AC3E}">
        <p14:creationId xmlns:p14="http://schemas.microsoft.com/office/powerpoint/2010/main" val="21645192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normAutofit fontScale="90000"/>
          </a:bodyPr>
          <a:lstStyle/>
          <a:p>
            <a:r>
              <a:rPr lang="en-US" b="1" dirty="0" smtClean="0">
                <a:solidFill>
                  <a:schemeClr val="bg1"/>
                </a:solidFill>
              </a:rPr>
              <a:t>We all have blind spots or gaps in our perception that keep us from seeing the full truth.</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normAutofit/>
          </a:bodyPr>
          <a:lstStyle/>
          <a:p>
            <a:r>
              <a:rPr lang="en-US" sz="3200" b="1" dirty="0" smtClean="0">
                <a:solidFill>
                  <a:schemeClr val="bg1"/>
                </a:solidFill>
              </a:rPr>
              <a:t>We stumble around in life with blind spots blocking the work God wants to do in us. But it doesn’t have to be this way. No matter how broken or hurt, every person can discover the way to healing, hope, and a joyful new way of living.</a:t>
            </a:r>
            <a:endParaRPr lang="en-US" sz="3200" b="1" dirty="0">
              <a:solidFill>
                <a:schemeClr val="bg1"/>
              </a:solidFill>
            </a:endParaRPr>
          </a:p>
        </p:txBody>
      </p:sp>
    </p:spTree>
    <p:extLst>
      <p:ext uri="{BB962C8B-B14F-4D97-AF65-F5344CB8AC3E}">
        <p14:creationId xmlns:p14="http://schemas.microsoft.com/office/powerpoint/2010/main" val="1210058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3" name="Content Placeholder 2"/>
          <p:cNvSpPr>
            <a:spLocks noGrp="1"/>
          </p:cNvSpPr>
          <p:nvPr>
            <p:ph idx="1"/>
          </p:nvPr>
        </p:nvSpPr>
        <p:spPr>
          <a:xfrm>
            <a:off x="1130968" y="2406315"/>
            <a:ext cx="10222832" cy="3770647"/>
          </a:xfrm>
        </p:spPr>
        <p:txBody>
          <a:bodyPr/>
          <a:lstStyle/>
          <a:p>
            <a:r>
              <a:rPr lang="en-US" b="1" dirty="0" smtClean="0">
                <a:solidFill>
                  <a:schemeClr val="bg1"/>
                </a:solidFill>
              </a:rPr>
              <a:t>Blind Men and the Elephant – A Poem by John Godfrey Saxe</a:t>
            </a:r>
          </a:p>
          <a:p>
            <a:r>
              <a:rPr lang="en-US" b="1" dirty="0" smtClean="0">
                <a:solidFill>
                  <a:schemeClr val="bg1"/>
                </a:solidFill>
              </a:rPr>
              <a:t>Here is John Godfrey Saxe’s (1816-1887) version of Blind Men and the Elephant:</a:t>
            </a:r>
          </a:p>
          <a:p>
            <a:endParaRPr lang="en-US" dirty="0">
              <a:solidFill>
                <a:schemeClr val="bg1"/>
              </a:solidFill>
            </a:endParaRPr>
          </a:p>
        </p:txBody>
      </p:sp>
    </p:spTree>
    <p:extLst>
      <p:ext uri="{BB962C8B-B14F-4D97-AF65-F5344CB8AC3E}">
        <p14:creationId xmlns:p14="http://schemas.microsoft.com/office/powerpoint/2010/main" val="26916906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Blind Men and the Elephant</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lstStyle/>
          <a:p>
            <a:r>
              <a:rPr lang="en-US" sz="3200" b="1" dirty="0" smtClean="0">
                <a:solidFill>
                  <a:schemeClr val="bg1"/>
                </a:solidFill>
              </a:rPr>
              <a:t>It was six men of </a:t>
            </a:r>
            <a:r>
              <a:rPr lang="en-US" sz="3200" b="1" dirty="0" err="1" smtClean="0">
                <a:solidFill>
                  <a:schemeClr val="bg1"/>
                </a:solidFill>
              </a:rPr>
              <a:t>Indostan</a:t>
            </a:r>
            <a:r>
              <a:rPr lang="en-US" sz="3200" b="1" dirty="0" smtClean="0">
                <a:solidFill>
                  <a:schemeClr val="bg1"/>
                </a:solidFill>
              </a:rPr>
              <a:t>,</a:t>
            </a:r>
          </a:p>
          <a:p>
            <a:r>
              <a:rPr lang="en-US" sz="3200" b="1" dirty="0" smtClean="0">
                <a:solidFill>
                  <a:schemeClr val="bg1"/>
                </a:solidFill>
              </a:rPr>
              <a:t>To learning much inclined, </a:t>
            </a:r>
          </a:p>
          <a:p>
            <a:r>
              <a:rPr lang="en-US" sz="3200" b="1" dirty="0" smtClean="0">
                <a:solidFill>
                  <a:schemeClr val="bg1"/>
                </a:solidFill>
              </a:rPr>
              <a:t>Who went to see the Elephant</a:t>
            </a:r>
          </a:p>
          <a:p>
            <a:r>
              <a:rPr lang="en-US" sz="3200" b="1" dirty="0" smtClean="0">
                <a:solidFill>
                  <a:schemeClr val="bg1"/>
                </a:solidFill>
              </a:rPr>
              <a:t>(Though all of them were blind), </a:t>
            </a:r>
          </a:p>
          <a:p>
            <a:r>
              <a:rPr lang="en-US" sz="3200" b="1" dirty="0" smtClean="0">
                <a:solidFill>
                  <a:schemeClr val="bg1"/>
                </a:solidFill>
              </a:rPr>
              <a:t>That each by observation</a:t>
            </a:r>
          </a:p>
          <a:p>
            <a:r>
              <a:rPr lang="en-US" sz="3200" b="1" dirty="0" smtClean="0">
                <a:solidFill>
                  <a:schemeClr val="bg1"/>
                </a:solidFill>
              </a:rPr>
              <a:t>Might satisfy his mind. </a:t>
            </a:r>
          </a:p>
          <a:p>
            <a:endParaRPr lang="en-US" dirty="0">
              <a:solidFill>
                <a:schemeClr val="bg1"/>
              </a:solidFill>
            </a:endParaRPr>
          </a:p>
        </p:txBody>
      </p:sp>
    </p:spTree>
    <p:extLst>
      <p:ext uri="{BB962C8B-B14F-4D97-AF65-F5344CB8AC3E}">
        <p14:creationId xmlns:p14="http://schemas.microsoft.com/office/powerpoint/2010/main" val="2299958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Blind Men and the Elephant</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lstStyle/>
          <a:p>
            <a:r>
              <a:rPr lang="en-US" sz="3200" b="1" dirty="0" smtClean="0">
                <a:solidFill>
                  <a:schemeClr val="bg1"/>
                </a:solidFill>
              </a:rPr>
              <a:t>The First </a:t>
            </a:r>
            <a:r>
              <a:rPr lang="en-US" sz="3200" b="1" dirty="0" err="1" smtClean="0">
                <a:solidFill>
                  <a:schemeClr val="bg1"/>
                </a:solidFill>
              </a:rPr>
              <a:t>approach'd</a:t>
            </a:r>
            <a:r>
              <a:rPr lang="en-US" sz="3200" b="1" dirty="0" smtClean="0">
                <a:solidFill>
                  <a:schemeClr val="bg1"/>
                </a:solidFill>
              </a:rPr>
              <a:t> the Elephant, </a:t>
            </a:r>
          </a:p>
          <a:p>
            <a:r>
              <a:rPr lang="en-US" sz="3200" b="1" dirty="0" smtClean="0">
                <a:solidFill>
                  <a:schemeClr val="bg1"/>
                </a:solidFill>
              </a:rPr>
              <a:t>And happening to fall</a:t>
            </a:r>
          </a:p>
          <a:p>
            <a:r>
              <a:rPr lang="en-US" sz="3200" b="1" dirty="0" smtClean="0">
                <a:solidFill>
                  <a:schemeClr val="bg1"/>
                </a:solidFill>
              </a:rPr>
              <a:t>Against his broad and sturdy side, </a:t>
            </a:r>
          </a:p>
          <a:p>
            <a:r>
              <a:rPr lang="en-US" sz="3200" b="1" dirty="0" smtClean="0">
                <a:solidFill>
                  <a:schemeClr val="bg1"/>
                </a:solidFill>
              </a:rPr>
              <a:t>At once began to bawl: </a:t>
            </a:r>
          </a:p>
          <a:p>
            <a:r>
              <a:rPr lang="en-US" sz="3200" b="1" dirty="0" smtClean="0">
                <a:solidFill>
                  <a:schemeClr val="bg1"/>
                </a:solidFill>
              </a:rPr>
              <a:t>"God bless me! but the Elephant</a:t>
            </a:r>
          </a:p>
          <a:p>
            <a:r>
              <a:rPr lang="en-US" sz="3200" b="1" dirty="0" smtClean="0">
                <a:solidFill>
                  <a:schemeClr val="bg1"/>
                </a:solidFill>
              </a:rPr>
              <a:t>Is very like a wall!" </a:t>
            </a:r>
          </a:p>
          <a:p>
            <a:endParaRPr lang="en-US" dirty="0">
              <a:solidFill>
                <a:schemeClr val="bg1"/>
              </a:solidFill>
            </a:endParaRPr>
          </a:p>
        </p:txBody>
      </p:sp>
    </p:spTree>
    <p:extLst>
      <p:ext uri="{BB962C8B-B14F-4D97-AF65-F5344CB8AC3E}">
        <p14:creationId xmlns:p14="http://schemas.microsoft.com/office/powerpoint/2010/main" val="24018136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695" y="-177047"/>
            <a:ext cx="3586475" cy="2869180"/>
          </a:xfrm>
          <a:prstGeom prst="rect">
            <a:avLst/>
          </a:prstGeom>
          <a:effectLst>
            <a:softEdge rad="419100"/>
          </a:effectLst>
        </p:spPr>
      </p:pic>
      <p:sp>
        <p:nvSpPr>
          <p:cNvPr id="2" name="Title 1"/>
          <p:cNvSpPr>
            <a:spLocks noGrp="1"/>
          </p:cNvSpPr>
          <p:nvPr>
            <p:ph type="title"/>
          </p:nvPr>
        </p:nvSpPr>
        <p:spPr>
          <a:xfrm>
            <a:off x="2478504" y="365125"/>
            <a:ext cx="8875295" cy="1325563"/>
          </a:xfrm>
        </p:spPr>
        <p:txBody>
          <a:bodyPr/>
          <a:lstStyle/>
          <a:p>
            <a:r>
              <a:rPr lang="en-US" b="1" dirty="0" smtClean="0">
                <a:solidFill>
                  <a:schemeClr val="bg1"/>
                </a:solidFill>
              </a:rPr>
              <a:t>Blind Men and the Elephant</a:t>
            </a:r>
            <a:endParaRPr lang="en-US" b="1" dirty="0">
              <a:solidFill>
                <a:schemeClr val="bg1"/>
              </a:solidFill>
            </a:endParaRPr>
          </a:p>
        </p:txBody>
      </p:sp>
      <p:sp>
        <p:nvSpPr>
          <p:cNvPr id="3" name="Content Placeholder 2"/>
          <p:cNvSpPr>
            <a:spLocks noGrp="1"/>
          </p:cNvSpPr>
          <p:nvPr>
            <p:ph idx="1"/>
          </p:nvPr>
        </p:nvSpPr>
        <p:spPr>
          <a:xfrm>
            <a:off x="1130968" y="2406315"/>
            <a:ext cx="10222832" cy="3770647"/>
          </a:xfrm>
        </p:spPr>
        <p:txBody>
          <a:bodyPr/>
          <a:lstStyle/>
          <a:p>
            <a:r>
              <a:rPr lang="en-US" sz="3200" b="1" dirty="0" smtClean="0">
                <a:solidFill>
                  <a:schemeClr val="bg1"/>
                </a:solidFill>
              </a:rPr>
              <a:t>The Second, feeling of the tusk, </a:t>
            </a:r>
          </a:p>
          <a:p>
            <a:r>
              <a:rPr lang="en-US" sz="3200" b="1" dirty="0" smtClean="0">
                <a:solidFill>
                  <a:schemeClr val="bg1"/>
                </a:solidFill>
              </a:rPr>
              <a:t>Cried, -"Ho! what have we here</a:t>
            </a:r>
          </a:p>
          <a:p>
            <a:r>
              <a:rPr lang="en-US" sz="3200" b="1" dirty="0" smtClean="0">
                <a:solidFill>
                  <a:schemeClr val="bg1"/>
                </a:solidFill>
              </a:rPr>
              <a:t>So very round and smooth and sharp? </a:t>
            </a:r>
          </a:p>
          <a:p>
            <a:r>
              <a:rPr lang="en-US" sz="3200" b="1" dirty="0" smtClean="0">
                <a:solidFill>
                  <a:schemeClr val="bg1"/>
                </a:solidFill>
              </a:rPr>
              <a:t>To me 'tis mighty clear, </a:t>
            </a:r>
          </a:p>
          <a:p>
            <a:r>
              <a:rPr lang="en-US" sz="3200" b="1" dirty="0" smtClean="0">
                <a:solidFill>
                  <a:schemeClr val="bg1"/>
                </a:solidFill>
              </a:rPr>
              <a:t>This wonder of an Elephant</a:t>
            </a:r>
          </a:p>
          <a:p>
            <a:r>
              <a:rPr lang="en-US" sz="3200" b="1" dirty="0" smtClean="0">
                <a:solidFill>
                  <a:schemeClr val="bg1"/>
                </a:solidFill>
              </a:rPr>
              <a:t>Is very like a spear!" </a:t>
            </a:r>
          </a:p>
          <a:p>
            <a:endParaRPr lang="en-US" dirty="0">
              <a:solidFill>
                <a:schemeClr val="bg1"/>
              </a:solidFill>
            </a:endParaRPr>
          </a:p>
        </p:txBody>
      </p:sp>
    </p:spTree>
    <p:extLst>
      <p:ext uri="{BB962C8B-B14F-4D97-AF65-F5344CB8AC3E}">
        <p14:creationId xmlns:p14="http://schemas.microsoft.com/office/powerpoint/2010/main" val="3996516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1174</Words>
  <Application>Microsoft Office PowerPoint</Application>
  <PresentationFormat>Widescreen</PresentationFormat>
  <Paragraphs>105</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 “Blind Spots” A look at spiritual blindness </vt:lpstr>
      <vt:lpstr>1 Corinthians 13:9-12</vt:lpstr>
      <vt:lpstr>Can you see everything in your surroundings? </vt:lpstr>
      <vt:lpstr>The human eye has a blind spot</vt:lpstr>
      <vt:lpstr>We all have blind spots or gaps in our perception that keep us from seeing the full truth.</vt:lpstr>
      <vt:lpstr>PowerPoint Presentation</vt:lpstr>
      <vt:lpstr>Blind Men and the Elephant</vt:lpstr>
      <vt:lpstr>Blind Men and the Elephant</vt:lpstr>
      <vt:lpstr>Blind Men and the Elephant</vt:lpstr>
      <vt:lpstr>Blind Men and the Elephant</vt:lpstr>
      <vt:lpstr>Blind Men and the Elephant</vt:lpstr>
      <vt:lpstr>Blind Men and the Elephant</vt:lpstr>
      <vt:lpstr>Blind Men and the Elephant</vt:lpstr>
      <vt:lpstr>Blind Men and the Elephant</vt:lpstr>
      <vt:lpstr>MORAL</vt:lpstr>
      <vt:lpstr>Blind Men and the Elephant – Theological Truth</vt:lpstr>
      <vt:lpstr>Psalm 119:18</vt:lpstr>
      <vt:lpstr>There are three things that we learn from this verse.</vt:lpstr>
      <vt:lpstr>1. There are wonderful things in the word of God. </vt:lpstr>
      <vt:lpstr>2 Corinthians 3:18</vt:lpstr>
      <vt:lpstr> </vt:lpstr>
      <vt:lpstr>3. We must pray to God for supernatural illumination when we read the Bible. </vt:lpstr>
      <vt:lpstr>Closing</vt:lpstr>
      <vt:lpstr>Closing</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“Blind Spots”</dc:title>
  <dc:creator>Ronald Powell</dc:creator>
  <cp:lastModifiedBy>Ronald Powell</cp:lastModifiedBy>
  <cp:revision>7</cp:revision>
  <dcterms:created xsi:type="dcterms:W3CDTF">2019-04-28T13:19:36Z</dcterms:created>
  <dcterms:modified xsi:type="dcterms:W3CDTF">2019-04-28T14:11:15Z</dcterms:modified>
</cp:coreProperties>
</file>