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65" r:id="rId5"/>
    <p:sldId id="264" r:id="rId6"/>
    <p:sldId id="267" r:id="rId7"/>
    <p:sldId id="263" r:id="rId8"/>
    <p:sldId id="259" r:id="rId9"/>
    <p:sldId id="262" r:id="rId10"/>
    <p:sldId id="261" r:id="rId11"/>
    <p:sldId id="260" r:id="rId12"/>
    <p:sldId id="258" r:id="rId13"/>
    <p:sldId id="268" r:id="rId14"/>
    <p:sldId id="272" r:id="rId15"/>
    <p:sldId id="271" r:id="rId16"/>
    <p:sldId id="270" r:id="rId17"/>
    <p:sldId id="269" r:id="rId18"/>
    <p:sldId id="275" r:id="rId19"/>
    <p:sldId id="276" r:id="rId20"/>
    <p:sldId id="274" r:id="rId21"/>
    <p:sldId id="278" r:id="rId22"/>
    <p:sldId id="277" r:id="rId23"/>
    <p:sldId id="273" r:id="rId24"/>
    <p:sldId id="279" r:id="rId25"/>
    <p:sldId id="280"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9" autoAdjust="0"/>
    <p:restoredTop sz="94660"/>
  </p:normalViewPr>
  <p:slideViewPr>
    <p:cSldViewPr snapToGrid="0">
      <p:cViewPr varScale="1">
        <p:scale>
          <a:sx n="104" d="100"/>
          <a:sy n="104" d="100"/>
        </p:scale>
        <p:origin x="132" y="4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5C33265-AB2E-4EB4-B23A-DAA3C965F0F6}" type="datetimeFigureOut">
              <a:rPr lang="en-US" smtClean="0"/>
              <a:t>4/13/2019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7B4EC-DB78-4579-85CA-F4A5AAFE606B}" type="slidenum">
              <a:rPr lang="en-US" smtClean="0"/>
              <a:t>‹#›</a:t>
            </a:fld>
            <a:endParaRPr lang="en-US"/>
          </a:p>
        </p:txBody>
      </p:sp>
    </p:spTree>
    <p:extLst>
      <p:ext uri="{BB962C8B-B14F-4D97-AF65-F5344CB8AC3E}">
        <p14:creationId xmlns:p14="http://schemas.microsoft.com/office/powerpoint/2010/main" val="362183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C33265-AB2E-4EB4-B23A-DAA3C965F0F6}" type="datetimeFigureOut">
              <a:rPr lang="en-US" smtClean="0"/>
              <a:t>4/13/2019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7B4EC-DB78-4579-85CA-F4A5AAFE606B}" type="slidenum">
              <a:rPr lang="en-US" smtClean="0"/>
              <a:t>‹#›</a:t>
            </a:fld>
            <a:endParaRPr lang="en-US"/>
          </a:p>
        </p:txBody>
      </p:sp>
    </p:spTree>
    <p:extLst>
      <p:ext uri="{BB962C8B-B14F-4D97-AF65-F5344CB8AC3E}">
        <p14:creationId xmlns:p14="http://schemas.microsoft.com/office/powerpoint/2010/main" val="3881689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C33265-AB2E-4EB4-B23A-DAA3C965F0F6}" type="datetimeFigureOut">
              <a:rPr lang="en-US" smtClean="0"/>
              <a:t>4/13/2019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7B4EC-DB78-4579-85CA-F4A5AAFE606B}" type="slidenum">
              <a:rPr lang="en-US" smtClean="0"/>
              <a:t>‹#›</a:t>
            </a:fld>
            <a:endParaRPr lang="en-US"/>
          </a:p>
        </p:txBody>
      </p:sp>
    </p:spTree>
    <p:extLst>
      <p:ext uri="{BB962C8B-B14F-4D97-AF65-F5344CB8AC3E}">
        <p14:creationId xmlns:p14="http://schemas.microsoft.com/office/powerpoint/2010/main" val="2589976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C33265-AB2E-4EB4-B23A-DAA3C965F0F6}" type="datetimeFigureOut">
              <a:rPr lang="en-US" smtClean="0"/>
              <a:t>4/13/2019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7B4EC-DB78-4579-85CA-F4A5AAFE606B}" type="slidenum">
              <a:rPr lang="en-US" smtClean="0"/>
              <a:t>‹#›</a:t>
            </a:fld>
            <a:endParaRPr lang="en-US"/>
          </a:p>
        </p:txBody>
      </p:sp>
    </p:spTree>
    <p:extLst>
      <p:ext uri="{BB962C8B-B14F-4D97-AF65-F5344CB8AC3E}">
        <p14:creationId xmlns:p14="http://schemas.microsoft.com/office/powerpoint/2010/main" val="1151577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C33265-AB2E-4EB4-B23A-DAA3C965F0F6}" type="datetimeFigureOut">
              <a:rPr lang="en-US" smtClean="0"/>
              <a:t>4/13/2019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7B4EC-DB78-4579-85CA-F4A5AAFE606B}" type="slidenum">
              <a:rPr lang="en-US" smtClean="0"/>
              <a:t>‹#›</a:t>
            </a:fld>
            <a:endParaRPr lang="en-US"/>
          </a:p>
        </p:txBody>
      </p:sp>
    </p:spTree>
    <p:extLst>
      <p:ext uri="{BB962C8B-B14F-4D97-AF65-F5344CB8AC3E}">
        <p14:creationId xmlns:p14="http://schemas.microsoft.com/office/powerpoint/2010/main" val="2386422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C33265-AB2E-4EB4-B23A-DAA3C965F0F6}" type="datetimeFigureOut">
              <a:rPr lang="en-US" smtClean="0"/>
              <a:t>4/13/2019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17B4EC-DB78-4579-85CA-F4A5AAFE606B}" type="slidenum">
              <a:rPr lang="en-US" smtClean="0"/>
              <a:t>‹#›</a:t>
            </a:fld>
            <a:endParaRPr lang="en-US"/>
          </a:p>
        </p:txBody>
      </p:sp>
    </p:spTree>
    <p:extLst>
      <p:ext uri="{BB962C8B-B14F-4D97-AF65-F5344CB8AC3E}">
        <p14:creationId xmlns:p14="http://schemas.microsoft.com/office/powerpoint/2010/main" val="1247550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5C33265-AB2E-4EB4-B23A-DAA3C965F0F6}" type="datetimeFigureOut">
              <a:rPr lang="en-US" smtClean="0"/>
              <a:t>4/13/2019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17B4EC-DB78-4579-85CA-F4A5AAFE606B}" type="slidenum">
              <a:rPr lang="en-US" smtClean="0"/>
              <a:t>‹#›</a:t>
            </a:fld>
            <a:endParaRPr lang="en-US"/>
          </a:p>
        </p:txBody>
      </p:sp>
    </p:spTree>
    <p:extLst>
      <p:ext uri="{BB962C8B-B14F-4D97-AF65-F5344CB8AC3E}">
        <p14:creationId xmlns:p14="http://schemas.microsoft.com/office/powerpoint/2010/main" val="1981612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5C33265-AB2E-4EB4-B23A-DAA3C965F0F6}" type="datetimeFigureOut">
              <a:rPr lang="en-US" smtClean="0"/>
              <a:t>4/13/2019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17B4EC-DB78-4579-85CA-F4A5AAFE606B}" type="slidenum">
              <a:rPr lang="en-US" smtClean="0"/>
              <a:t>‹#›</a:t>
            </a:fld>
            <a:endParaRPr lang="en-US"/>
          </a:p>
        </p:txBody>
      </p:sp>
    </p:spTree>
    <p:extLst>
      <p:ext uri="{BB962C8B-B14F-4D97-AF65-F5344CB8AC3E}">
        <p14:creationId xmlns:p14="http://schemas.microsoft.com/office/powerpoint/2010/main" val="612013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C33265-AB2E-4EB4-B23A-DAA3C965F0F6}" type="datetimeFigureOut">
              <a:rPr lang="en-US" smtClean="0"/>
              <a:t>4/13/2019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17B4EC-DB78-4579-85CA-F4A5AAFE606B}" type="slidenum">
              <a:rPr lang="en-US" smtClean="0"/>
              <a:t>‹#›</a:t>
            </a:fld>
            <a:endParaRPr lang="en-US"/>
          </a:p>
        </p:txBody>
      </p:sp>
    </p:spTree>
    <p:extLst>
      <p:ext uri="{BB962C8B-B14F-4D97-AF65-F5344CB8AC3E}">
        <p14:creationId xmlns:p14="http://schemas.microsoft.com/office/powerpoint/2010/main" val="2290246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C33265-AB2E-4EB4-B23A-DAA3C965F0F6}" type="datetimeFigureOut">
              <a:rPr lang="en-US" smtClean="0"/>
              <a:t>4/13/2019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17B4EC-DB78-4579-85CA-F4A5AAFE606B}" type="slidenum">
              <a:rPr lang="en-US" smtClean="0"/>
              <a:t>‹#›</a:t>
            </a:fld>
            <a:endParaRPr lang="en-US"/>
          </a:p>
        </p:txBody>
      </p:sp>
    </p:spTree>
    <p:extLst>
      <p:ext uri="{BB962C8B-B14F-4D97-AF65-F5344CB8AC3E}">
        <p14:creationId xmlns:p14="http://schemas.microsoft.com/office/powerpoint/2010/main" val="1612318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C33265-AB2E-4EB4-B23A-DAA3C965F0F6}" type="datetimeFigureOut">
              <a:rPr lang="en-US" smtClean="0"/>
              <a:t>4/13/2019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17B4EC-DB78-4579-85CA-F4A5AAFE606B}" type="slidenum">
              <a:rPr lang="en-US" smtClean="0"/>
              <a:t>‹#›</a:t>
            </a:fld>
            <a:endParaRPr lang="en-US"/>
          </a:p>
        </p:txBody>
      </p:sp>
    </p:spTree>
    <p:extLst>
      <p:ext uri="{BB962C8B-B14F-4D97-AF65-F5344CB8AC3E}">
        <p14:creationId xmlns:p14="http://schemas.microsoft.com/office/powerpoint/2010/main" val="3376693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C33265-AB2E-4EB4-B23A-DAA3C965F0F6}" type="datetimeFigureOut">
              <a:rPr lang="en-US" smtClean="0"/>
              <a:t>4/13/2019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17B4EC-DB78-4579-85CA-F4A5AAFE606B}" type="slidenum">
              <a:rPr lang="en-US" smtClean="0"/>
              <a:t>‹#›</a:t>
            </a:fld>
            <a:endParaRPr lang="en-US"/>
          </a:p>
        </p:txBody>
      </p:sp>
    </p:spTree>
    <p:extLst>
      <p:ext uri="{BB962C8B-B14F-4D97-AF65-F5344CB8AC3E}">
        <p14:creationId xmlns:p14="http://schemas.microsoft.com/office/powerpoint/2010/main" val="3938479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0948" y="5390146"/>
            <a:ext cx="5654842" cy="1203157"/>
          </a:xfrm>
        </p:spPr>
        <p:txBody>
          <a:bodyPr>
            <a:normAutofit/>
          </a:bodyPr>
          <a:lstStyle/>
          <a:p>
            <a:pPr algn="l"/>
            <a:r>
              <a:rPr lang="en-US" sz="3600" dirty="0" smtClean="0">
                <a:solidFill>
                  <a:schemeClr val="bg1"/>
                </a:solidFill>
              </a:rPr>
              <a:t>With Bishop Ronald K. Powell</a:t>
            </a:r>
            <a:endParaRPr lang="en-US" sz="3600" dirty="0">
              <a:solidFill>
                <a:schemeClr val="bg1"/>
              </a:solidFill>
            </a:endParaRPr>
          </a:p>
        </p:txBody>
      </p:sp>
    </p:spTree>
    <p:extLst>
      <p:ext uri="{BB962C8B-B14F-4D97-AF65-F5344CB8AC3E}">
        <p14:creationId xmlns:p14="http://schemas.microsoft.com/office/powerpoint/2010/main" val="31296272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chemeClr val="bg1"/>
                </a:solidFill>
              </a:rPr>
              <a:t>Are You Who You Want to BE?</a:t>
            </a:r>
            <a:endParaRPr lang="en-US" b="1" i="1" dirty="0">
              <a:solidFill>
                <a:schemeClr val="bg1"/>
              </a:solidFill>
            </a:endParaRPr>
          </a:p>
        </p:txBody>
      </p:sp>
      <p:sp>
        <p:nvSpPr>
          <p:cNvPr id="3" name="Content Placeholder 2"/>
          <p:cNvSpPr>
            <a:spLocks noGrp="1"/>
          </p:cNvSpPr>
          <p:nvPr>
            <p:ph idx="1"/>
          </p:nvPr>
        </p:nvSpPr>
        <p:spPr/>
        <p:txBody>
          <a:bodyPr>
            <a:normAutofit/>
          </a:bodyPr>
          <a:lstStyle/>
          <a:p>
            <a:r>
              <a:rPr lang="en-US" sz="3200" dirty="0" smtClean="0">
                <a:solidFill>
                  <a:schemeClr val="bg1"/>
                </a:solidFill>
              </a:rPr>
              <a:t>If you find that you’re not the person you want to be, you can blame your circumstances all day long, but that will never change anything.</a:t>
            </a:r>
          </a:p>
          <a:p>
            <a:r>
              <a:rPr lang="en-US" sz="3200" b="1" dirty="0" smtClean="0">
                <a:solidFill>
                  <a:srgbClr val="7030A0"/>
                </a:solidFill>
              </a:rPr>
              <a:t>If you want to change </a:t>
            </a:r>
            <a:r>
              <a:rPr lang="en-US" sz="3200" dirty="0" smtClean="0">
                <a:solidFill>
                  <a:schemeClr val="bg1"/>
                </a:solidFill>
              </a:rPr>
              <a:t>. . . </a:t>
            </a:r>
            <a:r>
              <a:rPr lang="en-US" sz="3200" b="1" i="1" dirty="0" smtClean="0">
                <a:solidFill>
                  <a:schemeClr val="bg1"/>
                </a:solidFill>
              </a:rPr>
              <a:t>change the recipe of your life!</a:t>
            </a:r>
          </a:p>
          <a:p>
            <a:endParaRPr lang="en-US" sz="3200" dirty="0" smtClean="0">
              <a:solidFill>
                <a:schemeClr val="bg1"/>
              </a:solidFill>
            </a:endParaRPr>
          </a:p>
          <a:p>
            <a:r>
              <a:rPr lang="en-US" sz="3200" b="1" dirty="0" smtClean="0">
                <a:solidFill>
                  <a:srgbClr val="7030A0"/>
                </a:solidFill>
              </a:rPr>
              <a:t>Try substituting </a:t>
            </a:r>
            <a:r>
              <a:rPr lang="en-US" sz="3200" b="1" i="1" dirty="0" smtClean="0">
                <a:solidFill>
                  <a:schemeClr val="bg1"/>
                </a:solidFill>
              </a:rPr>
              <a:t>negative</a:t>
            </a:r>
            <a:r>
              <a:rPr lang="en-US" sz="3200" dirty="0" smtClean="0">
                <a:solidFill>
                  <a:schemeClr val="bg1"/>
                </a:solidFill>
              </a:rPr>
              <a:t> thoughts with </a:t>
            </a:r>
            <a:r>
              <a:rPr lang="en-US" sz="3200" b="1" i="1" dirty="0" smtClean="0">
                <a:solidFill>
                  <a:schemeClr val="bg1"/>
                </a:solidFill>
              </a:rPr>
              <a:t>positive</a:t>
            </a:r>
            <a:r>
              <a:rPr lang="en-US" sz="3200" dirty="0" smtClean="0">
                <a:solidFill>
                  <a:schemeClr val="bg1"/>
                </a:solidFill>
              </a:rPr>
              <a:t> ones.</a:t>
            </a:r>
            <a:endParaRPr lang="en-US" sz="3200" dirty="0">
              <a:solidFill>
                <a:schemeClr val="bg1"/>
              </a:solidFill>
            </a:endParaRPr>
          </a:p>
        </p:txBody>
      </p:sp>
    </p:spTree>
    <p:extLst>
      <p:ext uri="{BB962C8B-B14F-4D97-AF65-F5344CB8AC3E}">
        <p14:creationId xmlns:p14="http://schemas.microsoft.com/office/powerpoint/2010/main" val="35002576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And do you know what? . . .</a:t>
            </a:r>
            <a:endParaRPr lang="en-US" dirty="0">
              <a:solidFill>
                <a:schemeClr val="bg1"/>
              </a:solidFill>
            </a:endParaRPr>
          </a:p>
        </p:txBody>
      </p:sp>
      <p:sp>
        <p:nvSpPr>
          <p:cNvPr id="3" name="Content Placeholder 2"/>
          <p:cNvSpPr>
            <a:spLocks noGrp="1"/>
          </p:cNvSpPr>
          <p:nvPr>
            <p:ph idx="1"/>
          </p:nvPr>
        </p:nvSpPr>
        <p:spPr/>
        <p:txBody>
          <a:bodyPr>
            <a:normAutofit/>
          </a:bodyPr>
          <a:lstStyle/>
          <a:p>
            <a:r>
              <a:rPr lang="en-US" sz="3200" dirty="0" smtClean="0">
                <a:solidFill>
                  <a:schemeClr val="bg1"/>
                </a:solidFill>
              </a:rPr>
              <a:t>If you’ll concentrate on </a:t>
            </a:r>
            <a:r>
              <a:rPr lang="en-US" sz="3200" b="1" dirty="0" smtClean="0">
                <a:solidFill>
                  <a:srgbClr val="7030A0"/>
                </a:solidFill>
              </a:rPr>
              <a:t>what’s right </a:t>
            </a:r>
            <a:r>
              <a:rPr lang="en-US" sz="3200" dirty="0" smtClean="0">
                <a:solidFill>
                  <a:schemeClr val="bg1"/>
                </a:solidFill>
              </a:rPr>
              <a:t>in your life instead of what is wrong . . .</a:t>
            </a:r>
          </a:p>
          <a:p>
            <a:r>
              <a:rPr lang="en-US" sz="3200" b="1" dirty="0" smtClean="0">
                <a:solidFill>
                  <a:srgbClr val="7030A0"/>
                </a:solidFill>
              </a:rPr>
              <a:t>What’s good </a:t>
            </a:r>
            <a:r>
              <a:rPr lang="en-US" sz="3200" dirty="0" smtClean="0">
                <a:solidFill>
                  <a:schemeClr val="bg1"/>
                </a:solidFill>
              </a:rPr>
              <a:t>instead of what’s bad . . .</a:t>
            </a:r>
          </a:p>
          <a:p>
            <a:r>
              <a:rPr lang="en-US" sz="3200" b="1" dirty="0" smtClean="0">
                <a:solidFill>
                  <a:srgbClr val="7030A0"/>
                </a:solidFill>
              </a:rPr>
              <a:t>What’s sweet </a:t>
            </a:r>
            <a:r>
              <a:rPr lang="en-US" sz="3200" dirty="0" smtClean="0">
                <a:solidFill>
                  <a:schemeClr val="bg1"/>
                </a:solidFill>
              </a:rPr>
              <a:t>instead of what’s bitter . . .</a:t>
            </a:r>
          </a:p>
          <a:p>
            <a:r>
              <a:rPr lang="en-US" sz="3200" dirty="0" smtClean="0">
                <a:solidFill>
                  <a:schemeClr val="bg1"/>
                </a:solidFill>
              </a:rPr>
              <a:t>You’ll find that you’re a totally different person . . .</a:t>
            </a:r>
          </a:p>
          <a:p>
            <a:r>
              <a:rPr lang="en-US" sz="3200" b="1" dirty="0" smtClean="0">
                <a:solidFill>
                  <a:schemeClr val="bg1"/>
                </a:solidFill>
              </a:rPr>
              <a:t>And the only thing that changed . . . was you!</a:t>
            </a:r>
            <a:endParaRPr lang="en-US" sz="3200" b="1" dirty="0">
              <a:solidFill>
                <a:schemeClr val="bg1"/>
              </a:solidFill>
            </a:endParaRPr>
          </a:p>
        </p:txBody>
      </p:sp>
    </p:spTree>
    <p:extLst>
      <p:ext uri="{BB962C8B-B14F-4D97-AF65-F5344CB8AC3E}">
        <p14:creationId xmlns:p14="http://schemas.microsoft.com/office/powerpoint/2010/main" val="38741245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dirty="0" smtClean="0">
                <a:solidFill>
                  <a:schemeClr val="bg1"/>
                </a:solidFill>
              </a:rPr>
              <a:t>There are two simple mental and Spiritual laws to happiness in life, and psychologist didn’t invent them . . God did!</a:t>
            </a:r>
            <a:endParaRPr lang="en-US" sz="3600" dirty="0">
              <a:solidFill>
                <a:schemeClr val="bg1"/>
              </a:solidFill>
            </a:endParaRPr>
          </a:p>
        </p:txBody>
      </p:sp>
      <p:sp>
        <p:nvSpPr>
          <p:cNvPr id="3" name="Content Placeholder 2"/>
          <p:cNvSpPr>
            <a:spLocks noGrp="1"/>
          </p:cNvSpPr>
          <p:nvPr>
            <p:ph idx="1"/>
          </p:nvPr>
        </p:nvSpPr>
        <p:spPr/>
        <p:txBody>
          <a:bodyPr>
            <a:noAutofit/>
          </a:bodyPr>
          <a:lstStyle/>
          <a:p>
            <a:r>
              <a:rPr lang="en-US" sz="3200" dirty="0" smtClean="0">
                <a:solidFill>
                  <a:schemeClr val="bg1"/>
                </a:solidFill>
              </a:rPr>
              <a:t>1: </a:t>
            </a:r>
            <a:r>
              <a:rPr lang="en-US" sz="3200" b="1" dirty="0" smtClean="0">
                <a:solidFill>
                  <a:srgbClr val="7030A0"/>
                </a:solidFill>
              </a:rPr>
              <a:t>Concentration</a:t>
            </a:r>
            <a:r>
              <a:rPr lang="en-US" sz="3200" dirty="0" smtClean="0">
                <a:solidFill>
                  <a:schemeClr val="bg1"/>
                </a:solidFill>
              </a:rPr>
              <a:t>: Proverbs 23: 7a, “For as he thinketh in his heart, so is he.”</a:t>
            </a:r>
          </a:p>
          <a:p>
            <a:endParaRPr lang="en-US" dirty="0" smtClean="0">
              <a:solidFill>
                <a:schemeClr val="bg1"/>
              </a:solidFill>
            </a:endParaRPr>
          </a:p>
          <a:p>
            <a:r>
              <a:rPr lang="en-US" sz="3200" dirty="0" smtClean="0">
                <a:solidFill>
                  <a:schemeClr val="bg1"/>
                </a:solidFill>
              </a:rPr>
              <a:t>2: </a:t>
            </a:r>
            <a:r>
              <a:rPr lang="en-US" sz="3200" b="1" dirty="0" smtClean="0">
                <a:solidFill>
                  <a:srgbClr val="7030A0"/>
                </a:solidFill>
              </a:rPr>
              <a:t>Substitution</a:t>
            </a:r>
            <a:r>
              <a:rPr lang="en-US" sz="3200" dirty="0" smtClean="0">
                <a:solidFill>
                  <a:schemeClr val="bg1"/>
                </a:solidFill>
              </a:rPr>
              <a:t>: Isaiah 26: 3, “Thou wilt keep him in perfect peace, whose mind is stayed on thee: because he trusteth in thee.”</a:t>
            </a:r>
          </a:p>
          <a:p>
            <a:endParaRPr lang="en-US" dirty="0" smtClean="0">
              <a:solidFill>
                <a:schemeClr val="bg1"/>
              </a:solidFill>
            </a:endParaRPr>
          </a:p>
          <a:p>
            <a:r>
              <a:rPr lang="en-US" sz="3200" dirty="0" smtClean="0">
                <a:solidFill>
                  <a:schemeClr val="bg1"/>
                </a:solidFill>
              </a:rPr>
              <a:t>Happiness comes when we stop wailing about the troubles we have, and offer thanks for all the troubles we don’t have.</a:t>
            </a:r>
            <a:endParaRPr lang="en-US" sz="3200" dirty="0">
              <a:solidFill>
                <a:schemeClr val="bg1"/>
              </a:solidFill>
            </a:endParaRPr>
          </a:p>
        </p:txBody>
      </p:sp>
    </p:spTree>
    <p:extLst>
      <p:ext uri="{BB962C8B-B14F-4D97-AF65-F5344CB8AC3E}">
        <p14:creationId xmlns:p14="http://schemas.microsoft.com/office/powerpoint/2010/main" val="37714871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1 Corinthians 2:16</a:t>
            </a:r>
            <a:endParaRPr lang="en-US" dirty="0">
              <a:solidFill>
                <a:schemeClr val="bg1"/>
              </a:solidFill>
            </a:endParaRPr>
          </a:p>
        </p:txBody>
      </p:sp>
      <p:sp>
        <p:nvSpPr>
          <p:cNvPr id="3" name="Content Placeholder 2"/>
          <p:cNvSpPr>
            <a:spLocks noGrp="1"/>
          </p:cNvSpPr>
          <p:nvPr>
            <p:ph idx="1"/>
          </p:nvPr>
        </p:nvSpPr>
        <p:spPr/>
        <p:txBody>
          <a:bodyPr>
            <a:normAutofit/>
          </a:bodyPr>
          <a:lstStyle/>
          <a:p>
            <a:r>
              <a:rPr lang="en-US" sz="3200" dirty="0" smtClean="0">
                <a:solidFill>
                  <a:schemeClr val="bg1"/>
                </a:solidFill>
              </a:rPr>
              <a:t>“For who has known or understood the mind(the counsels and purposes) of the Lord so as to guide and instruct [Him] and give Him knowledge?</a:t>
            </a:r>
          </a:p>
          <a:p>
            <a:endParaRPr lang="en-US" sz="1200" dirty="0" smtClean="0">
              <a:solidFill>
                <a:schemeClr val="bg1"/>
              </a:solidFill>
            </a:endParaRPr>
          </a:p>
          <a:p>
            <a:r>
              <a:rPr lang="en-US" sz="3200" dirty="0" smtClean="0">
                <a:solidFill>
                  <a:schemeClr val="bg1"/>
                </a:solidFill>
              </a:rPr>
              <a:t>But we have the mind of Christ, the Messiah, and do hold the thoughts (feelings and purposes) of His heart.” (1 Corinthians 2:16, The Amplified Bible)</a:t>
            </a:r>
            <a:endParaRPr lang="en-US" sz="3200" dirty="0">
              <a:solidFill>
                <a:schemeClr val="bg1"/>
              </a:solidFill>
            </a:endParaRPr>
          </a:p>
        </p:txBody>
      </p:sp>
    </p:spTree>
    <p:extLst>
      <p:ext uri="{BB962C8B-B14F-4D97-AF65-F5344CB8AC3E}">
        <p14:creationId xmlns:p14="http://schemas.microsoft.com/office/powerpoint/2010/main" val="36622967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Epiphany!</a:t>
            </a:r>
            <a:endParaRPr lang="en-US" dirty="0">
              <a:solidFill>
                <a:schemeClr val="bg1"/>
              </a:solidFill>
            </a:endParaRPr>
          </a:p>
        </p:txBody>
      </p:sp>
      <p:sp>
        <p:nvSpPr>
          <p:cNvPr id="3" name="Content Placeholder 2"/>
          <p:cNvSpPr>
            <a:spLocks noGrp="1"/>
          </p:cNvSpPr>
          <p:nvPr>
            <p:ph idx="1"/>
          </p:nvPr>
        </p:nvSpPr>
        <p:spPr/>
        <p:txBody>
          <a:bodyPr>
            <a:normAutofit/>
          </a:bodyPr>
          <a:lstStyle/>
          <a:p>
            <a:r>
              <a:rPr lang="en-US" sz="3200" dirty="0" smtClean="0">
                <a:solidFill>
                  <a:schemeClr val="bg1"/>
                </a:solidFill>
              </a:rPr>
              <a:t>Isn’t it exciting to realize that you can hold the thoughts and feelings and purposes of God’s very own heart in your heart? Isn’t it thrilling to know the Creator of heaven and earth wants to be one spirit with you and transmit His thoughts to your mind?</a:t>
            </a:r>
            <a:endParaRPr lang="en-US" sz="3200" dirty="0">
              <a:solidFill>
                <a:schemeClr val="bg1"/>
              </a:solidFill>
            </a:endParaRPr>
          </a:p>
        </p:txBody>
      </p:sp>
    </p:spTree>
    <p:extLst>
      <p:ext uri="{BB962C8B-B14F-4D97-AF65-F5344CB8AC3E}">
        <p14:creationId xmlns:p14="http://schemas.microsoft.com/office/powerpoint/2010/main" val="15421233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1 Corinthians 6:17 </a:t>
            </a:r>
            <a:endParaRPr lang="en-US" dirty="0">
              <a:solidFill>
                <a:schemeClr val="bg1"/>
              </a:solidFill>
            </a:endParaRPr>
          </a:p>
        </p:txBody>
      </p:sp>
      <p:sp>
        <p:nvSpPr>
          <p:cNvPr id="3" name="Content Placeholder 2"/>
          <p:cNvSpPr>
            <a:spLocks noGrp="1"/>
          </p:cNvSpPr>
          <p:nvPr>
            <p:ph idx="1"/>
          </p:nvPr>
        </p:nvSpPr>
        <p:spPr/>
        <p:txBody>
          <a:bodyPr>
            <a:normAutofit/>
          </a:bodyPr>
          <a:lstStyle/>
          <a:p>
            <a:r>
              <a:rPr lang="en-US" sz="3200" dirty="0" smtClean="0">
                <a:solidFill>
                  <a:schemeClr val="bg1"/>
                </a:solidFill>
              </a:rPr>
              <a:t>1 Corinthians 6:17 says; that when you were joined to the Lord you became </a:t>
            </a:r>
            <a:r>
              <a:rPr lang="en-US" sz="3200" b="1" i="1" dirty="0" smtClean="0">
                <a:solidFill>
                  <a:schemeClr val="bg1"/>
                </a:solidFill>
              </a:rPr>
              <a:t>one spirit with Him</a:t>
            </a:r>
            <a:r>
              <a:rPr lang="en-US" sz="3200" dirty="0" smtClean="0">
                <a:solidFill>
                  <a:schemeClr val="bg1"/>
                </a:solidFill>
              </a:rPr>
              <a:t>. He came into union with you </a:t>
            </a:r>
            <a:r>
              <a:rPr lang="en-US" sz="3200" b="1" i="1" dirty="0" smtClean="0">
                <a:solidFill>
                  <a:schemeClr val="bg1"/>
                </a:solidFill>
              </a:rPr>
              <a:t>so that He can talk to you heart to heart</a:t>
            </a:r>
            <a:r>
              <a:rPr lang="en-US" sz="3200" dirty="0" smtClean="0">
                <a:solidFill>
                  <a:schemeClr val="bg1"/>
                </a:solidFill>
              </a:rPr>
              <a:t>. God wants you in this harmony with Him so that His thoughts can become your actions.</a:t>
            </a:r>
            <a:endParaRPr lang="en-US" sz="3200" dirty="0">
              <a:solidFill>
                <a:schemeClr val="bg1"/>
              </a:solidFill>
            </a:endParaRPr>
          </a:p>
        </p:txBody>
      </p:sp>
    </p:spTree>
    <p:extLst>
      <p:ext uri="{BB962C8B-B14F-4D97-AF65-F5344CB8AC3E}">
        <p14:creationId xmlns:p14="http://schemas.microsoft.com/office/powerpoint/2010/main" val="35842730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God’s Desire For You!</a:t>
            </a:r>
            <a:endParaRPr lang="en-US" dirty="0">
              <a:solidFill>
                <a:schemeClr val="bg1"/>
              </a:solidFill>
            </a:endParaRPr>
          </a:p>
        </p:txBody>
      </p:sp>
      <p:sp>
        <p:nvSpPr>
          <p:cNvPr id="3" name="Content Placeholder 2"/>
          <p:cNvSpPr>
            <a:spLocks noGrp="1"/>
          </p:cNvSpPr>
          <p:nvPr>
            <p:ph idx="1"/>
          </p:nvPr>
        </p:nvSpPr>
        <p:spPr/>
        <p:txBody>
          <a:bodyPr>
            <a:normAutofit/>
          </a:bodyPr>
          <a:lstStyle/>
          <a:p>
            <a:r>
              <a:rPr lang="en-US" sz="3200" dirty="0" smtClean="0">
                <a:solidFill>
                  <a:schemeClr val="bg1"/>
                </a:solidFill>
              </a:rPr>
              <a:t>He wants you to walk so closely with Him that you never lack power to overcome the evil of this world. </a:t>
            </a:r>
          </a:p>
          <a:p>
            <a:r>
              <a:rPr lang="en-US" sz="3200" dirty="0" smtClean="0">
                <a:solidFill>
                  <a:schemeClr val="bg1"/>
                </a:solidFill>
              </a:rPr>
              <a:t>He wants you to be so in tune with His Spirit that you are able to feel His heart of compassion toward those around you who are hurting or bowed down with sickness and pain.</a:t>
            </a:r>
            <a:endParaRPr lang="en-US" sz="3200" dirty="0">
              <a:solidFill>
                <a:schemeClr val="bg1"/>
              </a:solidFill>
            </a:endParaRPr>
          </a:p>
        </p:txBody>
      </p:sp>
    </p:spTree>
    <p:extLst>
      <p:ext uri="{BB962C8B-B14F-4D97-AF65-F5344CB8AC3E}">
        <p14:creationId xmlns:p14="http://schemas.microsoft.com/office/powerpoint/2010/main" val="4650544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God’s Desire For You!</a:t>
            </a:r>
            <a:endParaRPr lang="en-US" dirty="0">
              <a:solidFill>
                <a:schemeClr val="bg1"/>
              </a:solidFill>
            </a:endParaRPr>
          </a:p>
        </p:txBody>
      </p:sp>
      <p:sp>
        <p:nvSpPr>
          <p:cNvPr id="3" name="Content Placeholder 2"/>
          <p:cNvSpPr>
            <a:spLocks noGrp="1"/>
          </p:cNvSpPr>
          <p:nvPr>
            <p:ph idx="1"/>
          </p:nvPr>
        </p:nvSpPr>
        <p:spPr/>
        <p:txBody>
          <a:bodyPr>
            <a:normAutofit fontScale="85000" lnSpcReduction="20000"/>
          </a:bodyPr>
          <a:lstStyle/>
          <a:p>
            <a:r>
              <a:rPr lang="en-US" sz="3200" dirty="0" smtClean="0">
                <a:solidFill>
                  <a:schemeClr val="bg1"/>
                </a:solidFill>
              </a:rPr>
              <a:t>He wants you to consent to become one with Him, just as He has committed to be one with you, so He can reach out through your hands and fulfill His purposes in the earth.</a:t>
            </a:r>
          </a:p>
          <a:p>
            <a:endParaRPr lang="en-US" sz="1800" dirty="0" smtClean="0">
              <a:solidFill>
                <a:schemeClr val="bg1"/>
              </a:solidFill>
            </a:endParaRPr>
          </a:p>
          <a:p>
            <a:r>
              <a:rPr lang="en-US" sz="3200" dirty="0" smtClean="0">
                <a:solidFill>
                  <a:schemeClr val="bg1"/>
                </a:solidFill>
              </a:rPr>
              <a:t>Make a fresh commitment today to walk in union with your God.</a:t>
            </a:r>
          </a:p>
          <a:p>
            <a:endParaRPr lang="en-US" sz="1800" dirty="0" smtClean="0">
              <a:solidFill>
                <a:schemeClr val="bg1"/>
              </a:solidFill>
            </a:endParaRPr>
          </a:p>
          <a:p>
            <a:r>
              <a:rPr lang="en-US" sz="3200" dirty="0" smtClean="0">
                <a:solidFill>
                  <a:schemeClr val="bg1"/>
                </a:solidFill>
              </a:rPr>
              <a:t>Give your attention to His Spirit in your inner man.</a:t>
            </a:r>
          </a:p>
          <a:p>
            <a:endParaRPr lang="en-US" sz="1800" dirty="0" smtClean="0">
              <a:solidFill>
                <a:schemeClr val="bg1"/>
              </a:solidFill>
            </a:endParaRPr>
          </a:p>
          <a:p>
            <a:r>
              <a:rPr lang="en-US" sz="3200" dirty="0" smtClean="0">
                <a:solidFill>
                  <a:schemeClr val="bg1"/>
                </a:solidFill>
              </a:rPr>
              <a:t>Determine to yield to His voice and not to the voices of the world or the flesh!</a:t>
            </a:r>
          </a:p>
          <a:p>
            <a:endParaRPr lang="en-US" sz="1800" dirty="0" smtClean="0">
              <a:solidFill>
                <a:schemeClr val="bg1"/>
              </a:solidFill>
            </a:endParaRPr>
          </a:p>
          <a:p>
            <a:r>
              <a:rPr lang="en-US" sz="3200" dirty="0" smtClean="0">
                <a:solidFill>
                  <a:schemeClr val="bg1"/>
                </a:solidFill>
              </a:rPr>
              <a:t>Determine to yield to His fresh leadership of your life, and not to the traditions of men.</a:t>
            </a:r>
            <a:endParaRPr lang="en-US" sz="3200" dirty="0">
              <a:solidFill>
                <a:schemeClr val="bg1"/>
              </a:solidFill>
            </a:endParaRPr>
          </a:p>
        </p:txBody>
      </p:sp>
    </p:spTree>
    <p:extLst>
      <p:ext uri="{BB962C8B-B14F-4D97-AF65-F5344CB8AC3E}">
        <p14:creationId xmlns:p14="http://schemas.microsoft.com/office/powerpoint/2010/main" val="22565195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Ask yourself:</a:t>
            </a:r>
            <a:endParaRPr lang="en-US" dirty="0">
              <a:solidFill>
                <a:schemeClr val="bg1"/>
              </a:solidFill>
            </a:endParaRPr>
          </a:p>
        </p:txBody>
      </p:sp>
      <p:sp>
        <p:nvSpPr>
          <p:cNvPr id="3" name="Content Placeholder 2"/>
          <p:cNvSpPr>
            <a:spLocks noGrp="1"/>
          </p:cNvSpPr>
          <p:nvPr>
            <p:ph idx="1"/>
          </p:nvPr>
        </p:nvSpPr>
        <p:spPr/>
        <p:txBody>
          <a:bodyPr>
            <a:normAutofit/>
          </a:bodyPr>
          <a:lstStyle/>
          <a:p>
            <a:r>
              <a:rPr lang="en-US" sz="3200" dirty="0" smtClean="0">
                <a:solidFill>
                  <a:schemeClr val="bg1"/>
                </a:solidFill>
              </a:rPr>
              <a:t>1- Do I realize the reality of Christ living in me?</a:t>
            </a:r>
          </a:p>
          <a:p>
            <a:endParaRPr lang="en-US" sz="3200" dirty="0" smtClean="0">
              <a:solidFill>
                <a:schemeClr val="bg1"/>
              </a:solidFill>
            </a:endParaRPr>
          </a:p>
          <a:p>
            <a:r>
              <a:rPr lang="en-US" sz="3200" dirty="0" smtClean="0">
                <a:solidFill>
                  <a:schemeClr val="bg1"/>
                </a:solidFill>
              </a:rPr>
              <a:t>2 Cor. 13:5</a:t>
            </a:r>
          </a:p>
          <a:p>
            <a:r>
              <a:rPr lang="en-US" sz="3200" dirty="0" smtClean="0">
                <a:solidFill>
                  <a:schemeClr val="bg1"/>
                </a:solidFill>
              </a:rPr>
              <a:t>Examine yourselves to see whether you are in the faith; test yourselves.</a:t>
            </a:r>
          </a:p>
          <a:p>
            <a:endParaRPr lang="en-US" sz="3200" dirty="0" smtClean="0">
              <a:solidFill>
                <a:schemeClr val="bg1"/>
              </a:solidFill>
            </a:endParaRPr>
          </a:p>
          <a:p>
            <a:r>
              <a:rPr lang="en-US" sz="3200" dirty="0" smtClean="0">
                <a:solidFill>
                  <a:schemeClr val="bg1"/>
                </a:solidFill>
              </a:rPr>
              <a:t>Do you not realize that Christ Jesus is in you–unless, of course, you fail the test?</a:t>
            </a:r>
            <a:endParaRPr lang="en-US" sz="3200" dirty="0">
              <a:solidFill>
                <a:schemeClr val="bg1"/>
              </a:solidFill>
            </a:endParaRPr>
          </a:p>
        </p:txBody>
      </p:sp>
    </p:spTree>
    <p:extLst>
      <p:ext uri="{BB962C8B-B14F-4D97-AF65-F5344CB8AC3E}">
        <p14:creationId xmlns:p14="http://schemas.microsoft.com/office/powerpoint/2010/main" val="10511137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2- What voice am I listening to in times of crisis or decision making?</a:t>
            </a:r>
            <a:endParaRPr lang="en-US" dirty="0">
              <a:solidFill>
                <a:schemeClr val="bg1"/>
              </a:solidFill>
            </a:endParaRPr>
          </a:p>
        </p:txBody>
      </p:sp>
      <p:sp>
        <p:nvSpPr>
          <p:cNvPr id="3" name="Content Placeholder 2"/>
          <p:cNvSpPr>
            <a:spLocks noGrp="1"/>
          </p:cNvSpPr>
          <p:nvPr>
            <p:ph idx="1"/>
          </p:nvPr>
        </p:nvSpPr>
        <p:spPr/>
        <p:txBody>
          <a:bodyPr>
            <a:normAutofit/>
          </a:bodyPr>
          <a:lstStyle/>
          <a:p>
            <a:r>
              <a:rPr lang="en-US" sz="3200" dirty="0" smtClean="0">
                <a:solidFill>
                  <a:schemeClr val="bg1"/>
                </a:solidFill>
              </a:rPr>
              <a:t>The call of the flesh for gratification?</a:t>
            </a:r>
          </a:p>
          <a:p>
            <a:endParaRPr lang="en-US" sz="3200" dirty="0" smtClean="0">
              <a:solidFill>
                <a:schemeClr val="bg1"/>
              </a:solidFill>
            </a:endParaRPr>
          </a:p>
          <a:p>
            <a:r>
              <a:rPr lang="en-US" sz="3200" dirty="0" smtClean="0">
                <a:solidFill>
                  <a:schemeClr val="bg1"/>
                </a:solidFill>
              </a:rPr>
              <a:t>The call of the world to act and to as it says?</a:t>
            </a:r>
          </a:p>
          <a:p>
            <a:endParaRPr lang="en-US" sz="3200" dirty="0" smtClean="0">
              <a:solidFill>
                <a:schemeClr val="bg1"/>
              </a:solidFill>
            </a:endParaRPr>
          </a:p>
          <a:p>
            <a:r>
              <a:rPr lang="en-US" sz="3200" dirty="0" smtClean="0">
                <a:solidFill>
                  <a:schemeClr val="bg1"/>
                </a:solidFill>
              </a:rPr>
              <a:t>The Word of God as it applies to the situation you find confronting you?</a:t>
            </a:r>
            <a:endParaRPr lang="en-US" sz="3200" dirty="0">
              <a:solidFill>
                <a:schemeClr val="bg1"/>
              </a:solidFill>
            </a:endParaRPr>
          </a:p>
        </p:txBody>
      </p:sp>
    </p:spTree>
    <p:extLst>
      <p:ext uri="{BB962C8B-B14F-4D97-AF65-F5344CB8AC3E}">
        <p14:creationId xmlns:p14="http://schemas.microsoft.com/office/powerpoint/2010/main" val="23538164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CHANGE your THOUGHTS and it will </a:t>
            </a:r>
            <a:br>
              <a:rPr lang="en-US" dirty="0" smtClean="0">
                <a:solidFill>
                  <a:schemeClr val="bg1"/>
                </a:solidFill>
              </a:rPr>
            </a:br>
            <a:r>
              <a:rPr lang="en-US" dirty="0" smtClean="0">
                <a:solidFill>
                  <a:schemeClr val="bg1"/>
                </a:solidFill>
              </a:rPr>
              <a:t>Change YOU!</a:t>
            </a:r>
            <a:endParaRPr lang="en-US" dirty="0">
              <a:solidFill>
                <a:schemeClr val="bg1"/>
              </a:solidFill>
            </a:endParaRPr>
          </a:p>
        </p:txBody>
      </p:sp>
      <p:sp>
        <p:nvSpPr>
          <p:cNvPr id="3" name="Content Placeholder 2"/>
          <p:cNvSpPr>
            <a:spLocks noGrp="1"/>
          </p:cNvSpPr>
          <p:nvPr>
            <p:ph idx="1"/>
          </p:nvPr>
        </p:nvSpPr>
        <p:spPr/>
        <p:txBody>
          <a:bodyPr>
            <a:noAutofit/>
          </a:bodyPr>
          <a:lstStyle/>
          <a:p>
            <a:r>
              <a:rPr lang="en-US" dirty="0" smtClean="0">
                <a:solidFill>
                  <a:schemeClr val="bg1"/>
                </a:solidFill>
              </a:rPr>
              <a:t>Our Central Text</a:t>
            </a:r>
          </a:p>
          <a:p>
            <a:r>
              <a:rPr lang="en-US" dirty="0" smtClean="0">
                <a:solidFill>
                  <a:schemeClr val="bg1"/>
                </a:solidFill>
              </a:rPr>
              <a:t> Romans 12:1-4 New International Version (NIV)</a:t>
            </a:r>
          </a:p>
          <a:p>
            <a:pPr marL="0" indent="0">
              <a:buNone/>
            </a:pPr>
            <a:endParaRPr lang="en-US" sz="2000" dirty="0" smtClean="0">
              <a:solidFill>
                <a:schemeClr val="bg1"/>
              </a:solidFill>
            </a:endParaRPr>
          </a:p>
          <a:p>
            <a:r>
              <a:rPr lang="en-US" dirty="0" smtClean="0">
                <a:solidFill>
                  <a:schemeClr val="bg1"/>
                </a:solidFill>
              </a:rPr>
              <a:t>A Living Sacrifice</a:t>
            </a:r>
          </a:p>
          <a:p>
            <a:r>
              <a:rPr lang="en-US" dirty="0" smtClean="0">
                <a:solidFill>
                  <a:schemeClr val="bg1"/>
                </a:solidFill>
              </a:rPr>
              <a:t>1 Therefore, I urge you, brothers and sisters, in view of God’s mercy, to </a:t>
            </a:r>
            <a:r>
              <a:rPr lang="en-US" b="1" dirty="0" smtClean="0">
                <a:solidFill>
                  <a:srgbClr val="7030A0"/>
                </a:solidFill>
              </a:rPr>
              <a:t>offer your bodies as a living sacrifice</a:t>
            </a:r>
            <a:r>
              <a:rPr lang="en-US" dirty="0" smtClean="0">
                <a:solidFill>
                  <a:schemeClr val="bg1"/>
                </a:solidFill>
              </a:rPr>
              <a:t>, holy and pleasing to God—this is your true and proper worship. </a:t>
            </a:r>
          </a:p>
          <a:p>
            <a:r>
              <a:rPr lang="en-US" dirty="0" smtClean="0">
                <a:solidFill>
                  <a:schemeClr val="bg1"/>
                </a:solidFill>
              </a:rPr>
              <a:t>2 </a:t>
            </a:r>
            <a:r>
              <a:rPr lang="en-US" b="1" dirty="0" smtClean="0">
                <a:solidFill>
                  <a:srgbClr val="7030A0"/>
                </a:solidFill>
                <a:effectLst>
                  <a:outerShdw blurRad="38100" dist="38100" dir="2700000" algn="tl">
                    <a:srgbClr val="000000">
                      <a:alpha val="43137"/>
                    </a:srgbClr>
                  </a:outerShdw>
                </a:effectLst>
              </a:rPr>
              <a:t>Do not conform to the pattern of this world</a:t>
            </a:r>
            <a:r>
              <a:rPr lang="en-US" dirty="0" smtClean="0">
                <a:solidFill>
                  <a:schemeClr val="bg1"/>
                </a:solidFill>
              </a:rPr>
              <a:t>, but be transformed by the renewing of your mind. Then you will be able to test and approve what God’s will is—his good, pleasing and perfect will.</a:t>
            </a:r>
            <a:endParaRPr lang="en-US" dirty="0">
              <a:solidFill>
                <a:schemeClr val="bg1"/>
              </a:solidFill>
            </a:endParaRPr>
          </a:p>
        </p:txBody>
      </p:sp>
    </p:spTree>
    <p:extLst>
      <p:ext uri="{BB962C8B-B14F-4D97-AF65-F5344CB8AC3E}">
        <p14:creationId xmlns:p14="http://schemas.microsoft.com/office/powerpoint/2010/main" val="6746083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Romans 8:12-15</a:t>
            </a:r>
            <a:endParaRPr lang="en-US" dirty="0">
              <a:solidFill>
                <a:schemeClr val="bg1"/>
              </a:solidFill>
            </a:endParaRPr>
          </a:p>
        </p:txBody>
      </p:sp>
      <p:sp>
        <p:nvSpPr>
          <p:cNvPr id="3" name="Content Placeholder 2"/>
          <p:cNvSpPr>
            <a:spLocks noGrp="1"/>
          </p:cNvSpPr>
          <p:nvPr>
            <p:ph idx="1"/>
          </p:nvPr>
        </p:nvSpPr>
        <p:spPr/>
        <p:txBody>
          <a:bodyPr>
            <a:normAutofit fontScale="92500" lnSpcReduction="20000"/>
          </a:bodyPr>
          <a:lstStyle/>
          <a:p>
            <a:r>
              <a:rPr lang="en-US" sz="3200" dirty="0" smtClean="0">
                <a:solidFill>
                  <a:schemeClr val="bg1"/>
                </a:solidFill>
              </a:rPr>
              <a:t>Therefore, brethren, we are debtors, not to the flesh, to live after the flesh.</a:t>
            </a:r>
          </a:p>
          <a:p>
            <a:endParaRPr lang="en-US" sz="1400" dirty="0" smtClean="0">
              <a:solidFill>
                <a:schemeClr val="bg1"/>
              </a:solidFill>
            </a:endParaRPr>
          </a:p>
          <a:p>
            <a:r>
              <a:rPr lang="en-US" sz="3200" dirty="0" smtClean="0">
                <a:solidFill>
                  <a:schemeClr val="bg1"/>
                </a:solidFill>
              </a:rPr>
              <a:t>[13] For if ye live after the flesh, ye shall die: but if ye through the Spirit do mortify the deeds of the body, ye shall live.</a:t>
            </a:r>
          </a:p>
          <a:p>
            <a:endParaRPr lang="en-US" sz="1400" dirty="0" smtClean="0">
              <a:solidFill>
                <a:schemeClr val="bg1"/>
              </a:solidFill>
            </a:endParaRPr>
          </a:p>
          <a:p>
            <a:r>
              <a:rPr lang="en-US" sz="3200" dirty="0" smtClean="0">
                <a:solidFill>
                  <a:schemeClr val="bg1"/>
                </a:solidFill>
              </a:rPr>
              <a:t>[14] For as many as are led by the Spirit of God, they are the sons of God.</a:t>
            </a:r>
          </a:p>
          <a:p>
            <a:endParaRPr lang="en-US" sz="1300" dirty="0" smtClean="0">
              <a:solidFill>
                <a:schemeClr val="bg1"/>
              </a:solidFill>
            </a:endParaRPr>
          </a:p>
          <a:p>
            <a:r>
              <a:rPr lang="en-US" sz="3200" dirty="0" smtClean="0">
                <a:solidFill>
                  <a:schemeClr val="bg1"/>
                </a:solidFill>
              </a:rPr>
              <a:t>[15] For ye have not received the spirit of bondage again to fear; but ye have received the Spirit of adoption, whereby we cry, Abba, Father.</a:t>
            </a:r>
            <a:endParaRPr lang="en-US" sz="3200" dirty="0">
              <a:solidFill>
                <a:schemeClr val="bg1"/>
              </a:solidFill>
            </a:endParaRPr>
          </a:p>
        </p:txBody>
      </p:sp>
    </p:spTree>
    <p:extLst>
      <p:ext uri="{BB962C8B-B14F-4D97-AF65-F5344CB8AC3E}">
        <p14:creationId xmlns:p14="http://schemas.microsoft.com/office/powerpoint/2010/main" val="36195729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Allow the mind of Christ to flow through you!</a:t>
            </a:r>
            <a:endParaRPr lang="en-US" dirty="0">
              <a:solidFill>
                <a:schemeClr val="bg1"/>
              </a:solidFill>
            </a:endParaRPr>
          </a:p>
        </p:txBody>
      </p:sp>
      <p:sp>
        <p:nvSpPr>
          <p:cNvPr id="3" name="Content Placeholder 2"/>
          <p:cNvSpPr>
            <a:spLocks noGrp="1"/>
          </p:cNvSpPr>
          <p:nvPr>
            <p:ph idx="1"/>
          </p:nvPr>
        </p:nvSpPr>
        <p:spPr/>
        <p:txBody>
          <a:bodyPr>
            <a:normAutofit/>
          </a:bodyPr>
          <a:lstStyle/>
          <a:p>
            <a:r>
              <a:rPr lang="en-US" sz="3200" dirty="0" smtClean="0">
                <a:solidFill>
                  <a:schemeClr val="bg1"/>
                </a:solidFill>
              </a:rPr>
              <a:t>By faith you can have your mind renewed if you will begin to read the Word of God daily and to the best of your understanding and ability, begin to apply that part of it that applies to you, in your daily responses to life.</a:t>
            </a:r>
            <a:endParaRPr lang="en-US" sz="3200" dirty="0">
              <a:solidFill>
                <a:schemeClr val="bg1"/>
              </a:solidFill>
            </a:endParaRPr>
          </a:p>
        </p:txBody>
      </p:sp>
    </p:spTree>
    <p:extLst>
      <p:ext uri="{BB962C8B-B14F-4D97-AF65-F5344CB8AC3E}">
        <p14:creationId xmlns:p14="http://schemas.microsoft.com/office/powerpoint/2010/main" val="14309408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Romans 12:1-4</a:t>
            </a:r>
            <a:endParaRPr lang="en-US" dirty="0">
              <a:solidFill>
                <a:schemeClr val="bg1"/>
              </a:solidFill>
            </a:endParaRPr>
          </a:p>
        </p:txBody>
      </p:sp>
      <p:sp>
        <p:nvSpPr>
          <p:cNvPr id="3" name="Content Placeholder 2"/>
          <p:cNvSpPr>
            <a:spLocks noGrp="1"/>
          </p:cNvSpPr>
          <p:nvPr>
            <p:ph idx="1"/>
          </p:nvPr>
        </p:nvSpPr>
        <p:spPr/>
        <p:txBody>
          <a:bodyPr>
            <a:normAutofit/>
          </a:bodyPr>
          <a:lstStyle/>
          <a:p>
            <a:r>
              <a:rPr lang="en-US" sz="3200" dirty="0" smtClean="0">
                <a:solidFill>
                  <a:schemeClr val="bg1"/>
                </a:solidFill>
              </a:rPr>
              <a:t>Therefore, I urge you, brothers, in view of God’s mercy, to offer your bodies as living sacrifices, holy and pleasing to God–this is your spiritual act of worship.</a:t>
            </a:r>
          </a:p>
          <a:p>
            <a:endParaRPr lang="en-US" sz="1400" dirty="0" smtClean="0">
              <a:solidFill>
                <a:schemeClr val="bg1"/>
              </a:solidFill>
            </a:endParaRPr>
          </a:p>
          <a:p>
            <a:r>
              <a:rPr lang="en-US" sz="3200" dirty="0" smtClean="0">
                <a:solidFill>
                  <a:schemeClr val="bg1"/>
                </a:solidFill>
              </a:rPr>
              <a:t>2Do not conform any longer to the pattern of this world, but be transformed by the renewing of your mind. Then you will be able to test and approve what God’s will is–his good, pleasing and perfect will.</a:t>
            </a:r>
            <a:endParaRPr lang="en-US" sz="3200" dirty="0">
              <a:solidFill>
                <a:schemeClr val="bg1"/>
              </a:solidFill>
            </a:endParaRPr>
          </a:p>
        </p:txBody>
      </p:sp>
    </p:spTree>
    <p:extLst>
      <p:ext uri="{BB962C8B-B14F-4D97-AF65-F5344CB8AC3E}">
        <p14:creationId xmlns:p14="http://schemas.microsoft.com/office/powerpoint/2010/main" val="42560464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This is a written directive of God’s will.</a:t>
            </a:r>
            <a:endParaRPr lang="en-US" dirty="0">
              <a:solidFill>
                <a:schemeClr val="bg1"/>
              </a:solidFill>
            </a:endParaRPr>
          </a:p>
        </p:txBody>
      </p:sp>
      <p:sp>
        <p:nvSpPr>
          <p:cNvPr id="3" name="Content Placeholder 2"/>
          <p:cNvSpPr>
            <a:spLocks noGrp="1"/>
          </p:cNvSpPr>
          <p:nvPr>
            <p:ph idx="1"/>
          </p:nvPr>
        </p:nvSpPr>
        <p:spPr/>
        <p:txBody>
          <a:bodyPr>
            <a:normAutofit/>
          </a:bodyPr>
          <a:lstStyle/>
          <a:p>
            <a:r>
              <a:rPr lang="en-US" sz="3200" dirty="0" smtClean="0">
                <a:solidFill>
                  <a:schemeClr val="bg1"/>
                </a:solidFill>
              </a:rPr>
              <a:t>2Do not conform any longer to the pattern of this world, but be transformed by the renewing of your mind.</a:t>
            </a:r>
          </a:p>
          <a:p>
            <a:endParaRPr lang="en-US" sz="1200" dirty="0" smtClean="0">
              <a:solidFill>
                <a:schemeClr val="bg1"/>
              </a:solidFill>
            </a:endParaRPr>
          </a:p>
          <a:p>
            <a:r>
              <a:rPr lang="en-US" sz="3200" dirty="0" smtClean="0">
                <a:solidFill>
                  <a:schemeClr val="bg1"/>
                </a:solidFill>
              </a:rPr>
              <a:t>Now then, since you know what God wants and how he wants you to begin.</a:t>
            </a:r>
            <a:endParaRPr lang="en-US" sz="3200" dirty="0">
              <a:solidFill>
                <a:schemeClr val="bg1"/>
              </a:solidFill>
            </a:endParaRPr>
          </a:p>
        </p:txBody>
      </p:sp>
    </p:spTree>
    <p:extLst>
      <p:ext uri="{BB962C8B-B14F-4D97-AF65-F5344CB8AC3E}">
        <p14:creationId xmlns:p14="http://schemas.microsoft.com/office/powerpoint/2010/main" val="21735949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It is your decision.</a:t>
            </a:r>
            <a:endParaRPr lang="en-US" dirty="0">
              <a:solidFill>
                <a:schemeClr val="bg1"/>
              </a:solidFill>
            </a:endParaRPr>
          </a:p>
        </p:txBody>
      </p:sp>
      <p:sp>
        <p:nvSpPr>
          <p:cNvPr id="3" name="Content Placeholder 2"/>
          <p:cNvSpPr>
            <a:spLocks noGrp="1"/>
          </p:cNvSpPr>
          <p:nvPr>
            <p:ph idx="1"/>
          </p:nvPr>
        </p:nvSpPr>
        <p:spPr/>
        <p:txBody>
          <a:bodyPr>
            <a:normAutofit/>
          </a:bodyPr>
          <a:lstStyle/>
          <a:p>
            <a:r>
              <a:rPr lang="en-US" sz="3200" dirty="0" smtClean="0">
                <a:solidFill>
                  <a:schemeClr val="bg1"/>
                </a:solidFill>
              </a:rPr>
              <a:t>Will you continue to use the same old recipes which have not worked?</a:t>
            </a:r>
          </a:p>
          <a:p>
            <a:endParaRPr lang="en-US" sz="3200" dirty="0" smtClean="0">
              <a:solidFill>
                <a:srgbClr val="7030A0"/>
              </a:solidFill>
            </a:endParaRPr>
          </a:p>
          <a:p>
            <a:r>
              <a:rPr lang="en-US" sz="3200" dirty="0" smtClean="0">
                <a:solidFill>
                  <a:schemeClr val="bg1"/>
                </a:solidFill>
              </a:rPr>
              <a:t>Try God’s new recipes- they have worked in countless millions of lives who became serious about their situation, and decided to let God help.</a:t>
            </a:r>
            <a:endParaRPr lang="en-US" sz="3200" dirty="0">
              <a:solidFill>
                <a:schemeClr val="bg1"/>
              </a:solidFill>
            </a:endParaRPr>
          </a:p>
        </p:txBody>
      </p:sp>
    </p:spTree>
    <p:extLst>
      <p:ext uri="{BB962C8B-B14F-4D97-AF65-F5344CB8AC3E}">
        <p14:creationId xmlns:p14="http://schemas.microsoft.com/office/powerpoint/2010/main" val="28736629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72726" y="1825625"/>
            <a:ext cx="7735712" cy="4351338"/>
          </a:xfrm>
        </p:spPr>
      </p:pic>
    </p:spTree>
    <p:extLst>
      <p:ext uri="{BB962C8B-B14F-4D97-AF65-F5344CB8AC3E}">
        <p14:creationId xmlns:p14="http://schemas.microsoft.com/office/powerpoint/2010/main" val="4063875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bg1"/>
                </a:solidFill>
              </a:rPr>
              <a:t>Our Central Text</a:t>
            </a:r>
            <a:br>
              <a:rPr lang="en-US" dirty="0" smtClean="0">
                <a:solidFill>
                  <a:schemeClr val="bg1"/>
                </a:solidFill>
              </a:rPr>
            </a:br>
            <a:r>
              <a:rPr lang="en-US" dirty="0" smtClean="0">
                <a:solidFill>
                  <a:schemeClr val="bg1"/>
                </a:solidFill>
              </a:rPr>
              <a:t> Romans 12:1-4 New International Version (NIV)</a:t>
            </a:r>
            <a:br>
              <a:rPr lang="en-US" dirty="0" smtClean="0">
                <a:solidFill>
                  <a:schemeClr val="bg1"/>
                </a:solidFill>
              </a:rPr>
            </a:br>
            <a:endParaRPr lang="en-US" dirty="0">
              <a:solidFill>
                <a:schemeClr val="bg1"/>
              </a:solidFill>
            </a:endParaRPr>
          </a:p>
        </p:txBody>
      </p:sp>
      <p:sp>
        <p:nvSpPr>
          <p:cNvPr id="3" name="Content Placeholder 2"/>
          <p:cNvSpPr>
            <a:spLocks noGrp="1"/>
          </p:cNvSpPr>
          <p:nvPr>
            <p:ph idx="1"/>
          </p:nvPr>
        </p:nvSpPr>
        <p:spPr/>
        <p:txBody>
          <a:bodyPr>
            <a:normAutofit/>
          </a:bodyPr>
          <a:lstStyle/>
          <a:p>
            <a:r>
              <a:rPr lang="en-US" sz="3200" dirty="0" smtClean="0">
                <a:solidFill>
                  <a:schemeClr val="bg1"/>
                </a:solidFill>
              </a:rPr>
              <a:t>Humble Service in the Body of Christ</a:t>
            </a:r>
          </a:p>
          <a:p>
            <a:r>
              <a:rPr lang="en-US" sz="3200" dirty="0" smtClean="0">
                <a:solidFill>
                  <a:schemeClr val="bg1"/>
                </a:solidFill>
              </a:rPr>
              <a:t>3 For by the grace given me I say to every one of you: </a:t>
            </a:r>
            <a:r>
              <a:rPr lang="en-US" sz="3200" b="1" dirty="0" smtClean="0">
                <a:solidFill>
                  <a:srgbClr val="7030A0"/>
                </a:solidFill>
              </a:rPr>
              <a:t>Do not think of yourself more highly than you ought, but rather think of yourself with sober judgment</a:t>
            </a:r>
            <a:r>
              <a:rPr lang="en-US" sz="3200" dirty="0" smtClean="0">
                <a:solidFill>
                  <a:schemeClr val="bg1"/>
                </a:solidFill>
              </a:rPr>
              <a:t>, in accordance with the faith God has distributed to each of you. 4 For just as each of us has one body with many members, and these members do not all have the same function,</a:t>
            </a:r>
            <a:endParaRPr lang="en-US" sz="3200" dirty="0">
              <a:solidFill>
                <a:schemeClr val="bg1"/>
              </a:solidFill>
            </a:endParaRPr>
          </a:p>
        </p:txBody>
      </p:sp>
    </p:spTree>
    <p:extLst>
      <p:ext uri="{BB962C8B-B14F-4D97-AF65-F5344CB8AC3E}">
        <p14:creationId xmlns:p14="http://schemas.microsoft.com/office/powerpoint/2010/main" val="33505306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Introduction</a:t>
            </a:r>
            <a:endParaRPr lang="en-US" dirty="0">
              <a:solidFill>
                <a:schemeClr val="bg1"/>
              </a:solidFill>
            </a:endParaRPr>
          </a:p>
        </p:txBody>
      </p:sp>
      <p:sp>
        <p:nvSpPr>
          <p:cNvPr id="3" name="Content Placeholder 2"/>
          <p:cNvSpPr>
            <a:spLocks noGrp="1"/>
          </p:cNvSpPr>
          <p:nvPr>
            <p:ph idx="1"/>
          </p:nvPr>
        </p:nvSpPr>
        <p:spPr/>
        <p:txBody>
          <a:bodyPr/>
          <a:lstStyle/>
          <a:p>
            <a:r>
              <a:rPr lang="en-US" sz="3200" dirty="0" smtClean="0">
                <a:solidFill>
                  <a:schemeClr val="bg1"/>
                </a:solidFill>
              </a:rPr>
              <a:t>Psychologists teach us that there are two mental laws that contribute heavily to our mental state of being. </a:t>
            </a:r>
          </a:p>
          <a:p>
            <a:r>
              <a:rPr lang="en-US" sz="3200" dirty="0" smtClean="0">
                <a:solidFill>
                  <a:schemeClr val="bg1"/>
                </a:solidFill>
              </a:rPr>
              <a:t>In other words, whether we’re happy or sad.</a:t>
            </a:r>
          </a:p>
          <a:p>
            <a:endParaRPr lang="en-US" dirty="0">
              <a:solidFill>
                <a:schemeClr val="bg1"/>
              </a:solidFill>
            </a:endParaRPr>
          </a:p>
          <a:p>
            <a:r>
              <a:rPr lang="en-US" b="1" dirty="0" smtClean="0">
                <a:solidFill>
                  <a:schemeClr val="bg1"/>
                </a:solidFill>
              </a:rPr>
              <a:t>They are:</a:t>
            </a:r>
            <a:endParaRPr lang="en-US" dirty="0" smtClean="0">
              <a:solidFill>
                <a:schemeClr val="bg1"/>
              </a:solidFill>
            </a:endParaRPr>
          </a:p>
          <a:p>
            <a:r>
              <a:rPr lang="en-US" b="1" dirty="0" smtClean="0">
                <a:solidFill>
                  <a:schemeClr val="bg1"/>
                </a:solidFill>
              </a:rPr>
              <a:t>1: </a:t>
            </a:r>
            <a:r>
              <a:rPr lang="en-US" b="1" i="1" dirty="0" smtClean="0">
                <a:solidFill>
                  <a:srgbClr val="7030A0"/>
                </a:solidFill>
              </a:rPr>
              <a:t>The Law of Concentration.</a:t>
            </a:r>
          </a:p>
          <a:p>
            <a:r>
              <a:rPr lang="en-US" b="1" dirty="0" smtClean="0">
                <a:solidFill>
                  <a:schemeClr val="bg1"/>
                </a:solidFill>
              </a:rPr>
              <a:t>2: </a:t>
            </a:r>
            <a:r>
              <a:rPr lang="en-US" b="1" i="1" dirty="0" smtClean="0">
                <a:solidFill>
                  <a:srgbClr val="7030A0"/>
                </a:solidFill>
              </a:rPr>
              <a:t>The Law of Substitution.</a:t>
            </a:r>
          </a:p>
          <a:p>
            <a:pPr marL="0" indent="0">
              <a:buNone/>
            </a:pPr>
            <a:endParaRPr lang="en-US" dirty="0">
              <a:solidFill>
                <a:schemeClr val="bg1"/>
              </a:solidFill>
            </a:endParaRPr>
          </a:p>
        </p:txBody>
      </p:sp>
    </p:spTree>
    <p:extLst>
      <p:ext uri="{BB962C8B-B14F-4D97-AF65-F5344CB8AC3E}">
        <p14:creationId xmlns:p14="http://schemas.microsoft.com/office/powerpoint/2010/main" val="24818382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7030A0"/>
                </a:solidFill>
              </a:rPr>
              <a:t>The Law of Concentration </a:t>
            </a:r>
            <a:endParaRPr lang="en-US" b="1" i="1" dirty="0">
              <a:solidFill>
                <a:srgbClr val="7030A0"/>
              </a:solidFill>
            </a:endParaRPr>
          </a:p>
        </p:txBody>
      </p:sp>
      <p:sp>
        <p:nvSpPr>
          <p:cNvPr id="3" name="Content Placeholder 2"/>
          <p:cNvSpPr>
            <a:spLocks noGrp="1"/>
          </p:cNvSpPr>
          <p:nvPr>
            <p:ph idx="1"/>
          </p:nvPr>
        </p:nvSpPr>
        <p:spPr/>
        <p:txBody>
          <a:bodyPr>
            <a:normAutofit/>
          </a:bodyPr>
          <a:lstStyle/>
          <a:p>
            <a:r>
              <a:rPr lang="en-US" sz="3200" dirty="0" smtClean="0">
                <a:solidFill>
                  <a:schemeClr val="bg1"/>
                </a:solidFill>
              </a:rPr>
              <a:t>The Law of Concentration states that whatever we dwell upon grows in our life experience. </a:t>
            </a:r>
          </a:p>
          <a:p>
            <a:r>
              <a:rPr lang="en-US" sz="3200" dirty="0" smtClean="0">
                <a:solidFill>
                  <a:schemeClr val="bg1"/>
                </a:solidFill>
              </a:rPr>
              <a:t>Whatever we think about on a continual basis becomes a part of us.</a:t>
            </a:r>
          </a:p>
          <a:p>
            <a:endParaRPr lang="en-US" sz="3200" dirty="0" smtClean="0">
              <a:solidFill>
                <a:schemeClr val="bg1"/>
              </a:solidFill>
            </a:endParaRPr>
          </a:p>
          <a:p>
            <a:r>
              <a:rPr lang="en-US" sz="3200" dirty="0" smtClean="0">
                <a:solidFill>
                  <a:schemeClr val="bg1"/>
                </a:solidFill>
              </a:rPr>
              <a:t>Yes, we become what we think, and the more we dwell on something, the more we have of it in our lives.</a:t>
            </a:r>
            <a:endParaRPr lang="en-US" sz="3200" dirty="0">
              <a:solidFill>
                <a:schemeClr val="bg1"/>
              </a:solidFill>
            </a:endParaRPr>
          </a:p>
        </p:txBody>
      </p:sp>
    </p:spTree>
    <p:extLst>
      <p:ext uri="{BB962C8B-B14F-4D97-AF65-F5344CB8AC3E}">
        <p14:creationId xmlns:p14="http://schemas.microsoft.com/office/powerpoint/2010/main" val="3715512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7030A0"/>
                </a:solidFill>
              </a:rPr>
              <a:t>The Law of Substitution </a:t>
            </a:r>
            <a:endParaRPr lang="en-US" b="1" i="1" dirty="0">
              <a:solidFill>
                <a:srgbClr val="7030A0"/>
              </a:solidFill>
            </a:endParaRPr>
          </a:p>
        </p:txBody>
      </p:sp>
      <p:sp>
        <p:nvSpPr>
          <p:cNvPr id="3" name="Content Placeholder 2"/>
          <p:cNvSpPr>
            <a:spLocks noGrp="1"/>
          </p:cNvSpPr>
          <p:nvPr>
            <p:ph idx="1"/>
          </p:nvPr>
        </p:nvSpPr>
        <p:spPr/>
        <p:txBody>
          <a:bodyPr>
            <a:normAutofit/>
          </a:bodyPr>
          <a:lstStyle/>
          <a:p>
            <a:r>
              <a:rPr lang="en-US" sz="3200" dirty="0" smtClean="0">
                <a:solidFill>
                  <a:schemeClr val="bg1"/>
                </a:solidFill>
              </a:rPr>
              <a:t>The Law of Substitution states that our conscience mind can only hold one thought at a time. </a:t>
            </a:r>
          </a:p>
          <a:p>
            <a:r>
              <a:rPr lang="en-US" sz="3200" dirty="0" smtClean="0">
                <a:solidFill>
                  <a:schemeClr val="bg1"/>
                </a:solidFill>
              </a:rPr>
              <a:t>It makes no difference to our mind whether the thought is “negative” or “positive,” </a:t>
            </a:r>
            <a:r>
              <a:rPr lang="en-US" sz="3200" u="sng" dirty="0" smtClean="0">
                <a:solidFill>
                  <a:schemeClr val="bg1"/>
                </a:solidFill>
              </a:rPr>
              <a:t>it can only hold one at a time</a:t>
            </a:r>
            <a:r>
              <a:rPr lang="en-US" sz="3200" dirty="0" smtClean="0">
                <a:solidFill>
                  <a:schemeClr val="bg1"/>
                </a:solidFill>
              </a:rPr>
              <a:t>.</a:t>
            </a:r>
          </a:p>
          <a:p>
            <a:r>
              <a:rPr lang="en-US" sz="3200" dirty="0" smtClean="0">
                <a:solidFill>
                  <a:schemeClr val="bg1"/>
                </a:solidFill>
              </a:rPr>
              <a:t>However, we can choose to substitute “</a:t>
            </a:r>
            <a:r>
              <a:rPr lang="en-US" sz="3200" b="1" i="1" dirty="0" smtClean="0">
                <a:solidFill>
                  <a:srgbClr val="7030A0"/>
                </a:solidFill>
              </a:rPr>
              <a:t>negative</a:t>
            </a:r>
            <a:r>
              <a:rPr lang="en-US" sz="3200" dirty="0" smtClean="0">
                <a:solidFill>
                  <a:schemeClr val="bg1"/>
                </a:solidFill>
              </a:rPr>
              <a:t>” thoughts with “</a:t>
            </a:r>
            <a:r>
              <a:rPr lang="en-US" sz="3200" b="1" i="1" dirty="0" smtClean="0">
                <a:solidFill>
                  <a:srgbClr val="7030A0"/>
                </a:solidFill>
              </a:rPr>
              <a:t>positive</a:t>
            </a:r>
            <a:r>
              <a:rPr lang="en-US" sz="3200" dirty="0" smtClean="0">
                <a:solidFill>
                  <a:schemeClr val="bg1"/>
                </a:solidFill>
              </a:rPr>
              <a:t>” thoughts, thus changing our mental state of being.</a:t>
            </a:r>
            <a:endParaRPr lang="en-US" sz="3200" dirty="0">
              <a:solidFill>
                <a:schemeClr val="bg1"/>
              </a:solidFill>
            </a:endParaRPr>
          </a:p>
        </p:txBody>
      </p:sp>
    </p:spTree>
    <p:extLst>
      <p:ext uri="{BB962C8B-B14F-4D97-AF65-F5344CB8AC3E}">
        <p14:creationId xmlns:p14="http://schemas.microsoft.com/office/powerpoint/2010/main" val="26737606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bg1"/>
                </a:solidFill>
              </a:rPr>
              <a:t>The Lord understood these principles when He inserted a couple of scriptures into the Bible:</a:t>
            </a:r>
            <a:endParaRPr lang="en-US" dirty="0">
              <a:solidFill>
                <a:schemeClr val="bg1"/>
              </a:solidFill>
            </a:endParaRPr>
          </a:p>
        </p:txBody>
      </p:sp>
      <p:sp>
        <p:nvSpPr>
          <p:cNvPr id="3" name="Content Placeholder 2"/>
          <p:cNvSpPr>
            <a:spLocks noGrp="1"/>
          </p:cNvSpPr>
          <p:nvPr>
            <p:ph idx="1"/>
          </p:nvPr>
        </p:nvSpPr>
        <p:spPr/>
        <p:txBody>
          <a:bodyPr>
            <a:normAutofit/>
          </a:bodyPr>
          <a:lstStyle/>
          <a:p>
            <a:r>
              <a:rPr lang="en-US" sz="3200" b="1" dirty="0" smtClean="0">
                <a:solidFill>
                  <a:schemeClr val="bg1"/>
                </a:solidFill>
              </a:rPr>
              <a:t>Proverbs 23:7a, “For as he thinketh in his heart, so is he.”</a:t>
            </a:r>
          </a:p>
          <a:p>
            <a:endParaRPr lang="en-US" sz="3200" b="1" dirty="0" smtClean="0">
              <a:solidFill>
                <a:schemeClr val="bg1"/>
              </a:solidFill>
            </a:endParaRPr>
          </a:p>
          <a:p>
            <a:r>
              <a:rPr lang="en-US" sz="3200" b="1" dirty="0" smtClean="0">
                <a:solidFill>
                  <a:schemeClr val="bg1"/>
                </a:solidFill>
              </a:rPr>
              <a:t>Isaiah 26:3, “Thou wilt keep him in perfect peace, whose mind is stayed on thee: because he trusteth in thee.”</a:t>
            </a:r>
            <a:endParaRPr lang="en-US" sz="3200" b="1" dirty="0">
              <a:solidFill>
                <a:schemeClr val="bg1"/>
              </a:solidFill>
            </a:endParaRPr>
          </a:p>
        </p:txBody>
      </p:sp>
    </p:spTree>
    <p:extLst>
      <p:ext uri="{BB962C8B-B14F-4D97-AF65-F5344CB8AC3E}">
        <p14:creationId xmlns:p14="http://schemas.microsoft.com/office/powerpoint/2010/main" val="1718287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Now here is where the rubber </a:t>
            </a:r>
            <a:br>
              <a:rPr lang="en-US" dirty="0" smtClean="0">
                <a:solidFill>
                  <a:schemeClr val="bg1"/>
                </a:solidFill>
              </a:rPr>
            </a:br>
            <a:r>
              <a:rPr lang="en-US" dirty="0" smtClean="0">
                <a:solidFill>
                  <a:schemeClr val="bg1"/>
                </a:solidFill>
              </a:rPr>
              <a:t>meets the road . . .</a:t>
            </a:r>
            <a:endParaRPr lang="en-US" dirty="0">
              <a:solidFill>
                <a:schemeClr val="bg1"/>
              </a:solidFill>
            </a:endParaRPr>
          </a:p>
        </p:txBody>
      </p:sp>
      <p:sp>
        <p:nvSpPr>
          <p:cNvPr id="3" name="Content Placeholder 2"/>
          <p:cNvSpPr>
            <a:spLocks noGrp="1"/>
          </p:cNvSpPr>
          <p:nvPr>
            <p:ph idx="1"/>
          </p:nvPr>
        </p:nvSpPr>
        <p:spPr/>
        <p:txBody>
          <a:bodyPr>
            <a:normAutofit/>
          </a:bodyPr>
          <a:lstStyle/>
          <a:p>
            <a:r>
              <a:rPr lang="en-US" sz="3200" dirty="0" smtClean="0">
                <a:solidFill>
                  <a:schemeClr val="bg1"/>
                </a:solidFill>
              </a:rPr>
              <a:t>We are what we are because of what we have allowed ourselves to concentrate on!</a:t>
            </a:r>
          </a:p>
          <a:p>
            <a:endParaRPr lang="en-US" sz="3200" dirty="0" smtClean="0">
              <a:solidFill>
                <a:schemeClr val="bg1"/>
              </a:solidFill>
            </a:endParaRPr>
          </a:p>
          <a:p>
            <a:r>
              <a:rPr lang="en-US" sz="3200" dirty="0" smtClean="0">
                <a:solidFill>
                  <a:schemeClr val="bg1"/>
                </a:solidFill>
              </a:rPr>
              <a:t>If you find yourself an OLD crabby, miserable, negative person that nobody likes to be around . . . guess what?</a:t>
            </a:r>
          </a:p>
          <a:p>
            <a:endParaRPr lang="en-US" sz="3200" dirty="0" smtClean="0">
              <a:solidFill>
                <a:schemeClr val="bg1"/>
              </a:solidFill>
            </a:endParaRPr>
          </a:p>
          <a:p>
            <a:r>
              <a:rPr lang="en-US" sz="3200" dirty="0" smtClean="0">
                <a:solidFill>
                  <a:schemeClr val="bg1"/>
                </a:solidFill>
              </a:rPr>
              <a:t>You’re that way because you have allowed yourself to feast on a steady diet of crabby, miserable, negative thoughts.</a:t>
            </a:r>
            <a:endParaRPr lang="en-US" sz="3200" dirty="0">
              <a:solidFill>
                <a:schemeClr val="bg1"/>
              </a:solidFill>
            </a:endParaRPr>
          </a:p>
        </p:txBody>
      </p:sp>
    </p:spTree>
    <p:extLst>
      <p:ext uri="{BB962C8B-B14F-4D97-AF65-F5344CB8AC3E}">
        <p14:creationId xmlns:p14="http://schemas.microsoft.com/office/powerpoint/2010/main" val="2338069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If you bake a cake…</a:t>
            </a:r>
            <a:endParaRPr lang="en-US" dirty="0">
              <a:solidFill>
                <a:schemeClr val="bg1"/>
              </a:solidFill>
            </a:endParaRPr>
          </a:p>
        </p:txBody>
      </p:sp>
      <p:sp>
        <p:nvSpPr>
          <p:cNvPr id="3" name="Content Placeholder 2"/>
          <p:cNvSpPr>
            <a:spLocks noGrp="1"/>
          </p:cNvSpPr>
          <p:nvPr>
            <p:ph idx="1"/>
          </p:nvPr>
        </p:nvSpPr>
        <p:spPr/>
        <p:txBody>
          <a:bodyPr>
            <a:normAutofit/>
          </a:bodyPr>
          <a:lstStyle/>
          <a:p>
            <a:r>
              <a:rPr lang="en-US" sz="3200" dirty="0" smtClean="0">
                <a:solidFill>
                  <a:schemeClr val="bg1"/>
                </a:solidFill>
              </a:rPr>
              <a:t>If you bake a cake and it doesn’t turn out like you want, you can </a:t>
            </a:r>
            <a:r>
              <a:rPr lang="en-US" sz="3200" b="1" i="1" dirty="0" smtClean="0">
                <a:solidFill>
                  <a:schemeClr val="bg1"/>
                </a:solidFill>
              </a:rPr>
              <a:t>blame</a:t>
            </a:r>
            <a:r>
              <a:rPr lang="en-US" sz="3200" dirty="0" smtClean="0">
                <a:solidFill>
                  <a:schemeClr val="bg1"/>
                </a:solidFill>
              </a:rPr>
              <a:t> the oven all day long . . .</a:t>
            </a:r>
          </a:p>
          <a:p>
            <a:endParaRPr lang="en-US" sz="3200" dirty="0" smtClean="0">
              <a:solidFill>
                <a:schemeClr val="bg1"/>
              </a:solidFill>
            </a:endParaRPr>
          </a:p>
          <a:p>
            <a:r>
              <a:rPr lang="en-US" sz="3200" dirty="0" smtClean="0">
                <a:solidFill>
                  <a:schemeClr val="bg1"/>
                </a:solidFill>
              </a:rPr>
              <a:t>but that won’t change the outcome of your next cake.</a:t>
            </a:r>
          </a:p>
          <a:p>
            <a:endParaRPr lang="en-US" sz="3200" dirty="0" smtClean="0">
              <a:solidFill>
                <a:schemeClr val="bg1"/>
              </a:solidFill>
            </a:endParaRPr>
          </a:p>
          <a:p>
            <a:r>
              <a:rPr lang="en-US" sz="3200" dirty="0" smtClean="0">
                <a:solidFill>
                  <a:schemeClr val="bg1"/>
                </a:solidFill>
              </a:rPr>
              <a:t>If you want to change the outcome of the next cake . . . change the recipe!</a:t>
            </a:r>
            <a:endParaRPr lang="en-US" sz="3200" dirty="0">
              <a:solidFill>
                <a:schemeClr val="bg1"/>
              </a:solidFill>
            </a:endParaRPr>
          </a:p>
        </p:txBody>
      </p:sp>
    </p:spTree>
    <p:extLst>
      <p:ext uri="{BB962C8B-B14F-4D97-AF65-F5344CB8AC3E}">
        <p14:creationId xmlns:p14="http://schemas.microsoft.com/office/powerpoint/2010/main" val="8828624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TotalTime>
  <Words>1565</Words>
  <Application>Microsoft Office PowerPoint</Application>
  <PresentationFormat>Widescreen</PresentationFormat>
  <Paragraphs>116</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Calibri Light</vt:lpstr>
      <vt:lpstr>Office Theme</vt:lpstr>
      <vt:lpstr>PowerPoint Presentation</vt:lpstr>
      <vt:lpstr>CHANGE your THOUGHTS and it will  Change YOU!</vt:lpstr>
      <vt:lpstr>Our Central Text  Romans 12:1-4 New International Version (NIV) </vt:lpstr>
      <vt:lpstr>Introduction</vt:lpstr>
      <vt:lpstr>The Law of Concentration </vt:lpstr>
      <vt:lpstr>The Law of Substitution </vt:lpstr>
      <vt:lpstr>The Lord understood these principles when He inserted a couple of scriptures into the Bible:</vt:lpstr>
      <vt:lpstr>Now here is where the rubber  meets the road . . .</vt:lpstr>
      <vt:lpstr>If you bake a cake…</vt:lpstr>
      <vt:lpstr>Are You Who You Want to BE?</vt:lpstr>
      <vt:lpstr>And do you know what? . . .</vt:lpstr>
      <vt:lpstr>There are two simple mental and Spiritual laws to happiness in life, and psychologist didn’t invent them . . God did!</vt:lpstr>
      <vt:lpstr>1 Corinthians 2:16</vt:lpstr>
      <vt:lpstr>Epiphany!</vt:lpstr>
      <vt:lpstr>1 Corinthians 6:17 </vt:lpstr>
      <vt:lpstr>God’s Desire For You!</vt:lpstr>
      <vt:lpstr>God’s Desire For You!</vt:lpstr>
      <vt:lpstr>Ask yourself:</vt:lpstr>
      <vt:lpstr>2- What voice am I listening to in times of crisis or decision making?</vt:lpstr>
      <vt:lpstr>Romans 8:12-15</vt:lpstr>
      <vt:lpstr>Allow the mind of Christ to flow through you!</vt:lpstr>
      <vt:lpstr>Romans 12:1-4</vt:lpstr>
      <vt:lpstr>This is a written directive of God’s will.</vt:lpstr>
      <vt:lpstr>It is your decision.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Ronald Powell</dc:creator>
  <cp:lastModifiedBy>Ronald Powell</cp:lastModifiedBy>
  <cp:revision>8</cp:revision>
  <dcterms:created xsi:type="dcterms:W3CDTF">2019-04-13T21:42:01Z</dcterms:created>
  <dcterms:modified xsi:type="dcterms:W3CDTF">2019-04-13T22:47:18Z</dcterms:modified>
</cp:coreProperties>
</file>