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66" r:id="rId11"/>
    <p:sldId id="267" r:id="rId12"/>
    <p:sldId id="268" r:id="rId13"/>
    <p:sldId id="269" r:id="rId14"/>
    <p:sldId id="265" r:id="rId15"/>
    <p:sldId id="271"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8" d="100"/>
          <a:sy n="118" d="100"/>
        </p:scale>
        <p:origin x="2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8A86F5-AA61-47ED-B0CD-5F77FA1F25E7}" type="datetimeFigureOut">
              <a:rPr lang="en-US" smtClean="0"/>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008BE-FB85-4036-9053-BB14173B3E7C}" type="slidenum">
              <a:rPr lang="en-US" smtClean="0"/>
              <a:t>‹#›</a:t>
            </a:fld>
            <a:endParaRPr lang="en-US"/>
          </a:p>
        </p:txBody>
      </p:sp>
    </p:spTree>
    <p:extLst>
      <p:ext uri="{BB962C8B-B14F-4D97-AF65-F5344CB8AC3E}">
        <p14:creationId xmlns:p14="http://schemas.microsoft.com/office/powerpoint/2010/main" val="1564166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8A86F5-AA61-47ED-B0CD-5F77FA1F25E7}" type="datetimeFigureOut">
              <a:rPr lang="en-US" smtClean="0"/>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008BE-FB85-4036-9053-BB14173B3E7C}" type="slidenum">
              <a:rPr lang="en-US" smtClean="0"/>
              <a:t>‹#›</a:t>
            </a:fld>
            <a:endParaRPr lang="en-US"/>
          </a:p>
        </p:txBody>
      </p:sp>
    </p:spTree>
    <p:extLst>
      <p:ext uri="{BB962C8B-B14F-4D97-AF65-F5344CB8AC3E}">
        <p14:creationId xmlns:p14="http://schemas.microsoft.com/office/powerpoint/2010/main" val="3386757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8A86F5-AA61-47ED-B0CD-5F77FA1F25E7}" type="datetimeFigureOut">
              <a:rPr lang="en-US" smtClean="0"/>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008BE-FB85-4036-9053-BB14173B3E7C}" type="slidenum">
              <a:rPr lang="en-US" smtClean="0"/>
              <a:t>‹#›</a:t>
            </a:fld>
            <a:endParaRPr lang="en-US"/>
          </a:p>
        </p:txBody>
      </p:sp>
    </p:spTree>
    <p:extLst>
      <p:ext uri="{BB962C8B-B14F-4D97-AF65-F5344CB8AC3E}">
        <p14:creationId xmlns:p14="http://schemas.microsoft.com/office/powerpoint/2010/main" val="19637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8A86F5-AA61-47ED-B0CD-5F77FA1F25E7}" type="datetimeFigureOut">
              <a:rPr lang="en-US" smtClean="0"/>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008BE-FB85-4036-9053-BB14173B3E7C}" type="slidenum">
              <a:rPr lang="en-US" smtClean="0"/>
              <a:t>‹#›</a:t>
            </a:fld>
            <a:endParaRPr lang="en-US"/>
          </a:p>
        </p:txBody>
      </p:sp>
    </p:spTree>
    <p:extLst>
      <p:ext uri="{BB962C8B-B14F-4D97-AF65-F5344CB8AC3E}">
        <p14:creationId xmlns:p14="http://schemas.microsoft.com/office/powerpoint/2010/main" val="2214179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8A86F5-AA61-47ED-B0CD-5F77FA1F25E7}" type="datetimeFigureOut">
              <a:rPr lang="en-US" smtClean="0"/>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008BE-FB85-4036-9053-BB14173B3E7C}" type="slidenum">
              <a:rPr lang="en-US" smtClean="0"/>
              <a:t>‹#›</a:t>
            </a:fld>
            <a:endParaRPr lang="en-US"/>
          </a:p>
        </p:txBody>
      </p:sp>
    </p:spTree>
    <p:extLst>
      <p:ext uri="{BB962C8B-B14F-4D97-AF65-F5344CB8AC3E}">
        <p14:creationId xmlns:p14="http://schemas.microsoft.com/office/powerpoint/2010/main" val="3091077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8A86F5-AA61-47ED-B0CD-5F77FA1F25E7}" type="datetimeFigureOut">
              <a:rPr lang="en-US" smtClean="0"/>
              <a:t>5/4/2019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0008BE-FB85-4036-9053-BB14173B3E7C}" type="slidenum">
              <a:rPr lang="en-US" smtClean="0"/>
              <a:t>‹#›</a:t>
            </a:fld>
            <a:endParaRPr lang="en-US"/>
          </a:p>
        </p:txBody>
      </p:sp>
    </p:spTree>
    <p:extLst>
      <p:ext uri="{BB962C8B-B14F-4D97-AF65-F5344CB8AC3E}">
        <p14:creationId xmlns:p14="http://schemas.microsoft.com/office/powerpoint/2010/main" val="1270901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8A86F5-AA61-47ED-B0CD-5F77FA1F25E7}" type="datetimeFigureOut">
              <a:rPr lang="en-US" smtClean="0"/>
              <a:t>5/4/2019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0008BE-FB85-4036-9053-BB14173B3E7C}" type="slidenum">
              <a:rPr lang="en-US" smtClean="0"/>
              <a:t>‹#›</a:t>
            </a:fld>
            <a:endParaRPr lang="en-US"/>
          </a:p>
        </p:txBody>
      </p:sp>
    </p:spTree>
    <p:extLst>
      <p:ext uri="{BB962C8B-B14F-4D97-AF65-F5344CB8AC3E}">
        <p14:creationId xmlns:p14="http://schemas.microsoft.com/office/powerpoint/2010/main" val="4193686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8A86F5-AA61-47ED-B0CD-5F77FA1F25E7}" type="datetimeFigureOut">
              <a:rPr lang="en-US" smtClean="0"/>
              <a:t>5/4/2019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0008BE-FB85-4036-9053-BB14173B3E7C}" type="slidenum">
              <a:rPr lang="en-US" smtClean="0"/>
              <a:t>‹#›</a:t>
            </a:fld>
            <a:endParaRPr lang="en-US"/>
          </a:p>
        </p:txBody>
      </p:sp>
    </p:spTree>
    <p:extLst>
      <p:ext uri="{BB962C8B-B14F-4D97-AF65-F5344CB8AC3E}">
        <p14:creationId xmlns:p14="http://schemas.microsoft.com/office/powerpoint/2010/main" val="1629204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8A86F5-AA61-47ED-B0CD-5F77FA1F25E7}" type="datetimeFigureOut">
              <a:rPr lang="en-US" smtClean="0"/>
              <a:t>5/4/2019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0008BE-FB85-4036-9053-BB14173B3E7C}" type="slidenum">
              <a:rPr lang="en-US" smtClean="0"/>
              <a:t>‹#›</a:t>
            </a:fld>
            <a:endParaRPr lang="en-US"/>
          </a:p>
        </p:txBody>
      </p:sp>
    </p:spTree>
    <p:extLst>
      <p:ext uri="{BB962C8B-B14F-4D97-AF65-F5344CB8AC3E}">
        <p14:creationId xmlns:p14="http://schemas.microsoft.com/office/powerpoint/2010/main" val="129665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8A86F5-AA61-47ED-B0CD-5F77FA1F25E7}" type="datetimeFigureOut">
              <a:rPr lang="en-US" smtClean="0"/>
              <a:t>5/4/2019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0008BE-FB85-4036-9053-BB14173B3E7C}" type="slidenum">
              <a:rPr lang="en-US" smtClean="0"/>
              <a:t>‹#›</a:t>
            </a:fld>
            <a:endParaRPr lang="en-US"/>
          </a:p>
        </p:txBody>
      </p:sp>
    </p:spTree>
    <p:extLst>
      <p:ext uri="{BB962C8B-B14F-4D97-AF65-F5344CB8AC3E}">
        <p14:creationId xmlns:p14="http://schemas.microsoft.com/office/powerpoint/2010/main" val="1462598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8A86F5-AA61-47ED-B0CD-5F77FA1F25E7}" type="datetimeFigureOut">
              <a:rPr lang="en-US" smtClean="0"/>
              <a:t>5/4/2019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0008BE-FB85-4036-9053-BB14173B3E7C}" type="slidenum">
              <a:rPr lang="en-US" smtClean="0"/>
              <a:t>‹#›</a:t>
            </a:fld>
            <a:endParaRPr lang="en-US"/>
          </a:p>
        </p:txBody>
      </p:sp>
    </p:spTree>
    <p:extLst>
      <p:ext uri="{BB962C8B-B14F-4D97-AF65-F5344CB8AC3E}">
        <p14:creationId xmlns:p14="http://schemas.microsoft.com/office/powerpoint/2010/main" val="2783147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8A86F5-AA61-47ED-B0CD-5F77FA1F25E7}" type="datetimeFigureOut">
              <a:rPr lang="en-US" smtClean="0"/>
              <a:t>5/4/2019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008BE-FB85-4036-9053-BB14173B3E7C}" type="slidenum">
              <a:rPr lang="en-US" smtClean="0"/>
              <a:t>‹#›</a:t>
            </a:fld>
            <a:endParaRPr lang="en-US"/>
          </a:p>
        </p:txBody>
      </p:sp>
    </p:spTree>
    <p:extLst>
      <p:ext uri="{BB962C8B-B14F-4D97-AF65-F5344CB8AC3E}">
        <p14:creationId xmlns:p14="http://schemas.microsoft.com/office/powerpoint/2010/main" val="772153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4535" y="1122363"/>
            <a:ext cx="10093465" cy="2387600"/>
          </a:xfrm>
        </p:spPr>
        <p:txBody>
          <a:bodyPr/>
          <a:lstStyle/>
          <a:p>
            <a:r>
              <a:rPr lang="en-US" b="1" dirty="0" smtClean="0">
                <a:solidFill>
                  <a:schemeClr val="bg1"/>
                </a:solidFill>
                <a:effectLst/>
                <a:latin typeface="Californian FB" panose="0207040306080B030204" pitchFamily="18" charset="0"/>
              </a:rPr>
              <a:t>HOLY SPIRIT RENEWAL</a:t>
            </a:r>
            <a:r>
              <a:rPr lang="en-US" b="1" dirty="0" smtClean="0"/>
              <a:t/>
            </a:r>
            <a:br>
              <a:rPr lang="en-US" b="1" dirty="0" smtClean="0"/>
            </a:br>
            <a:endParaRPr lang="en-US" dirty="0"/>
          </a:p>
        </p:txBody>
      </p:sp>
      <p:sp>
        <p:nvSpPr>
          <p:cNvPr id="3" name="Subtitle 2"/>
          <p:cNvSpPr>
            <a:spLocks noGrp="1"/>
          </p:cNvSpPr>
          <p:nvPr>
            <p:ph type="subTitle" idx="1"/>
          </p:nvPr>
        </p:nvSpPr>
        <p:spPr/>
        <p:txBody>
          <a:bodyPr>
            <a:normAutofit/>
          </a:bodyPr>
          <a:lstStyle/>
          <a:p>
            <a:r>
              <a:rPr lang="en-US" sz="2800" b="1" i="1" dirty="0" smtClean="0">
                <a:solidFill>
                  <a:schemeClr val="bg1"/>
                </a:solidFill>
              </a:rPr>
              <a:t>With Bishop Ronald K. Powell</a:t>
            </a:r>
            <a:endParaRPr lang="en-US" sz="2800" b="1" i="1" dirty="0">
              <a:solidFill>
                <a:schemeClr val="bg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1679" y="2621820"/>
            <a:ext cx="2621723" cy="2202248"/>
          </a:xfrm>
          <a:prstGeom prst="rect">
            <a:avLst/>
          </a:prstGeom>
        </p:spPr>
      </p:pic>
    </p:spTree>
    <p:extLst>
      <p:ext uri="{BB962C8B-B14F-4D97-AF65-F5344CB8AC3E}">
        <p14:creationId xmlns:p14="http://schemas.microsoft.com/office/powerpoint/2010/main" val="3287395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2108718" y="365125"/>
            <a:ext cx="9245081" cy="1325563"/>
          </a:xfrm>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HOW </a:t>
            </a:r>
            <a:r>
              <a:rPr lang="en-US" b="1" dirty="0">
                <a:solidFill>
                  <a:schemeClr val="bg1"/>
                </a:solidFill>
              </a:rPr>
              <a:t>CAN I BE RENEWED?</a:t>
            </a:r>
            <a:br>
              <a:rPr lang="en-US" b="1" dirty="0">
                <a:solidFill>
                  <a:schemeClr val="bg1"/>
                </a:solidFill>
              </a:rPr>
            </a:br>
            <a:endParaRPr lang="en-US" dirty="0">
              <a:solidFill>
                <a:schemeClr val="bg1"/>
              </a:solidFill>
            </a:endParaRPr>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282" y="116567"/>
            <a:ext cx="1931437" cy="157412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1" name="TextBox 10"/>
          <p:cNvSpPr txBox="1"/>
          <p:nvPr/>
        </p:nvSpPr>
        <p:spPr>
          <a:xfrm>
            <a:off x="2108718" y="1939246"/>
            <a:ext cx="9245081" cy="3785652"/>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bg1"/>
                </a:solidFill>
                <a:latin typeface="Courgette" panose="02000603070400060004" pitchFamily="2" charset="0"/>
              </a:rPr>
              <a:t>I would be shocked if less than 80% of us have not come to the conclusion that we need renewal – in fact, the number might be higher than that</a:t>
            </a:r>
            <a:r>
              <a:rPr lang="en-US" sz="2400" dirty="0" smtClean="0">
                <a:solidFill>
                  <a:schemeClr val="bg1"/>
                </a:solidFill>
                <a:latin typeface="Courgette" panose="02000603070400060004" pitchFamily="2" charset="0"/>
              </a:rPr>
              <a:t>.</a:t>
            </a:r>
          </a:p>
          <a:p>
            <a:pPr marL="285750" indent="-285750">
              <a:buFont typeface="Arial" panose="020B0604020202020204" pitchFamily="34" charset="0"/>
              <a:buChar char="•"/>
            </a:pPr>
            <a:endParaRPr lang="en-US" sz="2400" dirty="0">
              <a:solidFill>
                <a:schemeClr val="bg1"/>
              </a:solidFill>
              <a:latin typeface="Courgette" panose="02000603070400060004" pitchFamily="2" charset="0"/>
            </a:endParaRPr>
          </a:p>
          <a:p>
            <a:pPr marL="285750" indent="-285750">
              <a:buFont typeface="Arial" panose="020B0604020202020204" pitchFamily="34" charset="0"/>
              <a:buChar char="•"/>
            </a:pPr>
            <a:r>
              <a:rPr lang="en-US" sz="2400" dirty="0" smtClean="0">
                <a:solidFill>
                  <a:schemeClr val="bg1"/>
                </a:solidFill>
                <a:latin typeface="Courgette" panose="02000603070400060004" pitchFamily="2" charset="0"/>
              </a:rPr>
              <a:t>The </a:t>
            </a:r>
            <a:r>
              <a:rPr lang="en-US" sz="2400" dirty="0">
                <a:solidFill>
                  <a:schemeClr val="bg1"/>
                </a:solidFill>
                <a:latin typeface="Courgette" panose="02000603070400060004" pitchFamily="2" charset="0"/>
              </a:rPr>
              <a:t>fact is that each and every one of us needs renewal on a regular basis</a:t>
            </a:r>
            <a:r>
              <a:rPr lang="en-US" sz="2400" dirty="0" smtClean="0">
                <a:solidFill>
                  <a:schemeClr val="bg1"/>
                </a:solidFill>
                <a:latin typeface="Courgette" panose="02000603070400060004" pitchFamily="2" charset="0"/>
              </a:rPr>
              <a:t>.</a:t>
            </a:r>
          </a:p>
          <a:p>
            <a:pPr marL="285750" indent="-285750">
              <a:buFont typeface="Arial" panose="020B0604020202020204" pitchFamily="34" charset="0"/>
              <a:buChar char="•"/>
            </a:pPr>
            <a:endParaRPr lang="en-US" sz="2400" dirty="0">
              <a:solidFill>
                <a:schemeClr val="bg1"/>
              </a:solidFill>
              <a:latin typeface="Courgette" panose="02000603070400060004" pitchFamily="2" charset="0"/>
            </a:endParaRPr>
          </a:p>
          <a:p>
            <a:pPr marL="285750" indent="-285750">
              <a:buFont typeface="Arial" panose="020B0604020202020204" pitchFamily="34" charset="0"/>
              <a:buChar char="•"/>
            </a:pPr>
            <a:r>
              <a:rPr lang="en-US" sz="2400" dirty="0" smtClean="0">
                <a:solidFill>
                  <a:srgbClr val="FFC000"/>
                </a:solidFill>
                <a:latin typeface="Courgette" panose="02000603070400060004" pitchFamily="2" charset="0"/>
              </a:rPr>
              <a:t>This </a:t>
            </a:r>
            <a:r>
              <a:rPr lang="en-US" sz="2400" dirty="0">
                <a:solidFill>
                  <a:srgbClr val="FFC000"/>
                </a:solidFill>
                <a:latin typeface="Courgette" panose="02000603070400060004" pitchFamily="2" charset="0"/>
              </a:rPr>
              <a:t>is nothing to be ashamed of </a:t>
            </a:r>
            <a:r>
              <a:rPr lang="en-US" sz="2400" dirty="0">
                <a:solidFill>
                  <a:schemeClr val="bg1"/>
                </a:solidFill>
                <a:latin typeface="Courgette" panose="02000603070400060004" pitchFamily="2" charset="0"/>
              </a:rPr>
              <a:t>– rather, it is good to just admit it, get it out of the way, and then move on to becoming the person God wants us to be.</a:t>
            </a:r>
            <a:endParaRPr lang="en-US" sz="2400" dirty="0">
              <a:solidFill>
                <a:schemeClr val="bg1"/>
              </a:solidFill>
              <a:latin typeface="Courgette" panose="02000603070400060004" pitchFamily="2" charset="0"/>
            </a:endParaRPr>
          </a:p>
        </p:txBody>
      </p:sp>
    </p:spTree>
    <p:extLst>
      <p:ext uri="{BB962C8B-B14F-4D97-AF65-F5344CB8AC3E}">
        <p14:creationId xmlns:p14="http://schemas.microsoft.com/office/powerpoint/2010/main" val="4282743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2108718" y="365125"/>
            <a:ext cx="9245081" cy="1325563"/>
          </a:xfrm>
        </p:spPr>
        <p:txBody>
          <a:bodyPr>
            <a:normAutofit fontScale="90000"/>
          </a:bodyPr>
          <a:lstStyle/>
          <a:p>
            <a:r>
              <a:rPr lang="en-US" b="1" i="1" dirty="0">
                <a:solidFill>
                  <a:schemeClr val="bg1"/>
                </a:solidFill>
              </a:rPr>
              <a:t>Put on your new nature, and be renewed as you learn to know your Creator and become like him</a:t>
            </a:r>
            <a:r>
              <a:rPr lang="en-US" b="1" dirty="0">
                <a:solidFill>
                  <a:schemeClr val="bg1"/>
                </a:solidFill>
              </a:rPr>
              <a:t>. –</a:t>
            </a:r>
            <a:r>
              <a:rPr lang="en-US" dirty="0">
                <a:solidFill>
                  <a:schemeClr val="bg1"/>
                </a:solidFill>
              </a:rPr>
              <a:t> </a:t>
            </a:r>
            <a:r>
              <a:rPr lang="en-US" b="1" dirty="0">
                <a:solidFill>
                  <a:schemeClr val="bg1"/>
                </a:solidFill>
              </a:rPr>
              <a:t>Colossians 3:10 (NLT)</a:t>
            </a:r>
            <a:endParaRPr lang="en-US" dirty="0">
              <a:solidFill>
                <a:schemeClr val="bg1"/>
              </a:solidFill>
            </a:endParaRPr>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282" y="116567"/>
            <a:ext cx="1931437" cy="157412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1" name="TextBox 10"/>
          <p:cNvSpPr txBox="1"/>
          <p:nvPr/>
        </p:nvSpPr>
        <p:spPr>
          <a:xfrm>
            <a:off x="2108718" y="1939246"/>
            <a:ext cx="9245081" cy="3416320"/>
          </a:xfrm>
          <a:prstGeom prst="rect">
            <a:avLst/>
          </a:prstGeom>
          <a:noFill/>
        </p:spPr>
        <p:txBody>
          <a:bodyPr wrap="square" rtlCol="0">
            <a:spAutoFit/>
          </a:bodyPr>
          <a:lstStyle/>
          <a:p>
            <a:r>
              <a:rPr lang="en-US" sz="2400" dirty="0">
                <a:solidFill>
                  <a:schemeClr val="bg1"/>
                </a:solidFill>
                <a:latin typeface="Courgette" panose="02000603070400060004" pitchFamily="2" charset="0"/>
              </a:rPr>
              <a:t>“Renewing the Church is like remodeling your house: it takes longer than you hoped, costs more than you planned, and makes a bigger mess than you ever thought possible.” – Paul </a:t>
            </a:r>
            <a:r>
              <a:rPr lang="en-US" sz="2400" dirty="0" smtClean="0">
                <a:solidFill>
                  <a:schemeClr val="bg1"/>
                </a:solidFill>
                <a:latin typeface="Courgette" panose="02000603070400060004" pitchFamily="2" charset="0"/>
              </a:rPr>
              <a:t>Smith</a:t>
            </a:r>
          </a:p>
          <a:p>
            <a:endParaRPr lang="en-US" sz="2400" dirty="0">
              <a:solidFill>
                <a:schemeClr val="bg1"/>
              </a:solidFill>
              <a:latin typeface="Courgette" panose="02000603070400060004" pitchFamily="2" charset="0"/>
            </a:endParaRPr>
          </a:p>
          <a:p>
            <a:r>
              <a:rPr lang="en-US" sz="2400" dirty="0" smtClean="0">
                <a:solidFill>
                  <a:schemeClr val="bg1"/>
                </a:solidFill>
                <a:latin typeface="Courgette" panose="02000603070400060004" pitchFamily="2" charset="0"/>
              </a:rPr>
              <a:t>What </a:t>
            </a:r>
            <a:r>
              <a:rPr lang="en-US" sz="2400" dirty="0">
                <a:solidFill>
                  <a:schemeClr val="bg1"/>
                </a:solidFill>
                <a:latin typeface="Courgette" panose="02000603070400060004" pitchFamily="2" charset="0"/>
              </a:rPr>
              <a:t>Paul Smith said of the church applies just as much to us as individuals. </a:t>
            </a:r>
            <a:endParaRPr lang="en-US" sz="2400" dirty="0" smtClean="0">
              <a:solidFill>
                <a:schemeClr val="bg1"/>
              </a:solidFill>
              <a:latin typeface="Courgette" panose="02000603070400060004" pitchFamily="2" charset="0"/>
            </a:endParaRPr>
          </a:p>
          <a:p>
            <a:endParaRPr lang="en-US" sz="2400" dirty="0">
              <a:solidFill>
                <a:schemeClr val="bg1"/>
              </a:solidFill>
              <a:latin typeface="Courgette" panose="02000603070400060004" pitchFamily="2" charset="0"/>
            </a:endParaRPr>
          </a:p>
          <a:p>
            <a:r>
              <a:rPr lang="en-US" sz="2400" dirty="0" smtClean="0">
                <a:solidFill>
                  <a:schemeClr val="bg1"/>
                </a:solidFill>
                <a:latin typeface="Courgette" panose="02000603070400060004" pitchFamily="2" charset="0"/>
              </a:rPr>
              <a:t>If </a:t>
            </a:r>
            <a:r>
              <a:rPr lang="en-US" sz="2400" dirty="0">
                <a:solidFill>
                  <a:schemeClr val="bg1"/>
                </a:solidFill>
                <a:latin typeface="Courgette" panose="02000603070400060004" pitchFamily="2" charset="0"/>
              </a:rPr>
              <a:t>you’re listening to this hoping for a quick fix, easy solution, you’re not going to get it.</a:t>
            </a:r>
            <a:endParaRPr lang="en-US" sz="2400" dirty="0">
              <a:solidFill>
                <a:schemeClr val="bg1"/>
              </a:solidFill>
              <a:latin typeface="Courgette" panose="02000603070400060004" pitchFamily="2" charset="0"/>
            </a:endParaRPr>
          </a:p>
        </p:txBody>
      </p:sp>
    </p:spTree>
    <p:extLst>
      <p:ext uri="{BB962C8B-B14F-4D97-AF65-F5344CB8AC3E}">
        <p14:creationId xmlns:p14="http://schemas.microsoft.com/office/powerpoint/2010/main" val="937214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2108718" y="365125"/>
            <a:ext cx="9245081" cy="1325563"/>
          </a:xfrm>
        </p:spPr>
        <p:txBody>
          <a:bodyPr>
            <a:normAutofit fontScale="90000"/>
          </a:bodyPr>
          <a:lstStyle/>
          <a:p>
            <a:r>
              <a:rPr lang="en-US" b="1" u="sng" dirty="0" smtClean="0">
                <a:solidFill>
                  <a:srgbClr val="0000FF"/>
                </a:solidFill>
              </a:rPr>
              <a:t/>
            </a:r>
            <a:br>
              <a:rPr lang="en-US" b="1" u="sng" dirty="0" smtClean="0">
                <a:solidFill>
                  <a:srgbClr val="0000FF"/>
                </a:solidFill>
              </a:rPr>
            </a:br>
            <a:r>
              <a:rPr lang="en-US" b="1" dirty="0" smtClean="0">
                <a:solidFill>
                  <a:schemeClr val="bg1"/>
                </a:solidFill>
              </a:rPr>
              <a:t>Renew </a:t>
            </a:r>
            <a:r>
              <a:rPr lang="en-US" b="1" dirty="0">
                <a:solidFill>
                  <a:schemeClr val="bg1"/>
                </a:solidFill>
              </a:rPr>
              <a:t>my commitment</a:t>
            </a:r>
            <a:r>
              <a:rPr lang="en-US" b="1" dirty="0"/>
              <a:t/>
            </a:r>
            <a:br>
              <a:rPr lang="en-US" b="1" dirty="0"/>
            </a:br>
            <a:endParaRPr lang="en-US"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282" y="116567"/>
            <a:ext cx="1931437" cy="157412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1" name="TextBox 10"/>
          <p:cNvSpPr txBox="1"/>
          <p:nvPr/>
        </p:nvSpPr>
        <p:spPr>
          <a:xfrm>
            <a:off x="2108718" y="1939246"/>
            <a:ext cx="9245081" cy="3416320"/>
          </a:xfrm>
          <a:prstGeom prst="rect">
            <a:avLst/>
          </a:prstGeom>
          <a:noFill/>
        </p:spPr>
        <p:txBody>
          <a:bodyPr wrap="square" rtlCol="0">
            <a:spAutoFit/>
          </a:bodyPr>
          <a:lstStyle/>
          <a:p>
            <a:r>
              <a:rPr lang="en-US" sz="2400" dirty="0">
                <a:solidFill>
                  <a:schemeClr val="bg1"/>
                </a:solidFill>
              </a:rPr>
              <a:t>I </a:t>
            </a:r>
            <a:r>
              <a:rPr lang="en-US" sz="2400" dirty="0">
                <a:solidFill>
                  <a:schemeClr val="bg1"/>
                </a:solidFill>
                <a:latin typeface="Courgette" panose="02000603070400060004" pitchFamily="2" charset="0"/>
              </a:rPr>
              <a:t>can remember as a kid in church that periodically someone would come forward at the end of the service and recommit/rededicate their lives to Jesus Christ. </a:t>
            </a:r>
            <a:endParaRPr lang="en-US" sz="2400" dirty="0" smtClean="0">
              <a:solidFill>
                <a:schemeClr val="bg1"/>
              </a:solidFill>
              <a:latin typeface="Courgette" panose="02000603070400060004" pitchFamily="2" charset="0"/>
            </a:endParaRPr>
          </a:p>
          <a:p>
            <a:endParaRPr lang="en-US" sz="2400" dirty="0">
              <a:solidFill>
                <a:schemeClr val="bg1"/>
              </a:solidFill>
              <a:latin typeface="Courgette" panose="02000603070400060004" pitchFamily="2" charset="0"/>
            </a:endParaRPr>
          </a:p>
          <a:p>
            <a:r>
              <a:rPr lang="en-US" sz="2400" dirty="0" smtClean="0">
                <a:solidFill>
                  <a:schemeClr val="bg1"/>
                </a:solidFill>
                <a:latin typeface="Courgette" panose="02000603070400060004" pitchFamily="2" charset="0"/>
              </a:rPr>
              <a:t>These </a:t>
            </a:r>
            <a:r>
              <a:rPr lang="en-US" sz="2400" dirty="0">
                <a:solidFill>
                  <a:schemeClr val="bg1"/>
                </a:solidFill>
                <a:latin typeface="Courgette" panose="02000603070400060004" pitchFamily="2" charset="0"/>
              </a:rPr>
              <a:t>were people that were already saved, yet they had not been walking with the Lord as they should, and coming under conviction of that, they decided to make a public re-commitment of their hearts before the entire church</a:t>
            </a:r>
            <a:r>
              <a:rPr lang="en-US" sz="2400" dirty="0" smtClean="0">
                <a:solidFill>
                  <a:schemeClr val="bg1"/>
                </a:solidFill>
                <a:latin typeface="Courgette" panose="02000603070400060004" pitchFamily="2" charset="0"/>
              </a:rPr>
              <a:t>.</a:t>
            </a:r>
          </a:p>
          <a:p>
            <a:endParaRPr lang="en-US" sz="2400" dirty="0">
              <a:solidFill>
                <a:schemeClr val="bg1"/>
              </a:solidFill>
              <a:latin typeface="Courgette" panose="02000603070400060004" pitchFamily="2" charset="0"/>
            </a:endParaRPr>
          </a:p>
        </p:txBody>
      </p:sp>
    </p:spTree>
    <p:extLst>
      <p:ext uri="{BB962C8B-B14F-4D97-AF65-F5344CB8AC3E}">
        <p14:creationId xmlns:p14="http://schemas.microsoft.com/office/powerpoint/2010/main" val="3833857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2108718" y="365125"/>
            <a:ext cx="9245081" cy="1325563"/>
          </a:xfrm>
        </p:spPr>
        <p:txBody>
          <a:bodyPr/>
          <a:lstStyle/>
          <a:p>
            <a:r>
              <a:rPr lang="en-US" b="1" dirty="0">
                <a:solidFill>
                  <a:schemeClr val="bg1"/>
                </a:solidFill>
              </a:rPr>
              <a:t>Renew my commitment</a:t>
            </a:r>
            <a:endParaRPr lang="en-US"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282" y="116567"/>
            <a:ext cx="1931437" cy="157412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1" name="TextBox 10"/>
          <p:cNvSpPr txBox="1"/>
          <p:nvPr/>
        </p:nvSpPr>
        <p:spPr>
          <a:xfrm>
            <a:off x="2108718" y="1914970"/>
            <a:ext cx="9245081" cy="3004457"/>
          </a:xfrm>
          <a:prstGeom prst="rect">
            <a:avLst/>
          </a:prstGeom>
          <a:noFill/>
        </p:spPr>
        <p:txBody>
          <a:bodyPr wrap="square" rtlCol="0">
            <a:spAutoFit/>
          </a:bodyPr>
          <a:lstStyle/>
          <a:p>
            <a:pPr lvl="0"/>
            <a:r>
              <a:rPr lang="en-US" sz="2400">
                <a:solidFill>
                  <a:prstClr val="white"/>
                </a:solidFill>
                <a:latin typeface="Courgette" panose="02000603070400060004" pitchFamily="2" charset="0"/>
              </a:rPr>
              <a:t>I really miss seeing that, and I’m not sure why people don’t do it much anymore. A powerful thing happens to us when we renew our commitment to Christ – it is both a pledge to God and a promise to ourselves, that we are going to follow Jesus as Lord – while it can be done privately, when it is done before the church it encourages the church to pray and to assist in the renewal process.</a:t>
            </a:r>
          </a:p>
          <a:p>
            <a:pPr lvl="0"/>
            <a:r>
              <a:rPr lang="en-US" b="1">
                <a:solidFill>
                  <a:prstClr val="white"/>
                </a:solidFill>
                <a:latin typeface="Courgette" panose="02000603070400060004" pitchFamily="2" charset="0"/>
              </a:rPr>
              <a:t> </a:t>
            </a:r>
            <a:endParaRPr lang="en-US" b="1" dirty="0">
              <a:solidFill>
                <a:prstClr val="white"/>
              </a:solidFill>
              <a:latin typeface="Courgette" panose="02000603070400060004" pitchFamily="2" charset="0"/>
            </a:endParaRPr>
          </a:p>
        </p:txBody>
      </p:sp>
    </p:spTree>
    <p:extLst>
      <p:ext uri="{BB962C8B-B14F-4D97-AF65-F5344CB8AC3E}">
        <p14:creationId xmlns:p14="http://schemas.microsoft.com/office/powerpoint/2010/main" val="1783995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282" y="116567"/>
            <a:ext cx="1931437" cy="157412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1" name="TextBox 10"/>
          <p:cNvSpPr txBox="1"/>
          <p:nvPr/>
        </p:nvSpPr>
        <p:spPr>
          <a:xfrm>
            <a:off x="2108718" y="1939246"/>
            <a:ext cx="9245081" cy="1384995"/>
          </a:xfrm>
          <a:prstGeom prst="rect">
            <a:avLst/>
          </a:prstGeom>
          <a:noFill/>
        </p:spPr>
        <p:txBody>
          <a:bodyPr wrap="square" rtlCol="0">
            <a:spAutoFit/>
          </a:bodyPr>
          <a:lstStyle/>
          <a:p>
            <a:r>
              <a:rPr lang="en-US" sz="2800" b="1" dirty="0">
                <a:solidFill>
                  <a:srgbClr val="FFC000"/>
                </a:solidFill>
              </a:rPr>
              <a:t>Oh, give me back my joy again; you have broken me— now let me rejoice...Create in me a clean heart, O God. Renew a loyal spirit within me. – Psalm 51:8, 10 (NLT)</a:t>
            </a:r>
          </a:p>
        </p:txBody>
      </p:sp>
    </p:spTree>
    <p:extLst>
      <p:ext uri="{BB962C8B-B14F-4D97-AF65-F5344CB8AC3E}">
        <p14:creationId xmlns:p14="http://schemas.microsoft.com/office/powerpoint/2010/main" val="4154034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2108718" y="365125"/>
            <a:ext cx="9245081" cy="1325563"/>
          </a:xfrm>
        </p:spPr>
        <p:txBody>
          <a:bodyPr>
            <a:normAutofit fontScale="90000"/>
          </a:bodyPr>
          <a:lstStyle/>
          <a:p>
            <a:r>
              <a:rPr lang="en-US" dirty="0"/>
              <a:t> </a:t>
            </a:r>
            <a:br>
              <a:rPr lang="en-US" dirty="0"/>
            </a:br>
            <a:r>
              <a:rPr lang="en-US" b="1" u="sng" dirty="0">
                <a:solidFill>
                  <a:schemeClr val="bg1"/>
                </a:solidFill>
              </a:rPr>
              <a:t>Closing &amp; Prayer</a:t>
            </a:r>
            <a:r>
              <a:rPr lang="en-US" b="1" dirty="0"/>
              <a:t/>
            </a:r>
            <a:br>
              <a:rPr lang="en-US" b="1" dirty="0"/>
            </a:br>
            <a:endParaRPr lang="en-US"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282" y="116567"/>
            <a:ext cx="1931437" cy="157412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1" name="TextBox 10"/>
          <p:cNvSpPr txBox="1"/>
          <p:nvPr/>
        </p:nvSpPr>
        <p:spPr>
          <a:xfrm>
            <a:off x="2108718" y="1939246"/>
            <a:ext cx="9245081" cy="4154984"/>
          </a:xfrm>
          <a:prstGeom prst="rect">
            <a:avLst/>
          </a:prstGeom>
          <a:noFill/>
        </p:spPr>
        <p:txBody>
          <a:bodyPr wrap="square" rtlCol="0">
            <a:spAutoFit/>
          </a:bodyPr>
          <a:lstStyle/>
          <a:p>
            <a:pPr>
              <a:buFont typeface="Arial" panose="020B0604020202020204" pitchFamily="34" charset="0"/>
              <a:buChar char="•"/>
            </a:pPr>
            <a:r>
              <a:rPr lang="en-US" sz="2400" dirty="0" smtClean="0">
                <a:solidFill>
                  <a:schemeClr val="bg1"/>
                </a:solidFill>
                <a:latin typeface="Courgette" panose="02000603070400060004" pitchFamily="2" charset="0"/>
              </a:rPr>
              <a:t>If </a:t>
            </a:r>
            <a:r>
              <a:rPr lang="en-US" sz="2400" dirty="0">
                <a:solidFill>
                  <a:schemeClr val="bg1"/>
                </a:solidFill>
                <a:latin typeface="Courgette" panose="02000603070400060004" pitchFamily="2" charset="0"/>
              </a:rPr>
              <a:t>I am not committed to the process I cannot expect God to bring renewal</a:t>
            </a:r>
            <a:r>
              <a:rPr lang="en-US" sz="2400" dirty="0" smtClean="0">
                <a:solidFill>
                  <a:schemeClr val="bg1"/>
                </a:solidFill>
                <a:latin typeface="Courgette" panose="02000603070400060004" pitchFamily="2" charset="0"/>
              </a:rPr>
              <a:t>.</a:t>
            </a:r>
          </a:p>
          <a:p>
            <a:endParaRPr lang="en-US" sz="2400" dirty="0">
              <a:solidFill>
                <a:schemeClr val="bg1"/>
              </a:solidFill>
              <a:latin typeface="Courgette" panose="02000603070400060004" pitchFamily="2" charset="0"/>
            </a:endParaRPr>
          </a:p>
          <a:p>
            <a:pPr>
              <a:buFont typeface="Arial" panose="020B0604020202020204" pitchFamily="34" charset="0"/>
              <a:buChar char="•"/>
            </a:pPr>
            <a:r>
              <a:rPr lang="en-US" sz="2400" dirty="0">
                <a:solidFill>
                  <a:schemeClr val="bg1"/>
                </a:solidFill>
                <a:latin typeface="Courgette" panose="02000603070400060004" pitchFamily="2" charset="0"/>
              </a:rPr>
              <a:t>It is not a matter of just praying to God and Him zapping us with a new heart </a:t>
            </a:r>
            <a:r>
              <a:rPr lang="en-US" sz="2400" dirty="0" smtClean="0">
                <a:solidFill>
                  <a:schemeClr val="bg1"/>
                </a:solidFill>
                <a:latin typeface="Courgette" panose="02000603070400060004" pitchFamily="2" charset="0"/>
              </a:rPr>
              <a:t>–</a:t>
            </a:r>
          </a:p>
          <a:p>
            <a:endParaRPr lang="en-US" sz="2400" dirty="0">
              <a:solidFill>
                <a:schemeClr val="bg1"/>
              </a:solidFill>
              <a:latin typeface="Courgette" panose="02000603070400060004" pitchFamily="2" charset="0"/>
            </a:endParaRPr>
          </a:p>
          <a:p>
            <a:pPr>
              <a:buFont typeface="Arial" panose="020B0604020202020204" pitchFamily="34" charset="0"/>
              <a:buChar char="•"/>
            </a:pPr>
            <a:r>
              <a:rPr lang="en-US" sz="2400" dirty="0">
                <a:solidFill>
                  <a:schemeClr val="bg1"/>
                </a:solidFill>
                <a:latin typeface="Courgette" panose="02000603070400060004" pitchFamily="2" charset="0"/>
              </a:rPr>
              <a:t>It is a matter of committing myself to God and His will for my life and obeying His Word</a:t>
            </a:r>
            <a:r>
              <a:rPr lang="en-US" sz="2400" dirty="0" smtClean="0">
                <a:solidFill>
                  <a:schemeClr val="bg1"/>
                </a:solidFill>
                <a:latin typeface="Courgette" panose="02000603070400060004" pitchFamily="2" charset="0"/>
              </a:rPr>
              <a:t>.</a:t>
            </a:r>
          </a:p>
          <a:p>
            <a:endParaRPr lang="en-US" sz="2400" dirty="0">
              <a:solidFill>
                <a:schemeClr val="bg1"/>
              </a:solidFill>
              <a:latin typeface="Courgette" panose="02000603070400060004" pitchFamily="2" charset="0"/>
            </a:endParaRPr>
          </a:p>
          <a:p>
            <a:pPr>
              <a:buFont typeface="Arial" panose="020B0604020202020204" pitchFamily="34" charset="0"/>
              <a:buChar char="•"/>
            </a:pPr>
            <a:r>
              <a:rPr lang="en-US" sz="2400" dirty="0" smtClean="0">
                <a:solidFill>
                  <a:schemeClr val="bg1"/>
                </a:solidFill>
                <a:latin typeface="Courgette" panose="02000603070400060004" pitchFamily="2" charset="0"/>
              </a:rPr>
              <a:t>To be renewed by the Spirit, I have to recommit myself to Jesus Christ.</a:t>
            </a:r>
            <a:endParaRPr lang="en-US" sz="2400" dirty="0">
              <a:solidFill>
                <a:schemeClr val="bg1"/>
              </a:solidFill>
              <a:latin typeface="Courgette" panose="02000603070400060004" pitchFamily="2" charset="0"/>
            </a:endParaRPr>
          </a:p>
        </p:txBody>
      </p:sp>
    </p:spTree>
    <p:extLst>
      <p:ext uri="{BB962C8B-B14F-4D97-AF65-F5344CB8AC3E}">
        <p14:creationId xmlns:p14="http://schemas.microsoft.com/office/powerpoint/2010/main" val="3988762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2108718" y="365125"/>
            <a:ext cx="9245081" cy="1325563"/>
          </a:xfrm>
        </p:spPr>
        <p:txBody>
          <a:bodyPr/>
          <a:lstStyle/>
          <a:p>
            <a:r>
              <a:rPr lang="en-US" b="1" dirty="0" smtClean="0">
                <a:solidFill>
                  <a:schemeClr val="bg1"/>
                </a:solidFill>
              </a:rPr>
              <a:t>Let’s Pray.</a:t>
            </a:r>
            <a:endParaRPr lang="en-US" b="1" dirty="0">
              <a:solidFill>
                <a:schemeClr val="bg1"/>
              </a:solidFill>
            </a:endParaRPr>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282" y="116567"/>
            <a:ext cx="1931437" cy="157412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1" name="TextBox 10"/>
          <p:cNvSpPr txBox="1"/>
          <p:nvPr/>
        </p:nvSpPr>
        <p:spPr>
          <a:xfrm>
            <a:off x="2108718" y="1939246"/>
            <a:ext cx="9245081" cy="3004457"/>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682413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2108718" y="365125"/>
            <a:ext cx="9245081" cy="1325563"/>
          </a:xfrm>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DO </a:t>
            </a:r>
            <a:r>
              <a:rPr lang="en-US" b="1" dirty="0">
                <a:solidFill>
                  <a:schemeClr val="bg1"/>
                </a:solidFill>
              </a:rPr>
              <a:t>I NEED HOLY SPIRIT RENEWAL?</a:t>
            </a:r>
            <a:br>
              <a:rPr lang="en-US" b="1" dirty="0">
                <a:solidFill>
                  <a:schemeClr val="bg1"/>
                </a:solidFill>
              </a:rPr>
            </a:br>
            <a:endParaRPr lang="en-US" dirty="0">
              <a:solidFill>
                <a:schemeClr val="bg1"/>
              </a:solidFill>
            </a:endParaRPr>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282" y="116567"/>
            <a:ext cx="1931437" cy="157412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1" name="TextBox 10"/>
          <p:cNvSpPr txBox="1"/>
          <p:nvPr/>
        </p:nvSpPr>
        <p:spPr>
          <a:xfrm>
            <a:off x="2108718" y="1939246"/>
            <a:ext cx="9245081" cy="3539430"/>
          </a:xfrm>
          <a:prstGeom prst="rect">
            <a:avLst/>
          </a:prstGeom>
          <a:noFill/>
        </p:spPr>
        <p:txBody>
          <a:bodyPr wrap="square" rtlCol="0">
            <a:spAutoFit/>
          </a:bodyPr>
          <a:lstStyle/>
          <a:p>
            <a:pPr marL="457200" indent="-457200">
              <a:buFont typeface="Arial" panose="020B0604020202020204" pitchFamily="34" charset="0"/>
              <a:buChar char="•"/>
            </a:pPr>
            <a:r>
              <a:rPr lang="en-US" sz="3200" dirty="0">
                <a:solidFill>
                  <a:schemeClr val="bg1"/>
                </a:solidFill>
                <a:latin typeface="Courgette" panose="02000603070400060004" pitchFamily="2" charset="0"/>
              </a:rPr>
              <a:t>In other words, is this even an issue for me</a:t>
            </a:r>
            <a:r>
              <a:rPr lang="en-US" sz="3200" dirty="0" smtClean="0">
                <a:solidFill>
                  <a:schemeClr val="bg1"/>
                </a:solidFill>
                <a:latin typeface="Courgette" panose="02000603070400060004" pitchFamily="2" charset="0"/>
              </a:rPr>
              <a:t>?</a:t>
            </a:r>
          </a:p>
          <a:p>
            <a:endParaRPr lang="en-US" sz="3200" dirty="0" smtClean="0">
              <a:solidFill>
                <a:schemeClr val="bg1"/>
              </a:solidFill>
              <a:latin typeface="Courgette" panose="02000603070400060004" pitchFamily="2" charset="0"/>
            </a:endParaRPr>
          </a:p>
          <a:p>
            <a:pPr marL="457200" indent="-457200">
              <a:buFont typeface="Arial" panose="020B0604020202020204" pitchFamily="34" charset="0"/>
              <a:buChar char="•"/>
            </a:pPr>
            <a:r>
              <a:rPr lang="en-US" sz="3200" dirty="0" smtClean="0">
                <a:solidFill>
                  <a:schemeClr val="bg1"/>
                </a:solidFill>
                <a:latin typeface="Courgette" panose="02000603070400060004" pitchFamily="2" charset="0"/>
              </a:rPr>
              <a:t>Do </a:t>
            </a:r>
            <a:r>
              <a:rPr lang="en-US" sz="3200" dirty="0">
                <a:solidFill>
                  <a:schemeClr val="bg1"/>
                </a:solidFill>
                <a:latin typeface="Courgette" panose="02000603070400060004" pitchFamily="2" charset="0"/>
              </a:rPr>
              <a:t>I already have it together in this area, or do I need some help</a:t>
            </a:r>
            <a:r>
              <a:rPr lang="en-US" sz="3200" dirty="0" smtClean="0">
                <a:solidFill>
                  <a:schemeClr val="bg1"/>
                </a:solidFill>
                <a:latin typeface="Courgette" panose="02000603070400060004" pitchFamily="2" charset="0"/>
              </a:rPr>
              <a:t>?</a:t>
            </a:r>
          </a:p>
          <a:p>
            <a:endParaRPr lang="en-US" sz="3200" dirty="0" smtClean="0">
              <a:solidFill>
                <a:schemeClr val="bg1"/>
              </a:solidFill>
              <a:latin typeface="Courgette" panose="02000603070400060004" pitchFamily="2" charset="0"/>
            </a:endParaRPr>
          </a:p>
          <a:p>
            <a:pPr marL="457200" indent="-457200">
              <a:buFont typeface="Arial" panose="020B0604020202020204" pitchFamily="34" charset="0"/>
              <a:buChar char="•"/>
            </a:pPr>
            <a:r>
              <a:rPr lang="en-US" sz="3200" dirty="0" smtClean="0">
                <a:solidFill>
                  <a:schemeClr val="bg1"/>
                </a:solidFill>
                <a:latin typeface="Courgette" panose="02000603070400060004" pitchFamily="2" charset="0"/>
              </a:rPr>
              <a:t>I’ve </a:t>
            </a:r>
            <a:r>
              <a:rPr lang="en-US" sz="3200" dirty="0">
                <a:solidFill>
                  <a:schemeClr val="bg1"/>
                </a:solidFill>
                <a:latin typeface="Courgette" panose="02000603070400060004" pitchFamily="2" charset="0"/>
              </a:rPr>
              <a:t>put together four questions that should help us each to make that decision.</a:t>
            </a:r>
            <a:endParaRPr lang="en-US" sz="3200" dirty="0">
              <a:solidFill>
                <a:schemeClr val="bg1"/>
              </a:solidFill>
              <a:latin typeface="Courgette" panose="02000603070400060004" pitchFamily="2" charset="0"/>
            </a:endParaRPr>
          </a:p>
        </p:txBody>
      </p:sp>
    </p:spTree>
    <p:extLst>
      <p:ext uri="{BB962C8B-B14F-4D97-AF65-F5344CB8AC3E}">
        <p14:creationId xmlns:p14="http://schemas.microsoft.com/office/powerpoint/2010/main" val="14133714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2108718" y="56645"/>
            <a:ext cx="9245081" cy="946767"/>
          </a:xfrm>
        </p:spPr>
        <p:txBody>
          <a:bodyPr>
            <a:normAutofit fontScale="90000"/>
          </a:bodyPr>
          <a:lstStyle/>
          <a:p>
            <a:r>
              <a:rPr lang="en-US" b="1" dirty="0" smtClean="0">
                <a:solidFill>
                  <a:srgbClr val="0000FF"/>
                </a:solidFill>
              </a:rPr>
              <a:t/>
            </a:r>
            <a:br>
              <a:rPr lang="en-US" b="1" dirty="0" smtClean="0">
                <a:solidFill>
                  <a:srgbClr val="0000FF"/>
                </a:solidFill>
              </a:rPr>
            </a:br>
            <a:r>
              <a:rPr lang="en-US" b="1" dirty="0" smtClean="0">
                <a:solidFill>
                  <a:schemeClr val="bg1"/>
                </a:solidFill>
              </a:rPr>
              <a:t>1</a:t>
            </a:r>
            <a:r>
              <a:rPr lang="en-US" b="1" dirty="0">
                <a:solidFill>
                  <a:schemeClr val="bg1"/>
                </a:solidFill>
              </a:rPr>
              <a:t>) Am I </a:t>
            </a:r>
            <a:r>
              <a:rPr lang="en-US" b="1" u="sng" dirty="0">
                <a:solidFill>
                  <a:schemeClr val="bg1"/>
                </a:solidFill>
              </a:rPr>
              <a:t>eager to serve</a:t>
            </a:r>
            <a:r>
              <a:rPr lang="en-US" b="1" dirty="0">
                <a:solidFill>
                  <a:schemeClr val="bg1"/>
                </a:solidFill>
              </a:rPr>
              <a:t> God?</a:t>
            </a:r>
            <a:r>
              <a:rPr lang="en-US" b="1" dirty="0"/>
              <a:t/>
            </a:r>
            <a:br>
              <a:rPr lang="en-US" b="1" dirty="0"/>
            </a:br>
            <a:endParaRPr lang="en-US"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282" y="116567"/>
            <a:ext cx="1931437" cy="157412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1" name="TextBox 10"/>
          <p:cNvSpPr txBox="1"/>
          <p:nvPr/>
        </p:nvSpPr>
        <p:spPr>
          <a:xfrm>
            <a:off x="2108718" y="1575104"/>
            <a:ext cx="9245081" cy="4893647"/>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bg1"/>
                </a:solidFill>
                <a:latin typeface="Courgette" panose="02000603070400060004" pitchFamily="2" charset="0"/>
              </a:rPr>
              <a:t>Am I doing ministry in the church and in my life because it is something I feel obligated to do, or because it is something I desire to do for God</a:t>
            </a:r>
            <a:r>
              <a:rPr lang="en-US" sz="2400" dirty="0" smtClean="0">
                <a:solidFill>
                  <a:schemeClr val="bg1"/>
                </a:solidFill>
                <a:latin typeface="Courgette" panose="02000603070400060004" pitchFamily="2" charset="0"/>
              </a:rPr>
              <a:t>?</a:t>
            </a:r>
          </a:p>
          <a:p>
            <a:pPr marL="285750" indent="-285750">
              <a:buFont typeface="Arial" panose="020B0604020202020204" pitchFamily="34" charset="0"/>
              <a:buChar char="•"/>
            </a:pPr>
            <a:endParaRPr lang="en-US" sz="2400" dirty="0" smtClean="0">
              <a:solidFill>
                <a:schemeClr val="bg1"/>
              </a:solidFill>
              <a:latin typeface="Courgette" panose="02000603070400060004" pitchFamily="2" charset="0"/>
            </a:endParaRPr>
          </a:p>
          <a:p>
            <a:pPr marL="285750" indent="-285750">
              <a:buFont typeface="Arial" panose="020B0604020202020204" pitchFamily="34" charset="0"/>
              <a:buChar char="•"/>
            </a:pPr>
            <a:r>
              <a:rPr lang="en-US" sz="2400" dirty="0" smtClean="0">
                <a:solidFill>
                  <a:srgbClr val="FF0000"/>
                </a:solidFill>
              </a:rPr>
              <a:t>But </a:t>
            </a:r>
            <a:r>
              <a:rPr lang="en-US" sz="2400" dirty="0">
                <a:solidFill>
                  <a:srgbClr val="FF0000"/>
                </a:solidFill>
              </a:rPr>
              <a:t>now we are released from the law, having died to that which held us captive, so that we serve in the new way of the Spirit and not in the old way of the written code. </a:t>
            </a:r>
            <a:r>
              <a:rPr lang="en-US" sz="2400" dirty="0">
                <a:solidFill>
                  <a:schemeClr val="bg1"/>
                </a:solidFill>
              </a:rPr>
              <a:t>– Romans 7:6 (ESV</a:t>
            </a:r>
            <a:r>
              <a:rPr lang="en-US" sz="2400" dirty="0" smtClean="0">
                <a:solidFill>
                  <a:schemeClr val="bg1"/>
                </a:solidFill>
              </a:rPr>
              <a:t>)</a:t>
            </a:r>
          </a:p>
          <a:p>
            <a:pPr marL="285750" indent="-285750">
              <a:buFont typeface="Arial" panose="020B0604020202020204" pitchFamily="34" charset="0"/>
              <a:buChar char="•"/>
            </a:pPr>
            <a:endParaRPr lang="en-US" sz="2400" dirty="0" smtClean="0">
              <a:solidFill>
                <a:schemeClr val="bg1"/>
              </a:solidFill>
            </a:endParaRPr>
          </a:p>
          <a:p>
            <a:pPr marL="285750" indent="-285750">
              <a:buFont typeface="Arial" panose="020B0604020202020204" pitchFamily="34" charset="0"/>
              <a:buChar char="•"/>
            </a:pPr>
            <a:r>
              <a:rPr lang="en-US" sz="2400" dirty="0" smtClean="0">
                <a:solidFill>
                  <a:schemeClr val="bg1"/>
                </a:solidFill>
                <a:latin typeface="Courgette" panose="02000603070400060004" pitchFamily="2" charset="0"/>
              </a:rPr>
              <a:t>In </a:t>
            </a:r>
            <a:r>
              <a:rPr lang="en-US" sz="2400" dirty="0">
                <a:solidFill>
                  <a:schemeClr val="bg1"/>
                </a:solidFill>
                <a:latin typeface="Courgette" panose="02000603070400060004" pitchFamily="2" charset="0"/>
              </a:rPr>
              <a:t>this passage Paul is making the distinction between those that do things for God because it is legally required of them, and those that do them because the Spirit of God is empowering them to serve</a:t>
            </a:r>
            <a:r>
              <a:rPr lang="en-US" sz="2400" dirty="0" smtClean="0">
                <a:solidFill>
                  <a:schemeClr val="bg1"/>
                </a:solidFill>
                <a:latin typeface="Courgette" panose="02000603070400060004" pitchFamily="2" charset="0"/>
              </a:rPr>
              <a:t>.</a:t>
            </a:r>
          </a:p>
          <a:p>
            <a:endParaRPr lang="en-US" sz="2400" dirty="0" smtClean="0">
              <a:solidFill>
                <a:schemeClr val="bg1"/>
              </a:solidFill>
              <a:latin typeface="Courgette" panose="02000603070400060004" pitchFamily="2" charset="0"/>
            </a:endParaRPr>
          </a:p>
        </p:txBody>
      </p:sp>
    </p:spTree>
    <p:extLst>
      <p:ext uri="{BB962C8B-B14F-4D97-AF65-F5344CB8AC3E}">
        <p14:creationId xmlns:p14="http://schemas.microsoft.com/office/powerpoint/2010/main" val="3084560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2108718" y="365125"/>
            <a:ext cx="9245081" cy="1325563"/>
          </a:xfrm>
        </p:spPr>
        <p:txBody>
          <a:bodyPr>
            <a:normAutofit fontScale="90000"/>
          </a:bodyPr>
          <a:lstStyle/>
          <a:p>
            <a:r>
              <a:rPr lang="en-US" dirty="0" smtClean="0">
                <a:solidFill>
                  <a:schemeClr val="bg1"/>
                </a:solidFill>
              </a:rPr>
              <a:t/>
            </a:r>
            <a:br>
              <a:rPr lang="en-US" dirty="0" smtClean="0">
                <a:solidFill>
                  <a:schemeClr val="bg1"/>
                </a:solidFill>
              </a:rPr>
            </a:br>
            <a:r>
              <a:rPr lang="en-US" dirty="0">
                <a:solidFill>
                  <a:schemeClr val="bg1"/>
                </a:solidFill>
              </a:rPr>
              <a:t/>
            </a:r>
            <a:br>
              <a:rPr lang="en-US" dirty="0">
                <a:solidFill>
                  <a:schemeClr val="bg1"/>
                </a:solidFill>
              </a:rPr>
            </a:br>
            <a:r>
              <a:rPr lang="en-US" b="1" dirty="0" smtClean="0">
                <a:solidFill>
                  <a:schemeClr val="bg1"/>
                </a:solidFill>
              </a:rPr>
              <a:t>Where </a:t>
            </a:r>
            <a:r>
              <a:rPr lang="en-US" b="1" dirty="0">
                <a:solidFill>
                  <a:schemeClr val="bg1"/>
                </a:solidFill>
              </a:rPr>
              <a:t>are you at on this?</a:t>
            </a:r>
            <a:r>
              <a:rPr lang="en-US" dirty="0">
                <a:solidFill>
                  <a:schemeClr val="bg1"/>
                </a:solidFill>
              </a:rPr>
              <a:t/>
            </a:r>
            <a:br>
              <a:rPr lang="en-US" dirty="0">
                <a:solidFill>
                  <a:schemeClr val="bg1"/>
                </a:solidFill>
              </a:rPr>
            </a:br>
            <a:r>
              <a:rPr lang="en-US" dirty="0"/>
              <a:t/>
            </a:r>
            <a:br>
              <a:rPr lang="en-US" dirty="0"/>
            </a:br>
            <a:endParaRPr lang="en-US"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282" y="116567"/>
            <a:ext cx="1931437" cy="157412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1" name="TextBox 10"/>
          <p:cNvSpPr txBox="1"/>
          <p:nvPr/>
        </p:nvSpPr>
        <p:spPr>
          <a:xfrm>
            <a:off x="2108718" y="1939246"/>
            <a:ext cx="9245081" cy="1508105"/>
          </a:xfrm>
          <a:prstGeom prst="rect">
            <a:avLst/>
          </a:prstGeom>
          <a:noFill/>
        </p:spPr>
        <p:txBody>
          <a:bodyPr wrap="square" rtlCol="0">
            <a:spAutoFit/>
          </a:bodyPr>
          <a:lstStyle/>
          <a:p>
            <a:r>
              <a:rPr lang="en-US" sz="3200" dirty="0" smtClean="0">
                <a:solidFill>
                  <a:srgbClr val="FFC000"/>
                </a:solidFill>
                <a:latin typeface="Courgette" panose="02000603070400060004" pitchFamily="2" charset="0"/>
              </a:rPr>
              <a:t>If </a:t>
            </a:r>
            <a:r>
              <a:rPr lang="en-US" sz="3200" dirty="0">
                <a:solidFill>
                  <a:srgbClr val="FFC000"/>
                </a:solidFill>
                <a:latin typeface="Courgette" panose="02000603070400060004" pitchFamily="2" charset="0"/>
              </a:rPr>
              <a:t>serving God is drudgery for you, you are in need of Holy Spirit renewal.</a:t>
            </a:r>
          </a:p>
          <a:p>
            <a:endParaRPr lang="en-US" sz="2800" dirty="0">
              <a:solidFill>
                <a:schemeClr val="bg1"/>
              </a:solidFill>
            </a:endParaRPr>
          </a:p>
        </p:txBody>
      </p:sp>
    </p:spTree>
    <p:extLst>
      <p:ext uri="{BB962C8B-B14F-4D97-AF65-F5344CB8AC3E}">
        <p14:creationId xmlns:p14="http://schemas.microsoft.com/office/powerpoint/2010/main" val="713441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2108718" y="365125"/>
            <a:ext cx="9245081" cy="1325563"/>
          </a:xfrm>
        </p:spPr>
        <p:txBody>
          <a:bodyPr>
            <a:normAutofit fontScale="90000"/>
          </a:bodyPr>
          <a:lstStyle/>
          <a:p>
            <a:r>
              <a:rPr lang="en-US" b="1" dirty="0" smtClean="0">
                <a:solidFill>
                  <a:srgbClr val="0000FF"/>
                </a:solidFill>
              </a:rPr>
              <a:t/>
            </a:r>
            <a:br>
              <a:rPr lang="en-US" b="1" dirty="0" smtClean="0">
                <a:solidFill>
                  <a:srgbClr val="0000FF"/>
                </a:solidFill>
              </a:rPr>
            </a:br>
            <a:r>
              <a:rPr lang="en-US" b="1" dirty="0" smtClean="0">
                <a:solidFill>
                  <a:schemeClr val="bg1"/>
                </a:solidFill>
              </a:rPr>
              <a:t>2</a:t>
            </a:r>
            <a:r>
              <a:rPr lang="en-US" b="1" dirty="0">
                <a:solidFill>
                  <a:schemeClr val="bg1"/>
                </a:solidFill>
              </a:rPr>
              <a:t>) Am I </a:t>
            </a:r>
            <a:r>
              <a:rPr lang="en-US" b="1" u="sng" dirty="0">
                <a:solidFill>
                  <a:schemeClr val="bg1"/>
                </a:solidFill>
              </a:rPr>
              <a:t>enjoying time</a:t>
            </a:r>
            <a:r>
              <a:rPr lang="en-US" b="1" dirty="0">
                <a:solidFill>
                  <a:schemeClr val="bg1"/>
                </a:solidFill>
              </a:rPr>
              <a:t> with God?</a:t>
            </a:r>
            <a:r>
              <a:rPr lang="en-US" b="1" dirty="0"/>
              <a:t/>
            </a:r>
            <a:br>
              <a:rPr lang="en-US" b="1" dirty="0"/>
            </a:br>
            <a:endParaRPr lang="en-US"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282" y="116567"/>
            <a:ext cx="1931437" cy="157412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1" name="TextBox 10"/>
          <p:cNvSpPr txBox="1"/>
          <p:nvPr/>
        </p:nvSpPr>
        <p:spPr>
          <a:xfrm>
            <a:off x="2108717" y="1939246"/>
            <a:ext cx="9245081" cy="4893647"/>
          </a:xfrm>
          <a:prstGeom prst="rect">
            <a:avLst/>
          </a:prstGeom>
          <a:noFill/>
        </p:spPr>
        <p:txBody>
          <a:bodyPr wrap="square" rtlCol="0">
            <a:spAutoFit/>
          </a:bodyPr>
          <a:lstStyle/>
          <a:p>
            <a:pPr>
              <a:buFont typeface="Arial" panose="020B0604020202020204" pitchFamily="34" charset="0"/>
              <a:buChar char="•"/>
            </a:pPr>
            <a:r>
              <a:rPr lang="en-US" sz="2400" b="1" dirty="0">
                <a:solidFill>
                  <a:schemeClr val="bg1"/>
                </a:solidFill>
                <a:latin typeface="Courgette" panose="02000603070400060004" pitchFamily="2" charset="0"/>
              </a:rPr>
              <a:t>Do you hesitate to approach God in prayer? </a:t>
            </a:r>
            <a:endParaRPr lang="en-US" sz="2400" b="1" dirty="0" smtClean="0">
              <a:solidFill>
                <a:schemeClr val="bg1"/>
              </a:solidFill>
              <a:latin typeface="Courgette" panose="02000603070400060004" pitchFamily="2" charset="0"/>
            </a:endParaRPr>
          </a:p>
          <a:p>
            <a:pPr>
              <a:buFont typeface="Arial" panose="020B0604020202020204" pitchFamily="34" charset="0"/>
              <a:buChar char="•"/>
            </a:pPr>
            <a:r>
              <a:rPr lang="en-US" sz="2400" b="1" dirty="0" smtClean="0">
                <a:solidFill>
                  <a:schemeClr val="bg1"/>
                </a:solidFill>
                <a:latin typeface="Courgette" panose="02000603070400060004" pitchFamily="2" charset="0"/>
              </a:rPr>
              <a:t>Has </a:t>
            </a:r>
            <a:r>
              <a:rPr lang="en-US" sz="2400" b="1" dirty="0">
                <a:solidFill>
                  <a:schemeClr val="bg1"/>
                </a:solidFill>
                <a:latin typeface="Courgette" panose="02000603070400060004" pitchFamily="2" charset="0"/>
              </a:rPr>
              <a:t>quiet time become boring time? </a:t>
            </a:r>
            <a:endParaRPr lang="en-US" sz="2400" b="1" dirty="0" smtClean="0">
              <a:solidFill>
                <a:schemeClr val="bg1"/>
              </a:solidFill>
              <a:latin typeface="Courgette" panose="02000603070400060004" pitchFamily="2" charset="0"/>
            </a:endParaRPr>
          </a:p>
          <a:p>
            <a:pPr>
              <a:buFont typeface="Arial" panose="020B0604020202020204" pitchFamily="34" charset="0"/>
              <a:buChar char="•"/>
            </a:pPr>
            <a:r>
              <a:rPr lang="en-US" sz="2400" b="1" dirty="0" smtClean="0">
                <a:solidFill>
                  <a:schemeClr val="bg1"/>
                </a:solidFill>
                <a:latin typeface="Courgette" panose="02000603070400060004" pitchFamily="2" charset="0"/>
              </a:rPr>
              <a:t>Do </a:t>
            </a:r>
            <a:r>
              <a:rPr lang="en-US" sz="2400" b="1" dirty="0">
                <a:solidFill>
                  <a:schemeClr val="bg1"/>
                </a:solidFill>
                <a:latin typeface="Courgette" panose="02000603070400060004" pitchFamily="2" charset="0"/>
              </a:rPr>
              <a:t>you look forward to the times when you can spend time in God’s Word</a:t>
            </a:r>
            <a:r>
              <a:rPr lang="en-US" sz="2400" b="1" dirty="0" smtClean="0">
                <a:solidFill>
                  <a:schemeClr val="bg1"/>
                </a:solidFill>
                <a:latin typeface="Courgette" panose="02000603070400060004" pitchFamily="2" charset="0"/>
              </a:rPr>
              <a:t>?</a:t>
            </a:r>
          </a:p>
          <a:p>
            <a:endParaRPr lang="en-US" sz="2400" dirty="0">
              <a:solidFill>
                <a:schemeClr val="bg1"/>
              </a:solidFill>
            </a:endParaRPr>
          </a:p>
          <a:p>
            <a:r>
              <a:rPr lang="en-US" sz="2400" b="1" i="1" dirty="0">
                <a:solidFill>
                  <a:srgbClr val="C00000"/>
                </a:solidFill>
              </a:rPr>
              <a:t>For the kingdom of God is not a matter of eating and drinking </a:t>
            </a:r>
            <a:r>
              <a:rPr lang="en-US" sz="2400" b="1" i="1" u="sng" dirty="0">
                <a:solidFill>
                  <a:srgbClr val="C00000"/>
                </a:solidFill>
              </a:rPr>
              <a:t>but of righteousness and peace and joy in the Holy Spirit</a:t>
            </a:r>
            <a:r>
              <a:rPr lang="en-US" sz="2400" b="1" i="1" dirty="0">
                <a:solidFill>
                  <a:srgbClr val="C00000"/>
                </a:solidFill>
              </a:rPr>
              <a:t>.  Whoever thus serves Christ is acceptable to God and approved by men</a:t>
            </a:r>
            <a:r>
              <a:rPr lang="en-US" sz="2400" b="1" dirty="0">
                <a:solidFill>
                  <a:srgbClr val="C00000"/>
                </a:solidFill>
              </a:rPr>
              <a:t>. </a:t>
            </a:r>
            <a:r>
              <a:rPr lang="en-US" sz="2400" b="1" dirty="0">
                <a:solidFill>
                  <a:schemeClr val="bg1"/>
                </a:solidFill>
              </a:rPr>
              <a:t>– Romans 14:17-18 (ESV</a:t>
            </a:r>
            <a:r>
              <a:rPr lang="en-US" sz="2400" b="1" dirty="0" smtClean="0">
                <a:solidFill>
                  <a:schemeClr val="bg1"/>
                </a:solidFill>
              </a:rPr>
              <a:t>)</a:t>
            </a:r>
          </a:p>
          <a:p>
            <a:endParaRPr lang="en-US" sz="2400" dirty="0">
              <a:solidFill>
                <a:schemeClr val="bg1"/>
              </a:solidFill>
            </a:endParaRPr>
          </a:p>
          <a:p>
            <a:pPr>
              <a:buFont typeface="Arial" panose="020B0604020202020204" pitchFamily="34" charset="0"/>
              <a:buChar char="•"/>
            </a:pPr>
            <a:r>
              <a:rPr lang="en-US" sz="2400" b="1" dirty="0">
                <a:solidFill>
                  <a:schemeClr val="bg1"/>
                </a:solidFill>
                <a:latin typeface="Courgette" panose="02000603070400060004" pitchFamily="2" charset="0"/>
              </a:rPr>
              <a:t>Our experience with God is meant to be enjoyable, fulfilling, and joyous. </a:t>
            </a:r>
            <a:r>
              <a:rPr lang="en-US" sz="2400" b="1" dirty="0" smtClean="0">
                <a:solidFill>
                  <a:srgbClr val="FFC000"/>
                </a:solidFill>
                <a:latin typeface="Courgette" panose="02000603070400060004" pitchFamily="2" charset="0"/>
              </a:rPr>
              <a:t>If </a:t>
            </a:r>
            <a:r>
              <a:rPr lang="en-US" sz="2400" b="1" dirty="0">
                <a:solidFill>
                  <a:srgbClr val="FFC000"/>
                </a:solidFill>
                <a:latin typeface="Courgette" panose="02000603070400060004" pitchFamily="2" charset="0"/>
              </a:rPr>
              <a:t>you’re not experiencing that right now, you’re in need of Holy Spirit renewal.</a:t>
            </a:r>
          </a:p>
        </p:txBody>
      </p:sp>
    </p:spTree>
    <p:extLst>
      <p:ext uri="{BB962C8B-B14F-4D97-AF65-F5344CB8AC3E}">
        <p14:creationId xmlns:p14="http://schemas.microsoft.com/office/powerpoint/2010/main" val="3357773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2108718" y="365125"/>
            <a:ext cx="9245081" cy="1325563"/>
          </a:xfrm>
        </p:spPr>
        <p:txBody>
          <a:bodyPr>
            <a:normAutofit fontScale="90000"/>
          </a:bodyPr>
          <a:lstStyle/>
          <a:p>
            <a:r>
              <a:rPr lang="en-US" b="1" dirty="0" smtClean="0">
                <a:solidFill>
                  <a:srgbClr val="0000FF"/>
                </a:solidFill>
              </a:rPr>
              <a:t/>
            </a:r>
            <a:br>
              <a:rPr lang="en-US" b="1" dirty="0" smtClean="0">
                <a:solidFill>
                  <a:srgbClr val="0000FF"/>
                </a:solidFill>
              </a:rPr>
            </a:br>
            <a:r>
              <a:rPr lang="en-US" b="1" dirty="0" smtClean="0">
                <a:solidFill>
                  <a:schemeClr val="bg1"/>
                </a:solidFill>
              </a:rPr>
              <a:t>3</a:t>
            </a:r>
            <a:r>
              <a:rPr lang="en-US" b="1" dirty="0">
                <a:solidFill>
                  <a:schemeClr val="bg1"/>
                </a:solidFill>
              </a:rPr>
              <a:t>) Am I </a:t>
            </a:r>
            <a:r>
              <a:rPr lang="en-US" b="1" u="sng" dirty="0">
                <a:solidFill>
                  <a:schemeClr val="bg1"/>
                </a:solidFill>
              </a:rPr>
              <a:t>growing in relationship</a:t>
            </a:r>
            <a:r>
              <a:rPr lang="en-US" b="1" dirty="0">
                <a:solidFill>
                  <a:schemeClr val="bg1"/>
                </a:solidFill>
              </a:rPr>
              <a:t> with God?</a:t>
            </a:r>
            <a:r>
              <a:rPr lang="en-US" b="1" dirty="0"/>
              <a:t/>
            </a:r>
            <a:br>
              <a:rPr lang="en-US" b="1" dirty="0"/>
            </a:br>
            <a:endParaRPr lang="en-US"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282" y="116567"/>
            <a:ext cx="1931437" cy="157412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1" name="TextBox 10"/>
          <p:cNvSpPr txBox="1"/>
          <p:nvPr/>
        </p:nvSpPr>
        <p:spPr>
          <a:xfrm>
            <a:off x="1760761" y="2068719"/>
            <a:ext cx="9245081" cy="4154984"/>
          </a:xfrm>
          <a:prstGeom prst="rect">
            <a:avLst/>
          </a:prstGeom>
          <a:noFill/>
        </p:spPr>
        <p:txBody>
          <a:bodyPr wrap="square" rtlCol="0">
            <a:spAutoFit/>
          </a:bodyPr>
          <a:lstStyle/>
          <a:p>
            <a:r>
              <a:rPr lang="en-US" sz="2400" b="1" i="1" dirty="0">
                <a:solidFill>
                  <a:srgbClr val="C00000"/>
                </a:solidFill>
              </a:rPr>
              <a:t>Like newborn babies, you </a:t>
            </a:r>
            <a:r>
              <a:rPr lang="en-US" sz="2400" b="1" i="1" u="sng" dirty="0">
                <a:solidFill>
                  <a:srgbClr val="C00000"/>
                </a:solidFill>
              </a:rPr>
              <a:t>must crave</a:t>
            </a:r>
            <a:r>
              <a:rPr lang="en-US" sz="2400" b="1" i="1" dirty="0">
                <a:solidFill>
                  <a:srgbClr val="C00000"/>
                </a:solidFill>
              </a:rPr>
              <a:t> pure spiritual milk </a:t>
            </a:r>
            <a:r>
              <a:rPr lang="en-US" sz="2400" b="1" i="1" u="sng" dirty="0">
                <a:solidFill>
                  <a:srgbClr val="C00000"/>
                </a:solidFill>
              </a:rPr>
              <a:t>so that you will grow</a:t>
            </a:r>
            <a:r>
              <a:rPr lang="en-US" sz="2400" b="1" i="1" dirty="0">
                <a:solidFill>
                  <a:srgbClr val="C00000"/>
                </a:solidFill>
              </a:rPr>
              <a:t> into a full experience of salvation. Cry out for this nourishment</a:t>
            </a:r>
            <a:r>
              <a:rPr lang="en-US" sz="2400" b="1" dirty="0">
                <a:solidFill>
                  <a:srgbClr val="C00000"/>
                </a:solidFill>
              </a:rPr>
              <a:t>.</a:t>
            </a:r>
            <a:r>
              <a:rPr lang="en-US" sz="2400" dirty="0">
                <a:solidFill>
                  <a:srgbClr val="C00000"/>
                </a:solidFill>
              </a:rPr>
              <a:t> </a:t>
            </a:r>
            <a:r>
              <a:rPr lang="en-US" sz="2400" dirty="0">
                <a:solidFill>
                  <a:schemeClr val="bg1"/>
                </a:solidFill>
              </a:rPr>
              <a:t>– </a:t>
            </a:r>
            <a:r>
              <a:rPr lang="en-US" sz="2400" b="1" dirty="0">
                <a:solidFill>
                  <a:schemeClr val="bg1"/>
                </a:solidFill>
              </a:rPr>
              <a:t>1 Peter 2:2 (NLT</a:t>
            </a:r>
            <a:r>
              <a:rPr lang="en-US" sz="2400" b="1" dirty="0" smtClean="0">
                <a:solidFill>
                  <a:schemeClr val="bg1"/>
                </a:solidFill>
              </a:rPr>
              <a:t>)</a:t>
            </a:r>
          </a:p>
          <a:p>
            <a:endParaRPr lang="en-US" sz="2400" dirty="0">
              <a:solidFill>
                <a:schemeClr val="bg1"/>
              </a:solidFill>
            </a:endParaRPr>
          </a:p>
          <a:p>
            <a:pPr>
              <a:buFont typeface="Arial" panose="020B0604020202020204" pitchFamily="34" charset="0"/>
              <a:buChar char="•"/>
            </a:pPr>
            <a:r>
              <a:rPr lang="en-US" sz="2400" dirty="0">
                <a:solidFill>
                  <a:schemeClr val="bg1"/>
                </a:solidFill>
                <a:latin typeface="Courgette" panose="02000603070400060004" pitchFamily="2" charset="0"/>
              </a:rPr>
              <a:t>This word “crave” means that this is something I long for – and what I am to long for is the spiritual milk, or the Word of God. </a:t>
            </a:r>
            <a:endParaRPr lang="en-US" sz="2400" dirty="0" smtClean="0">
              <a:solidFill>
                <a:schemeClr val="bg1"/>
              </a:solidFill>
              <a:latin typeface="Courgette" panose="02000603070400060004" pitchFamily="2" charset="0"/>
            </a:endParaRPr>
          </a:p>
          <a:p>
            <a:pPr>
              <a:buFont typeface="Arial" panose="020B0604020202020204" pitchFamily="34" charset="0"/>
              <a:buChar char="•"/>
            </a:pPr>
            <a:endParaRPr lang="en-US" sz="2400" dirty="0">
              <a:solidFill>
                <a:schemeClr val="bg1"/>
              </a:solidFill>
              <a:latin typeface="Courgette" panose="02000603070400060004" pitchFamily="2" charset="0"/>
            </a:endParaRPr>
          </a:p>
          <a:p>
            <a:pPr>
              <a:buFont typeface="Arial" panose="020B0604020202020204" pitchFamily="34" charset="0"/>
              <a:buChar char="•"/>
            </a:pPr>
            <a:r>
              <a:rPr lang="en-US" sz="2400" dirty="0" smtClean="0">
                <a:solidFill>
                  <a:schemeClr val="bg1"/>
                </a:solidFill>
                <a:latin typeface="Courgette" panose="02000603070400060004" pitchFamily="2" charset="0"/>
              </a:rPr>
              <a:t>Do </a:t>
            </a:r>
            <a:r>
              <a:rPr lang="en-US" sz="2400" dirty="0">
                <a:solidFill>
                  <a:schemeClr val="bg1"/>
                </a:solidFill>
                <a:latin typeface="Courgette" panose="02000603070400060004" pitchFamily="2" charset="0"/>
              </a:rPr>
              <a:t>you find yourself in a state of craving that time that you have with God in His Word and growing closer and closer to Him</a:t>
            </a:r>
            <a:r>
              <a:rPr lang="en-US" sz="2400" dirty="0" smtClean="0">
                <a:solidFill>
                  <a:schemeClr val="bg1"/>
                </a:solidFill>
                <a:latin typeface="Courgette" panose="02000603070400060004" pitchFamily="2" charset="0"/>
              </a:rPr>
              <a:t>?</a:t>
            </a:r>
          </a:p>
          <a:p>
            <a:pPr>
              <a:buFont typeface="Arial" panose="020B0604020202020204" pitchFamily="34" charset="0"/>
              <a:buChar char="•"/>
            </a:pPr>
            <a:endParaRPr lang="en-US" sz="2400" dirty="0">
              <a:solidFill>
                <a:schemeClr val="bg1"/>
              </a:solidFill>
              <a:latin typeface="Courgette" panose="02000603070400060004" pitchFamily="2" charset="0"/>
            </a:endParaRPr>
          </a:p>
          <a:p>
            <a:pPr>
              <a:buFont typeface="Arial" panose="020B0604020202020204" pitchFamily="34" charset="0"/>
              <a:buChar char="•"/>
            </a:pPr>
            <a:r>
              <a:rPr lang="en-US" sz="2400" dirty="0">
                <a:solidFill>
                  <a:srgbClr val="FFC000"/>
                </a:solidFill>
                <a:latin typeface="Courgette" panose="02000603070400060004" pitchFamily="2" charset="0"/>
              </a:rPr>
              <a:t>If not, you’re in need of Holy Spirit Renewal.</a:t>
            </a:r>
          </a:p>
        </p:txBody>
      </p:sp>
    </p:spTree>
    <p:extLst>
      <p:ext uri="{BB962C8B-B14F-4D97-AF65-F5344CB8AC3E}">
        <p14:creationId xmlns:p14="http://schemas.microsoft.com/office/powerpoint/2010/main" val="3129616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2108718" y="365125"/>
            <a:ext cx="9245081" cy="1325563"/>
          </a:xfrm>
        </p:spPr>
        <p:txBody>
          <a:bodyPr>
            <a:normAutofit fontScale="90000"/>
          </a:bodyPr>
          <a:lstStyle/>
          <a:p>
            <a:r>
              <a:rPr lang="en-US" b="1" dirty="0" smtClean="0">
                <a:solidFill>
                  <a:srgbClr val="0000FF"/>
                </a:solidFill>
              </a:rPr>
              <a:t/>
            </a:r>
            <a:br>
              <a:rPr lang="en-US" b="1" dirty="0" smtClean="0">
                <a:solidFill>
                  <a:srgbClr val="0000FF"/>
                </a:solidFill>
              </a:rPr>
            </a:br>
            <a:r>
              <a:rPr lang="en-US" b="1" dirty="0" smtClean="0">
                <a:solidFill>
                  <a:schemeClr val="bg1"/>
                </a:solidFill>
              </a:rPr>
              <a:t>4</a:t>
            </a:r>
            <a:r>
              <a:rPr lang="en-US" b="1" dirty="0">
                <a:solidFill>
                  <a:schemeClr val="bg1"/>
                </a:solidFill>
              </a:rPr>
              <a:t>) Am I </a:t>
            </a:r>
            <a:r>
              <a:rPr lang="en-US" b="1" u="sng" dirty="0">
                <a:solidFill>
                  <a:schemeClr val="bg1"/>
                </a:solidFill>
              </a:rPr>
              <a:t>a Godly example</a:t>
            </a:r>
            <a:r>
              <a:rPr lang="en-US" b="1" dirty="0">
                <a:solidFill>
                  <a:schemeClr val="bg1"/>
                </a:solidFill>
              </a:rPr>
              <a:t> for others?</a:t>
            </a:r>
            <a:r>
              <a:rPr lang="en-US" b="1" dirty="0"/>
              <a:t/>
            </a:r>
            <a:br>
              <a:rPr lang="en-US" b="1" dirty="0"/>
            </a:br>
            <a:endParaRPr lang="en-US"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282" y="116567"/>
            <a:ext cx="1931437" cy="157412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1" name="TextBox 10"/>
          <p:cNvSpPr txBox="1"/>
          <p:nvPr/>
        </p:nvSpPr>
        <p:spPr>
          <a:xfrm>
            <a:off x="2108718" y="1939246"/>
            <a:ext cx="9245081" cy="2677656"/>
          </a:xfrm>
          <a:prstGeom prst="rect">
            <a:avLst/>
          </a:prstGeom>
          <a:noFill/>
        </p:spPr>
        <p:txBody>
          <a:bodyPr wrap="square" rtlCol="0">
            <a:spAutoFit/>
          </a:bodyPr>
          <a:lstStyle/>
          <a:p>
            <a:pPr>
              <a:buFont typeface="Arial" panose="020B0604020202020204" pitchFamily="34" charset="0"/>
              <a:buChar char="•"/>
            </a:pPr>
            <a:r>
              <a:rPr lang="en-US" sz="2400" dirty="0">
                <a:solidFill>
                  <a:srgbClr val="FFC000"/>
                </a:solidFill>
                <a:latin typeface="Courgette" panose="02000603070400060004" pitchFamily="2" charset="0"/>
              </a:rPr>
              <a:t>Let’s put this another way – </a:t>
            </a:r>
            <a:r>
              <a:rPr lang="en-US" sz="2400" dirty="0">
                <a:solidFill>
                  <a:schemeClr val="bg1"/>
                </a:solidFill>
                <a:latin typeface="Courgette" panose="02000603070400060004" pitchFamily="2" charset="0"/>
              </a:rPr>
              <a:t>would you be thrilled to know that every person in this church was living life exactly the way that you do</a:t>
            </a:r>
            <a:r>
              <a:rPr lang="en-US" sz="2400" dirty="0" smtClean="0">
                <a:solidFill>
                  <a:schemeClr val="bg1"/>
                </a:solidFill>
                <a:latin typeface="Courgette" panose="02000603070400060004" pitchFamily="2" charset="0"/>
              </a:rPr>
              <a:t>?</a:t>
            </a:r>
          </a:p>
          <a:p>
            <a:pPr>
              <a:buFont typeface="Arial" panose="020B0604020202020204" pitchFamily="34" charset="0"/>
              <a:buChar char="•"/>
            </a:pPr>
            <a:endParaRPr lang="en-US" sz="2400" dirty="0">
              <a:solidFill>
                <a:schemeClr val="bg1"/>
              </a:solidFill>
              <a:latin typeface="Courgette" panose="02000603070400060004" pitchFamily="2" charset="0"/>
            </a:endParaRPr>
          </a:p>
          <a:p>
            <a:pPr>
              <a:buFont typeface="Arial" panose="020B0604020202020204" pitchFamily="34" charset="0"/>
              <a:buChar char="•"/>
            </a:pPr>
            <a:r>
              <a:rPr lang="en-US" sz="2400" dirty="0">
                <a:solidFill>
                  <a:schemeClr val="bg1"/>
                </a:solidFill>
                <a:latin typeface="Courgette" panose="02000603070400060004" pitchFamily="2" charset="0"/>
              </a:rPr>
              <a:t>If each and every one of us had the same level of commitment to God, and to His church that you display in your life, </a:t>
            </a:r>
            <a:r>
              <a:rPr lang="en-US" sz="2400" dirty="0">
                <a:solidFill>
                  <a:srgbClr val="FFC000"/>
                </a:solidFill>
                <a:latin typeface="Courgette" panose="02000603070400060004" pitchFamily="2" charset="0"/>
              </a:rPr>
              <a:t>would we all be better or worse off?</a:t>
            </a:r>
          </a:p>
        </p:txBody>
      </p:sp>
    </p:spTree>
    <p:extLst>
      <p:ext uri="{BB962C8B-B14F-4D97-AF65-F5344CB8AC3E}">
        <p14:creationId xmlns:p14="http://schemas.microsoft.com/office/powerpoint/2010/main" val="3939224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2108718" y="365125"/>
            <a:ext cx="9245081" cy="1325563"/>
          </a:xfrm>
        </p:spPr>
        <p:txBody>
          <a:bodyPr>
            <a:normAutofit fontScale="90000"/>
          </a:bodyPr>
          <a:lstStyle/>
          <a:p>
            <a:r>
              <a:rPr lang="en-US" b="1" dirty="0" smtClean="0">
                <a:solidFill>
                  <a:srgbClr val="0000FF"/>
                </a:solidFill>
              </a:rPr>
              <a:t/>
            </a:r>
            <a:br>
              <a:rPr lang="en-US" b="1" dirty="0" smtClean="0">
                <a:solidFill>
                  <a:srgbClr val="0000FF"/>
                </a:solidFill>
              </a:rPr>
            </a:br>
            <a:r>
              <a:rPr lang="en-US" b="1" dirty="0" smtClean="0">
                <a:solidFill>
                  <a:schemeClr val="bg1"/>
                </a:solidFill>
              </a:rPr>
              <a:t>Paul </a:t>
            </a:r>
            <a:r>
              <a:rPr lang="en-US" b="1" dirty="0">
                <a:solidFill>
                  <a:schemeClr val="bg1"/>
                </a:solidFill>
              </a:rPr>
              <a:t>Said:  Be imitators of me, as I am of Christ. – 1 Corinthians 11:1 (ESV)</a:t>
            </a:r>
            <a:r>
              <a:rPr lang="en-US" b="1" dirty="0"/>
              <a:t/>
            </a:r>
            <a:br>
              <a:rPr lang="en-US" b="1" dirty="0"/>
            </a:br>
            <a:endParaRPr lang="en-US"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282" y="116567"/>
            <a:ext cx="1931437" cy="157412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1" name="TextBox 10"/>
          <p:cNvSpPr txBox="1"/>
          <p:nvPr/>
        </p:nvSpPr>
        <p:spPr>
          <a:xfrm>
            <a:off x="2108717" y="1939246"/>
            <a:ext cx="9245081" cy="1938992"/>
          </a:xfrm>
          <a:prstGeom prst="rect">
            <a:avLst/>
          </a:prstGeom>
          <a:noFill/>
        </p:spPr>
        <p:txBody>
          <a:bodyPr wrap="square" rtlCol="0">
            <a:spAutoFit/>
          </a:bodyPr>
          <a:lstStyle/>
          <a:p>
            <a:pPr>
              <a:buFont typeface="Arial" panose="020B0604020202020204" pitchFamily="34" charset="0"/>
              <a:buChar char="•"/>
            </a:pPr>
            <a:r>
              <a:rPr lang="en-US" sz="2400" dirty="0">
                <a:solidFill>
                  <a:schemeClr val="bg1"/>
                </a:solidFill>
                <a:latin typeface="Courgette" panose="02000603070400060004" pitchFamily="2" charset="0"/>
              </a:rPr>
              <a:t>If we are experiencing a life empowered and enriched by the Holy Spirit, we should be able to say “Yes, others </a:t>
            </a:r>
            <a:r>
              <a:rPr lang="en-US" sz="2400" u="sng" dirty="0">
                <a:solidFill>
                  <a:schemeClr val="bg1"/>
                </a:solidFill>
                <a:latin typeface="Courgette" panose="02000603070400060004" pitchFamily="2" charset="0"/>
              </a:rPr>
              <a:t>should</a:t>
            </a:r>
            <a:r>
              <a:rPr lang="en-US" sz="2400" dirty="0">
                <a:solidFill>
                  <a:schemeClr val="bg1"/>
                </a:solidFill>
                <a:latin typeface="Courgette" panose="02000603070400060004" pitchFamily="2" charset="0"/>
              </a:rPr>
              <a:t> follow me as I am following Christ</a:t>
            </a:r>
            <a:r>
              <a:rPr lang="en-US" sz="2400" dirty="0" smtClean="0">
                <a:solidFill>
                  <a:schemeClr val="bg1"/>
                </a:solidFill>
                <a:latin typeface="Courgette" panose="02000603070400060004" pitchFamily="2" charset="0"/>
              </a:rPr>
              <a:t>.”</a:t>
            </a:r>
          </a:p>
          <a:p>
            <a:endParaRPr lang="en-US" sz="2400" dirty="0">
              <a:solidFill>
                <a:schemeClr val="bg1"/>
              </a:solidFill>
              <a:latin typeface="Courgette" panose="02000603070400060004" pitchFamily="2" charset="0"/>
            </a:endParaRPr>
          </a:p>
          <a:p>
            <a:pPr>
              <a:buFont typeface="Arial" panose="020B0604020202020204" pitchFamily="34" charset="0"/>
              <a:buChar char="•"/>
            </a:pPr>
            <a:r>
              <a:rPr lang="en-US" sz="2400" dirty="0">
                <a:solidFill>
                  <a:srgbClr val="FFC000"/>
                </a:solidFill>
                <a:latin typeface="Courgette" panose="02000603070400060004" pitchFamily="2" charset="0"/>
              </a:rPr>
              <a:t>If we can’t say that, then we are in need of Holy Spirit renewal.</a:t>
            </a:r>
          </a:p>
        </p:txBody>
      </p:sp>
    </p:spTree>
    <p:extLst>
      <p:ext uri="{BB962C8B-B14F-4D97-AF65-F5344CB8AC3E}">
        <p14:creationId xmlns:p14="http://schemas.microsoft.com/office/powerpoint/2010/main" val="3660813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2108718" y="365125"/>
            <a:ext cx="9245081" cy="1325563"/>
          </a:xfrm>
        </p:spPr>
        <p:txBody>
          <a:bodyPr>
            <a:normAutofit/>
          </a:bodyPr>
          <a:lstStyle/>
          <a:p>
            <a:r>
              <a:rPr lang="en-US" b="1" dirty="0">
                <a:solidFill>
                  <a:schemeClr val="bg1"/>
                </a:solidFill>
              </a:rPr>
              <a:t>Now, identifying our need for renewal is not difficult </a:t>
            </a:r>
            <a:r>
              <a:rPr lang="en-US" b="1" dirty="0" smtClean="0">
                <a:solidFill>
                  <a:schemeClr val="bg1"/>
                </a:solidFill>
              </a:rPr>
              <a:t>–</a:t>
            </a:r>
            <a:endParaRPr lang="en-US" b="1" dirty="0">
              <a:solidFill>
                <a:schemeClr val="bg1"/>
              </a:solidFill>
            </a:endParaRPr>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282" y="116567"/>
            <a:ext cx="1931437" cy="157412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1" name="TextBox 10"/>
          <p:cNvSpPr txBox="1"/>
          <p:nvPr/>
        </p:nvSpPr>
        <p:spPr>
          <a:xfrm>
            <a:off x="2108718" y="1914970"/>
            <a:ext cx="9245081" cy="2308324"/>
          </a:xfrm>
          <a:prstGeom prst="rect">
            <a:avLst/>
          </a:prstGeom>
          <a:noFill/>
        </p:spPr>
        <p:txBody>
          <a:bodyPr wrap="square" rtlCol="0">
            <a:spAutoFit/>
          </a:bodyPr>
          <a:lstStyle/>
          <a:p>
            <a:r>
              <a:rPr lang="en-US" sz="2400" dirty="0">
                <a:solidFill>
                  <a:srgbClr val="FFC000"/>
                </a:solidFill>
                <a:latin typeface="Courgette" panose="02000603070400060004" pitchFamily="2" charset="0"/>
              </a:rPr>
              <a:t>If you answered “No,” </a:t>
            </a:r>
            <a:r>
              <a:rPr lang="en-US" sz="2400" dirty="0">
                <a:solidFill>
                  <a:schemeClr val="bg1"/>
                </a:solidFill>
                <a:latin typeface="Courgette" panose="02000603070400060004" pitchFamily="2" charset="0"/>
              </a:rPr>
              <a:t>to even one of these questions, you are in need of the Holy Spirit renewing your life</a:t>
            </a:r>
            <a:r>
              <a:rPr lang="en-US" sz="2400" dirty="0" smtClean="0">
                <a:solidFill>
                  <a:schemeClr val="bg1"/>
                </a:solidFill>
                <a:latin typeface="Courgette" panose="02000603070400060004" pitchFamily="2" charset="0"/>
              </a:rPr>
              <a:t>.</a:t>
            </a:r>
          </a:p>
          <a:p>
            <a:endParaRPr lang="en-US" sz="2400" dirty="0">
              <a:solidFill>
                <a:schemeClr val="bg1"/>
              </a:solidFill>
              <a:latin typeface="Courgette" panose="02000603070400060004" pitchFamily="2" charset="0"/>
            </a:endParaRPr>
          </a:p>
          <a:p>
            <a:r>
              <a:rPr lang="en-US" sz="2400" dirty="0" smtClean="0">
                <a:solidFill>
                  <a:srgbClr val="FFC000"/>
                </a:solidFill>
                <a:latin typeface="Courgette" panose="02000603070400060004" pitchFamily="2" charset="0"/>
              </a:rPr>
              <a:t>The </a:t>
            </a:r>
            <a:r>
              <a:rPr lang="en-US" sz="2400" dirty="0">
                <a:solidFill>
                  <a:srgbClr val="FFC000"/>
                </a:solidFill>
                <a:latin typeface="Courgette" panose="02000603070400060004" pitchFamily="2" charset="0"/>
              </a:rPr>
              <a:t>next step is more difficult</a:t>
            </a:r>
            <a:r>
              <a:rPr lang="en-US" sz="2400" dirty="0">
                <a:solidFill>
                  <a:schemeClr val="bg1"/>
                </a:solidFill>
                <a:latin typeface="Courgette" panose="02000603070400060004" pitchFamily="2" charset="0"/>
              </a:rPr>
              <a:t>, but very much a doable thing. </a:t>
            </a:r>
            <a:endParaRPr lang="en-US" sz="2400" dirty="0" smtClean="0">
              <a:solidFill>
                <a:schemeClr val="bg1"/>
              </a:solidFill>
              <a:latin typeface="Courgette" panose="02000603070400060004" pitchFamily="2" charset="0"/>
            </a:endParaRPr>
          </a:p>
          <a:p>
            <a:r>
              <a:rPr lang="en-US" sz="2400" dirty="0" smtClean="0">
                <a:solidFill>
                  <a:schemeClr val="bg1"/>
                </a:solidFill>
                <a:latin typeface="Courgette" panose="02000603070400060004" pitchFamily="2" charset="0"/>
              </a:rPr>
              <a:t>We </a:t>
            </a:r>
            <a:r>
              <a:rPr lang="en-US" sz="2400" dirty="0">
                <a:solidFill>
                  <a:schemeClr val="bg1"/>
                </a:solidFill>
                <a:latin typeface="Courgette" panose="02000603070400060004" pitchFamily="2" charset="0"/>
              </a:rPr>
              <a:t>need to ask and answer our second question if any of this is going to do us any good.</a:t>
            </a:r>
            <a:endParaRPr lang="en-US" sz="2400" dirty="0">
              <a:solidFill>
                <a:schemeClr val="bg1"/>
              </a:solidFill>
              <a:latin typeface="Courgette" panose="02000603070400060004" pitchFamily="2" charset="0"/>
            </a:endParaRPr>
          </a:p>
        </p:txBody>
      </p:sp>
    </p:spTree>
    <p:extLst>
      <p:ext uri="{BB962C8B-B14F-4D97-AF65-F5344CB8AC3E}">
        <p14:creationId xmlns:p14="http://schemas.microsoft.com/office/powerpoint/2010/main" val="3006626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982</Words>
  <Application>Microsoft Office PowerPoint</Application>
  <PresentationFormat>Widescreen</PresentationFormat>
  <Paragraphs>74</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Californian FB</vt:lpstr>
      <vt:lpstr>Courgette</vt:lpstr>
      <vt:lpstr>Office Theme</vt:lpstr>
      <vt:lpstr>HOLY SPIRIT RENEWAL </vt:lpstr>
      <vt:lpstr> DO I NEED HOLY SPIRIT RENEWAL? </vt:lpstr>
      <vt:lpstr> 1) Am I eager to serve God? </vt:lpstr>
      <vt:lpstr>  Where are you at on this?  </vt:lpstr>
      <vt:lpstr> 2) Am I enjoying time with God? </vt:lpstr>
      <vt:lpstr> 3) Am I growing in relationship with God? </vt:lpstr>
      <vt:lpstr> 4) Am I a Godly example for others? </vt:lpstr>
      <vt:lpstr> Paul Said:  Be imitators of me, as I am of Christ. – 1 Corinthians 11:1 (ESV) </vt:lpstr>
      <vt:lpstr>Now, identifying our need for renewal is not difficult –</vt:lpstr>
      <vt:lpstr> HOW CAN I BE RENEWED? </vt:lpstr>
      <vt:lpstr>Put on your new nature, and be renewed as you learn to know your Creator and become like him. – Colossians 3:10 (NLT)</vt:lpstr>
      <vt:lpstr> Renew my commitment </vt:lpstr>
      <vt:lpstr>Renew my commitment</vt:lpstr>
      <vt:lpstr>PowerPoint Presentation</vt:lpstr>
      <vt:lpstr>  Closing &amp; Prayer </vt:lpstr>
      <vt:lpstr>Let’s Pray.</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HOLY SPIRIT RENEWAL</dc:title>
  <dc:creator>Ronald Powell</dc:creator>
  <cp:lastModifiedBy>Ronald Powell</cp:lastModifiedBy>
  <cp:revision>10</cp:revision>
  <dcterms:created xsi:type="dcterms:W3CDTF">2019-05-04T23:05:01Z</dcterms:created>
  <dcterms:modified xsi:type="dcterms:W3CDTF">2019-05-05T00:32:03Z</dcterms:modified>
</cp:coreProperties>
</file>