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8" r:id="rId4"/>
    <p:sldId id="279" r:id="rId5"/>
    <p:sldId id="280" r:id="rId6"/>
    <p:sldId id="281" r:id="rId7"/>
    <p:sldId id="259" r:id="rId8"/>
    <p:sldId id="260" r:id="rId9"/>
    <p:sldId id="261" r:id="rId10"/>
    <p:sldId id="262" r:id="rId11"/>
    <p:sldId id="263" r:id="rId12"/>
    <p:sldId id="265" r:id="rId13"/>
    <p:sldId id="266" r:id="rId14"/>
    <p:sldId id="267" r:id="rId15"/>
    <p:sldId id="268" r:id="rId16"/>
    <p:sldId id="269" r:id="rId17"/>
    <p:sldId id="270" r:id="rId18"/>
    <p:sldId id="271" r:id="rId19"/>
    <p:sldId id="272" r:id="rId20"/>
    <p:sldId id="273" r:id="rId21"/>
    <p:sldId id="282" r:id="rId22"/>
    <p:sldId id="274" r:id="rId23"/>
    <p:sldId id="275" r:id="rId24"/>
    <p:sldId id="276" r:id="rId25"/>
    <p:sldId id="277" r:id="rId26"/>
    <p:sldId id="28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02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64" d="100"/>
          <a:sy n="64" d="100"/>
        </p:scale>
        <p:origin x="84" y="9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biblia.com/bible/esv/Matt%2022.3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latin typeface="Courgette" panose="02000603070400060004" pitchFamily="2" charset="0"/>
              </a:rPr>
              <a:t>Idolatry:</a:t>
            </a:r>
            <a:r>
              <a:rPr lang="en-US" dirty="0" smtClean="0"/>
              <a:t/>
            </a:r>
            <a:br>
              <a:rPr lang="en-US" dirty="0" smtClean="0"/>
            </a:br>
            <a:r>
              <a:rPr lang="en-US" dirty="0" smtClean="0">
                <a:latin typeface="Courgette" panose="02000603070400060004" pitchFamily="2" charset="0"/>
              </a:rPr>
              <a:t>Not just an ancient problem</a:t>
            </a:r>
            <a:endParaRPr lang="en-US" dirty="0">
              <a:latin typeface="Courgette" panose="02000603070400060004" pitchFamily="2" charset="0"/>
            </a:endParaRPr>
          </a:p>
        </p:txBody>
      </p:sp>
      <p:sp>
        <p:nvSpPr>
          <p:cNvPr id="3" name="Subtitle 2"/>
          <p:cNvSpPr>
            <a:spLocks noGrp="1"/>
          </p:cNvSpPr>
          <p:nvPr>
            <p:ph type="subTitle" idx="1"/>
          </p:nvPr>
        </p:nvSpPr>
        <p:spPr/>
        <p:txBody>
          <a:bodyPr>
            <a:normAutofit/>
          </a:bodyPr>
          <a:lstStyle/>
          <a:p>
            <a:r>
              <a:rPr lang="en-US" sz="2400" b="1" dirty="0" smtClean="0"/>
              <a:t>With Bishop Ronald K. Powell</a:t>
            </a: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7029" y="607177"/>
            <a:ext cx="3383280" cy="28254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51973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ourgette" panose="02000603070400060004" pitchFamily="2" charset="0"/>
                <a:ea typeface="Calibri" panose="020F0502020204030204" pitchFamily="34" charset="0"/>
                <a:cs typeface="Times New Roman" panose="02020603050405020304" pitchFamily="18" charset="0"/>
              </a:rPr>
              <a:t>1 </a:t>
            </a:r>
            <a:r>
              <a:rPr lang="en-US" dirty="0">
                <a:latin typeface="Courgette" panose="02000603070400060004" pitchFamily="2" charset="0"/>
                <a:ea typeface="Calibri" panose="020F0502020204030204" pitchFamily="34" charset="0"/>
                <a:cs typeface="Times New Roman" panose="02020603050405020304" pitchFamily="18" charset="0"/>
              </a:rPr>
              <a:t>Thessalonians 1:9-10</a:t>
            </a:r>
            <a:endParaRPr lang="en-US" dirty="0">
              <a:latin typeface="Courgette" panose="02000603070400060004" pitchFamily="2" charset="0"/>
            </a:endParaRPr>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sz="2800" b="1" dirty="0">
                <a:ea typeface="Calibri" panose="020F0502020204030204" pitchFamily="34" charset="0"/>
                <a:cs typeface="Times New Roman" panose="02020603050405020304" pitchFamily="18" charset="0"/>
              </a:rPr>
              <a:t>In 1 Thessalonians 1:9-10, the Bible describes our new life, our new birth in Christ in this way: </a:t>
            </a:r>
            <a:r>
              <a:rPr lang="en-US" sz="2800" b="1" u="sng" dirty="0">
                <a:ea typeface="Calibri" panose="020F0502020204030204" pitchFamily="34" charset="0"/>
                <a:cs typeface="Times New Roman" panose="02020603050405020304" pitchFamily="18" charset="0"/>
              </a:rPr>
              <a:t>“You turned to God from idols to serve the living and true God</a:t>
            </a:r>
            <a:r>
              <a:rPr lang="en-US" sz="2800" b="1" dirty="0">
                <a:ea typeface="Calibri" panose="020F0502020204030204" pitchFamily="34" charset="0"/>
                <a:cs typeface="Times New Roman" panose="02020603050405020304" pitchFamily="18" charset="0"/>
              </a:rPr>
              <a:t>.” </a:t>
            </a:r>
            <a:endParaRPr lang="en-US" sz="2800" b="1" dirty="0" smtClean="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b="1" dirty="0" smtClean="0">
                <a:ea typeface="Calibri" panose="020F0502020204030204" pitchFamily="34" charset="0"/>
                <a:cs typeface="Times New Roman" panose="02020603050405020304" pitchFamily="18" charset="0"/>
              </a:rPr>
              <a:t>Of </a:t>
            </a:r>
            <a:r>
              <a:rPr lang="en-US" sz="2800" b="1" dirty="0">
                <a:ea typeface="Calibri" panose="020F0502020204030204" pitchFamily="34" charset="0"/>
                <a:cs typeface="Times New Roman" panose="02020603050405020304" pitchFamily="18" charset="0"/>
              </a:rPr>
              <a:t>course, in comparison to a dead and false idol, serving a living God seems like a no-brainer.</a:t>
            </a:r>
          </a:p>
          <a:p>
            <a:pPr marL="0" indent="0">
              <a:buNone/>
            </a:pPr>
            <a:endParaRPr lang="en-US" dirty="0"/>
          </a:p>
        </p:txBody>
      </p:sp>
    </p:spTree>
    <p:extLst>
      <p:ext uri="{BB962C8B-B14F-4D97-AF65-F5344CB8AC3E}">
        <p14:creationId xmlns:p14="http://schemas.microsoft.com/office/powerpoint/2010/main" val="410491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urgette" panose="02000603070400060004" pitchFamily="2" charset="0"/>
              </a:rPr>
              <a:t>Idols Know No Boundaries</a:t>
            </a:r>
            <a:r>
              <a:rPr lang="en-US" dirty="0"/>
              <a:t/>
            </a:r>
            <a:br>
              <a:rPr lang="en-US" dirty="0"/>
            </a:br>
            <a:endParaRPr lang="en-US" dirty="0"/>
          </a:p>
        </p:txBody>
      </p:sp>
      <p:sp>
        <p:nvSpPr>
          <p:cNvPr id="3" name="Content Placeholder 2"/>
          <p:cNvSpPr>
            <a:spLocks noGrp="1"/>
          </p:cNvSpPr>
          <p:nvPr>
            <p:ph idx="1"/>
          </p:nvPr>
        </p:nvSpPr>
        <p:spPr/>
        <p:txBody>
          <a:bodyPr/>
          <a:lstStyle/>
          <a:p>
            <a:r>
              <a:rPr lang="en-US" sz="2800" b="1" dirty="0"/>
              <a:t>Does becoming a worshiper of the one true God mean we no longer have to contend with the issue of idolatry? I wish it were that simple.</a:t>
            </a:r>
          </a:p>
          <a:p>
            <a:r>
              <a:rPr lang="en-US" sz="2800" b="1" dirty="0"/>
              <a:t>Everything that is not of God raises itself up against God, even in the life of a Christian. </a:t>
            </a:r>
            <a:endParaRPr lang="en-US" sz="2800" b="1" dirty="0" smtClean="0"/>
          </a:p>
          <a:p>
            <a:r>
              <a:rPr lang="en-US" sz="2800" b="1" dirty="0" smtClean="0"/>
              <a:t>So </a:t>
            </a:r>
            <a:r>
              <a:rPr lang="en-US" sz="2800" b="1" dirty="0"/>
              <a:t>we constantly have idol pop-ups in our lives. We have to cast them down, but they will be there as long as we live here on earth.</a:t>
            </a:r>
          </a:p>
          <a:p>
            <a:endParaRPr lang="en-US" dirty="0"/>
          </a:p>
        </p:txBody>
      </p:sp>
    </p:spTree>
    <p:extLst>
      <p:ext uri="{BB962C8B-B14F-4D97-AF65-F5344CB8AC3E}">
        <p14:creationId xmlns:p14="http://schemas.microsoft.com/office/powerpoint/2010/main" val="314237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urgette" panose="02000603070400060004" pitchFamily="2" charset="0"/>
              </a:rPr>
              <a:t>Modern day idolatry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sz="2800" b="1" dirty="0"/>
              <a:t>God doesn’t leave any room for confusion in the commandment: “You shall have no other gods before Me.” </a:t>
            </a:r>
            <a:r>
              <a:rPr lang="en-US" sz="2800" b="1" u="sng" dirty="0"/>
              <a:t>Exodus 20:3</a:t>
            </a:r>
            <a:r>
              <a:rPr lang="en-US" sz="2800" b="1" dirty="0"/>
              <a:t>. </a:t>
            </a:r>
          </a:p>
          <a:p>
            <a:r>
              <a:rPr lang="en-US" sz="2800" b="1" dirty="0"/>
              <a:t>It took only forty days from when Moses went to talk with God on Mount Sinai for the Israelites to fall into idolatry. Even after witnessing the miracles that freed them out of Egypt, they demanded that Aaron make a new god for them to worship. (</a:t>
            </a:r>
            <a:r>
              <a:rPr lang="en-US" sz="2800" b="1" u="sng" dirty="0"/>
              <a:t>Exodus 32</a:t>
            </a:r>
            <a:r>
              <a:rPr lang="en-US" sz="2800" b="1" dirty="0"/>
              <a:t>)</a:t>
            </a:r>
          </a:p>
          <a:p>
            <a:endParaRPr lang="en-US" dirty="0"/>
          </a:p>
        </p:txBody>
      </p:sp>
    </p:spTree>
    <p:extLst>
      <p:ext uri="{BB962C8B-B14F-4D97-AF65-F5344CB8AC3E}">
        <p14:creationId xmlns:p14="http://schemas.microsoft.com/office/powerpoint/2010/main" val="3022397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 "What are some modern forms of idolatry?"</a:t>
            </a:r>
            <a:endParaRPr lang="en-US" dirty="0"/>
          </a:p>
        </p:txBody>
      </p:sp>
      <p:sp>
        <p:nvSpPr>
          <p:cNvPr id="3" name="Content Placeholder 2"/>
          <p:cNvSpPr>
            <a:spLocks noGrp="1"/>
          </p:cNvSpPr>
          <p:nvPr>
            <p:ph idx="1"/>
          </p:nvPr>
        </p:nvSpPr>
        <p:spPr/>
        <p:txBody>
          <a:bodyPr/>
          <a:lstStyle/>
          <a:p>
            <a:r>
              <a:rPr lang="en-US" sz="2800" b="1" dirty="0" smtClean="0"/>
              <a:t>Answer</a:t>
            </a:r>
            <a:r>
              <a:rPr lang="en-US" sz="4000" b="1" dirty="0"/>
              <a:t>: </a:t>
            </a:r>
            <a:r>
              <a:rPr lang="en-US" sz="2800" b="1" dirty="0"/>
              <a:t>All the various forms of modern idolatry have one thing at their core: self. We no longer bow down to idols and images. Instead we worship at the altar of the god of self. This brand of modern idolatry takes various forms. </a:t>
            </a:r>
            <a:br>
              <a:rPr lang="en-US" sz="2800" b="1" dirty="0"/>
            </a:br>
            <a:endParaRPr lang="en-US" sz="2800" b="1" dirty="0"/>
          </a:p>
        </p:txBody>
      </p:sp>
    </p:spTree>
    <p:extLst>
      <p:ext uri="{BB962C8B-B14F-4D97-AF65-F5344CB8AC3E}">
        <p14:creationId xmlns:p14="http://schemas.microsoft.com/office/powerpoint/2010/main" val="1498195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9349" y="1399081"/>
            <a:ext cx="8915400" cy="4731895"/>
          </a:xfrm>
        </p:spPr>
        <p:txBody>
          <a:bodyPr>
            <a:noAutofit/>
          </a:bodyPr>
          <a:lstStyle/>
          <a:p>
            <a:r>
              <a:rPr lang="en-US" sz="2400" b="1" dirty="0" smtClean="0">
                <a:solidFill>
                  <a:srgbClr val="C00000"/>
                </a:solidFill>
                <a:latin typeface="Courgette" panose="02000603070400060004" pitchFamily="2" charset="0"/>
              </a:rPr>
              <a:t>First</a:t>
            </a:r>
            <a:r>
              <a:rPr lang="en-US" sz="2400" b="1" dirty="0">
                <a:solidFill>
                  <a:srgbClr val="C00000"/>
                </a:solidFill>
              </a:rPr>
              <a:t>, we worship at the altar of </a:t>
            </a:r>
            <a:r>
              <a:rPr lang="en-US" sz="2400" b="1" dirty="0">
                <a:solidFill>
                  <a:srgbClr val="C00000"/>
                </a:solidFill>
                <a:latin typeface="Courgette" panose="02000603070400060004" pitchFamily="2" charset="0"/>
              </a:rPr>
              <a:t>materialism</a:t>
            </a:r>
            <a:r>
              <a:rPr lang="en-US" sz="2400" b="1" dirty="0">
                <a:solidFill>
                  <a:srgbClr val="C00000"/>
                </a:solidFill>
              </a:rPr>
              <a:t> </a:t>
            </a:r>
            <a:r>
              <a:rPr lang="en-US" sz="2400" b="1" dirty="0"/>
              <a:t>which </a:t>
            </a:r>
            <a:r>
              <a:rPr lang="en-US" sz="2400" b="1" u="sng" dirty="0"/>
              <a:t>feeds our need to build our egos through the acquisition of more “stuff.” </a:t>
            </a:r>
            <a:endParaRPr lang="en-US" sz="2400" b="1" u="sng" dirty="0" smtClean="0"/>
          </a:p>
          <a:p>
            <a:r>
              <a:rPr lang="en-US" sz="2400" b="1" dirty="0" smtClean="0"/>
              <a:t>Our </a:t>
            </a:r>
            <a:r>
              <a:rPr lang="en-US" sz="2400" b="1" dirty="0"/>
              <a:t>homes are filled with all manner of possessions. We build bigger and bigger houses with more closets and storage space in order to house all the things we buy, much of which we haven’t even paid for yet. </a:t>
            </a:r>
            <a:endParaRPr lang="en-US" sz="2400" b="1" dirty="0" smtClean="0"/>
          </a:p>
          <a:p>
            <a:r>
              <a:rPr lang="en-US" sz="2400" b="1" dirty="0" smtClean="0"/>
              <a:t>Most </a:t>
            </a:r>
            <a:r>
              <a:rPr lang="en-US" sz="2400" b="1" dirty="0"/>
              <a:t>of our stuff has “</a:t>
            </a:r>
            <a:r>
              <a:rPr lang="en-US" sz="2400" b="1" dirty="0">
                <a:latin typeface="Courgette" panose="02000603070400060004" pitchFamily="2" charset="0"/>
              </a:rPr>
              <a:t>planned obsolescence</a:t>
            </a:r>
            <a:r>
              <a:rPr lang="en-US" sz="2400" b="1" dirty="0"/>
              <a:t>” built into it, making it useless in no time, and so we consign it to the garage or other storage space. </a:t>
            </a:r>
            <a:r>
              <a:rPr lang="en-US" sz="2400" b="1" u="sng" dirty="0"/>
              <a:t>Then we rush out to buy the newest item, garment or gadget and the whole process starts over</a:t>
            </a:r>
            <a:r>
              <a:rPr lang="en-US" sz="2400" b="1" dirty="0"/>
              <a:t>.</a:t>
            </a:r>
          </a:p>
        </p:txBody>
      </p:sp>
    </p:spTree>
    <p:extLst>
      <p:ext uri="{BB962C8B-B14F-4D97-AF65-F5344CB8AC3E}">
        <p14:creationId xmlns:p14="http://schemas.microsoft.com/office/powerpoint/2010/main" val="2657901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74164"/>
            <a:ext cx="8915400" cy="4637058"/>
          </a:xfrm>
        </p:spPr>
        <p:txBody>
          <a:bodyPr>
            <a:noAutofit/>
          </a:bodyPr>
          <a:lstStyle/>
          <a:p>
            <a:r>
              <a:rPr lang="en-US" sz="2400" b="1" dirty="0"/>
              <a:t>This insatiable desire for more, better, and newer stuff is nothing more than </a:t>
            </a:r>
            <a:r>
              <a:rPr lang="en-US" sz="2400" b="1" dirty="0">
                <a:latin typeface="Courgette" panose="02000603070400060004" pitchFamily="2" charset="0"/>
              </a:rPr>
              <a:t>covetousness</a:t>
            </a:r>
            <a:r>
              <a:rPr lang="en-US" sz="2400" b="1" dirty="0"/>
              <a:t>. </a:t>
            </a:r>
            <a:endParaRPr lang="en-US" sz="2400" b="1" dirty="0" smtClean="0"/>
          </a:p>
          <a:p>
            <a:r>
              <a:rPr lang="en-US" sz="2400" b="1" dirty="0" smtClean="0"/>
              <a:t>The </a:t>
            </a:r>
            <a:r>
              <a:rPr lang="en-US" sz="2400" b="1" dirty="0"/>
              <a:t>tenth commandment tells us not to fall victim to coveting: </a:t>
            </a:r>
            <a:r>
              <a:rPr lang="en-US" sz="2400" b="1" i="1" dirty="0">
                <a:solidFill>
                  <a:srgbClr val="C00000"/>
                </a:solidFill>
              </a:rPr>
              <a:t>"You shall not covet your neighbor's house. You shall not covet your neighbor's wife, or his manservant or maidservant, his ox or donkey, or anything that belongs to your neighbor" </a:t>
            </a:r>
            <a:r>
              <a:rPr lang="en-US" sz="2400" b="1" dirty="0"/>
              <a:t>(Exodus </a:t>
            </a:r>
            <a:r>
              <a:rPr lang="en-US" sz="2400" b="1" dirty="0">
                <a:solidFill>
                  <a:schemeClr val="tx1"/>
                </a:solidFill>
              </a:rPr>
              <a:t>20:17</a:t>
            </a:r>
            <a:r>
              <a:rPr lang="en-US" sz="2400" b="1" dirty="0"/>
              <a:t>). </a:t>
            </a:r>
            <a:endParaRPr lang="en-US" sz="2400" b="1" dirty="0" smtClean="0"/>
          </a:p>
          <a:p>
            <a:r>
              <a:rPr lang="en-US" sz="2400" b="1" dirty="0" smtClean="0"/>
              <a:t>God </a:t>
            </a:r>
            <a:r>
              <a:rPr lang="en-US" sz="2400" b="1" dirty="0"/>
              <a:t>doesn’t just want to rain on our buying sprees. He knows we will never be happy indulging our materialistic desires because it is </a:t>
            </a:r>
            <a:r>
              <a:rPr lang="en-US" sz="2400" b="1" dirty="0">
                <a:latin typeface="Courgette" panose="02000603070400060004" pitchFamily="2" charset="0"/>
              </a:rPr>
              <a:t>Satan’s trap </a:t>
            </a:r>
            <a:r>
              <a:rPr lang="en-US" sz="2400" b="1" dirty="0"/>
              <a:t>to keep our focus on ourselves and not on Him. </a:t>
            </a:r>
          </a:p>
        </p:txBody>
      </p:sp>
    </p:spTree>
    <p:extLst>
      <p:ext uri="{BB962C8B-B14F-4D97-AF65-F5344CB8AC3E}">
        <p14:creationId xmlns:p14="http://schemas.microsoft.com/office/powerpoint/2010/main" val="2253301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Second</a:t>
            </a:r>
            <a:r>
              <a:rPr lang="en-US" b="1" dirty="0"/>
              <a:t>, we worship at the altar of our own pride and ego.</a:t>
            </a:r>
          </a:p>
        </p:txBody>
      </p:sp>
      <p:sp>
        <p:nvSpPr>
          <p:cNvPr id="3" name="Content Placeholder 2"/>
          <p:cNvSpPr>
            <a:spLocks noGrp="1"/>
          </p:cNvSpPr>
          <p:nvPr>
            <p:ph idx="1"/>
          </p:nvPr>
        </p:nvSpPr>
        <p:spPr/>
        <p:txBody>
          <a:bodyPr>
            <a:normAutofit/>
          </a:bodyPr>
          <a:lstStyle/>
          <a:p>
            <a:r>
              <a:rPr lang="en-US" sz="2400" b="1" dirty="0"/>
              <a:t>This often takes the form of </a:t>
            </a:r>
            <a:r>
              <a:rPr lang="en-US" sz="2400" b="1" dirty="0">
                <a:solidFill>
                  <a:srgbClr val="C00000"/>
                </a:solidFill>
                <a:latin typeface="Courgette" panose="02000603070400060004" pitchFamily="2" charset="0"/>
              </a:rPr>
              <a:t>obsession with careers and jobs</a:t>
            </a:r>
            <a:r>
              <a:rPr lang="en-US" sz="2400" b="1" dirty="0">
                <a:latin typeface="Courgette" panose="02000603070400060004" pitchFamily="2" charset="0"/>
              </a:rPr>
              <a:t>.</a:t>
            </a:r>
            <a:r>
              <a:rPr lang="en-US" sz="2400" b="1" dirty="0"/>
              <a:t> Millions of men—and increasingly more women—spend 60-80 hours a week working. </a:t>
            </a:r>
            <a:endParaRPr lang="en-US" sz="2400" b="1" dirty="0" smtClean="0"/>
          </a:p>
          <a:p>
            <a:r>
              <a:rPr lang="en-US" sz="2400" b="1" dirty="0" smtClean="0"/>
              <a:t>Even </a:t>
            </a:r>
            <a:r>
              <a:rPr lang="en-US" sz="2400" b="1" dirty="0"/>
              <a:t>on the weekends and during vacations, our laptops are humming and our minds are whirling with thoughts of how to make our businesses more successful, how to get that promotion, how to get the next raise, how to close the next deal. </a:t>
            </a:r>
            <a:r>
              <a:rPr lang="en-US" sz="2400" b="1" dirty="0">
                <a:solidFill>
                  <a:srgbClr val="C00000"/>
                </a:solidFill>
                <a:latin typeface="Courgette" panose="02000603070400060004" pitchFamily="2" charset="0"/>
              </a:rPr>
              <a:t>In the meantime, our children are starving for attention and love</a:t>
            </a:r>
            <a:r>
              <a:rPr lang="en-US" sz="2400" b="1" dirty="0"/>
              <a:t>.</a:t>
            </a:r>
          </a:p>
        </p:txBody>
      </p:sp>
    </p:spTree>
    <p:extLst>
      <p:ext uri="{BB962C8B-B14F-4D97-AF65-F5344CB8AC3E}">
        <p14:creationId xmlns:p14="http://schemas.microsoft.com/office/powerpoint/2010/main" val="2329536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b="1" dirty="0">
                <a:solidFill>
                  <a:srgbClr val="C00000"/>
                </a:solidFill>
                <a:latin typeface="Courgette" panose="02000603070400060004" pitchFamily="2" charset="0"/>
              </a:rPr>
              <a:t>We fool ourselves into thinking we are doing it for them, </a:t>
            </a:r>
            <a:r>
              <a:rPr lang="en-US" sz="2400" b="1" dirty="0"/>
              <a:t>to </a:t>
            </a:r>
            <a:r>
              <a:rPr lang="en-US" sz="2400" b="1" dirty="0">
                <a:solidFill>
                  <a:srgbClr val="C00000"/>
                </a:solidFill>
                <a:latin typeface="Courgette" panose="02000603070400060004" pitchFamily="2" charset="0"/>
              </a:rPr>
              <a:t>give them a better life</a:t>
            </a:r>
            <a:r>
              <a:rPr lang="en-US" sz="2400" b="1" dirty="0"/>
              <a:t>.</a:t>
            </a:r>
            <a:r>
              <a:rPr lang="en-US" sz="2400" dirty="0"/>
              <a:t> </a:t>
            </a:r>
            <a:endParaRPr lang="en-US" sz="2400" dirty="0" smtClean="0"/>
          </a:p>
          <a:p>
            <a:r>
              <a:rPr lang="en-US" sz="2400" b="1" dirty="0" smtClean="0"/>
              <a:t>But </a:t>
            </a:r>
            <a:r>
              <a:rPr lang="en-US" sz="2400" b="1" dirty="0"/>
              <a:t>the truth is we are doing it for ourselves, to increase our self-esteem by appearing more successful in the eyes of the world. This is folly. </a:t>
            </a:r>
            <a:endParaRPr lang="en-US" sz="2400" b="1" dirty="0" smtClean="0"/>
          </a:p>
          <a:p>
            <a:r>
              <a:rPr lang="en-US" sz="2400" b="1" dirty="0" smtClean="0"/>
              <a:t>All </a:t>
            </a:r>
            <a:r>
              <a:rPr lang="en-US" sz="2400" b="1" dirty="0"/>
              <a:t>our labors and accomplishments will be of no use to us after we die, nor will the admiration of the world, because these things have no eternal value. </a:t>
            </a:r>
          </a:p>
        </p:txBody>
      </p:sp>
    </p:spTree>
    <p:extLst>
      <p:ext uri="{BB962C8B-B14F-4D97-AF65-F5344CB8AC3E}">
        <p14:creationId xmlns:p14="http://schemas.microsoft.com/office/powerpoint/2010/main" val="3775822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latin typeface="Courgette" panose="02000603070400060004" pitchFamily="2" charset="0"/>
              </a:rPr>
              <a:t/>
            </a:r>
            <a:br>
              <a:rPr lang="en-US" dirty="0" smtClean="0">
                <a:solidFill>
                  <a:srgbClr val="C00000"/>
                </a:solidFill>
                <a:latin typeface="Courgette" panose="02000603070400060004" pitchFamily="2" charset="0"/>
              </a:rPr>
            </a:br>
            <a:r>
              <a:rPr lang="en-US" b="1" dirty="0" smtClean="0">
                <a:solidFill>
                  <a:srgbClr val="C00000"/>
                </a:solidFill>
                <a:latin typeface="Courgette" panose="02000603070400060004" pitchFamily="2" charset="0"/>
              </a:rPr>
              <a:t>As </a:t>
            </a:r>
            <a:r>
              <a:rPr lang="en-US" b="1" dirty="0">
                <a:solidFill>
                  <a:srgbClr val="C00000"/>
                </a:solidFill>
                <a:latin typeface="Courgette" panose="02000603070400060004" pitchFamily="2" charset="0"/>
              </a:rPr>
              <a:t>King Solomon put </a:t>
            </a:r>
            <a:r>
              <a:rPr lang="en-US" b="1" dirty="0" smtClean="0">
                <a:solidFill>
                  <a:srgbClr val="C00000"/>
                </a:solidFill>
                <a:latin typeface="Courgette" panose="02000603070400060004" pitchFamily="2" charset="0"/>
              </a:rPr>
              <a:t>it:</a:t>
            </a:r>
            <a:endParaRPr lang="en-US" b="1" dirty="0">
              <a:solidFill>
                <a:srgbClr val="C00000"/>
              </a:solidFill>
              <a:latin typeface="Courgette" panose="02000603070400060004" pitchFamily="2" charset="0"/>
            </a:endParaRPr>
          </a:p>
        </p:txBody>
      </p:sp>
      <p:sp>
        <p:nvSpPr>
          <p:cNvPr id="3" name="Content Placeholder 2"/>
          <p:cNvSpPr>
            <a:spLocks noGrp="1"/>
          </p:cNvSpPr>
          <p:nvPr>
            <p:ph idx="1"/>
          </p:nvPr>
        </p:nvSpPr>
        <p:spPr>
          <a:xfrm>
            <a:off x="2589212" y="2133600"/>
            <a:ext cx="8915400" cy="3907436"/>
          </a:xfrm>
        </p:spPr>
        <p:txBody>
          <a:bodyPr>
            <a:noAutofit/>
          </a:bodyPr>
          <a:lstStyle/>
          <a:p>
            <a:r>
              <a:rPr lang="en-US" sz="2800" b="1" dirty="0"/>
              <a:t>“</a:t>
            </a:r>
            <a:r>
              <a:rPr lang="en-US" sz="2800" b="1" i="1" dirty="0">
                <a:solidFill>
                  <a:schemeClr val="bg2">
                    <a:lumMod val="50000"/>
                  </a:schemeClr>
                </a:solidFill>
              </a:rPr>
              <a:t>For a man may do his work with wisdom, knowledge and skill, and then he must leave all he owns to someone who has not worked for it. This too is meaningless and a great misfortune. What does a man get for all the toil and anxious striving with which he labors under the sun? All his days his work is pain and grief; even at night his mind does not rest. This too is meaningless</a:t>
            </a:r>
            <a:r>
              <a:rPr lang="en-US" sz="2800" b="1" dirty="0"/>
              <a:t>” (Ecclesiastes 2:21-23). </a:t>
            </a:r>
          </a:p>
        </p:txBody>
      </p:sp>
    </p:spTree>
    <p:extLst>
      <p:ext uri="{BB962C8B-B14F-4D97-AF65-F5344CB8AC3E}">
        <p14:creationId xmlns:p14="http://schemas.microsoft.com/office/powerpoint/2010/main" val="4191259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latin typeface="Courgette" panose="02000603070400060004" pitchFamily="2" charset="0"/>
              </a:rPr>
              <a:t>Third, we idolize mankind through naturalism and the power of science.</a:t>
            </a:r>
          </a:p>
        </p:txBody>
      </p:sp>
      <p:sp>
        <p:nvSpPr>
          <p:cNvPr id="3" name="Content Placeholder 2"/>
          <p:cNvSpPr>
            <a:spLocks noGrp="1"/>
          </p:cNvSpPr>
          <p:nvPr>
            <p:ph idx="1"/>
          </p:nvPr>
        </p:nvSpPr>
        <p:spPr/>
        <p:txBody>
          <a:bodyPr>
            <a:normAutofit/>
          </a:bodyPr>
          <a:lstStyle/>
          <a:p>
            <a:r>
              <a:rPr lang="en-US" sz="2400" b="1" dirty="0"/>
              <a:t>We cling to the illusion that we are lords of our world and build our self-esteem to godlike proportions. </a:t>
            </a:r>
            <a:endParaRPr lang="en-US" sz="2400" b="1" dirty="0" smtClean="0"/>
          </a:p>
          <a:p>
            <a:r>
              <a:rPr lang="en-US" sz="2400" b="1" dirty="0" smtClean="0"/>
              <a:t>We </a:t>
            </a:r>
            <a:r>
              <a:rPr lang="en-US" sz="2400" b="1" dirty="0"/>
              <a:t>reject God’s Word and His description of how He created the heavens and the earth, and we accept the nonsense of atheistic evolution and naturalism. </a:t>
            </a:r>
            <a:endParaRPr lang="en-US" sz="2400" b="1" dirty="0" smtClean="0"/>
          </a:p>
          <a:p>
            <a:r>
              <a:rPr lang="en-US" sz="2400" b="1" dirty="0" smtClean="0"/>
              <a:t>We </a:t>
            </a:r>
            <a:r>
              <a:rPr lang="en-US" sz="2400" b="1" dirty="0"/>
              <a:t>embrace the goddess of environmentalism and fool ourselves into thinking we can preserve the earth indefinitely when God has declared that this current age will have an end:</a:t>
            </a:r>
          </a:p>
        </p:txBody>
      </p:sp>
    </p:spTree>
    <p:extLst>
      <p:ext uri="{BB962C8B-B14F-4D97-AF65-F5344CB8AC3E}">
        <p14:creationId xmlns:p14="http://schemas.microsoft.com/office/powerpoint/2010/main" val="407212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latin typeface="Courgette" panose="02000603070400060004" pitchFamily="2" charset="0"/>
              </a:rPr>
              <a:t>1 </a:t>
            </a:r>
            <a:r>
              <a:rPr lang="en-US" b="1" dirty="0">
                <a:latin typeface="Courgette" panose="02000603070400060004" pitchFamily="2" charset="0"/>
              </a:rPr>
              <a:t>John 5:21 King James Version (KJV)</a:t>
            </a:r>
            <a:r>
              <a:rPr lang="en-US" b="1" dirty="0"/>
              <a:t/>
            </a:r>
            <a:br>
              <a:rPr lang="en-US" b="1" dirty="0"/>
            </a:br>
            <a:endParaRPr lang="en-US" dirty="0"/>
          </a:p>
        </p:txBody>
      </p:sp>
      <p:sp>
        <p:nvSpPr>
          <p:cNvPr id="3" name="Content Placeholder 2"/>
          <p:cNvSpPr>
            <a:spLocks noGrp="1"/>
          </p:cNvSpPr>
          <p:nvPr>
            <p:ph idx="1"/>
          </p:nvPr>
        </p:nvSpPr>
        <p:spPr/>
        <p:txBody>
          <a:bodyPr/>
          <a:lstStyle/>
          <a:p>
            <a:r>
              <a:rPr lang="en-US" sz="2800" b="1" baseline="30000" dirty="0" smtClean="0"/>
              <a:t>21</a:t>
            </a:r>
            <a:r>
              <a:rPr lang="en-US" sz="2800" b="1" baseline="30000" dirty="0"/>
              <a:t> </a:t>
            </a:r>
            <a:r>
              <a:rPr lang="en-US" sz="2800" b="1" dirty="0"/>
              <a:t>Little children, keep yourselves from idols. Amen.</a:t>
            </a:r>
          </a:p>
          <a:p>
            <a:endParaRPr lang="en-US" dirty="0"/>
          </a:p>
        </p:txBody>
      </p:sp>
    </p:spTree>
    <p:extLst>
      <p:ext uri="{BB962C8B-B14F-4D97-AF65-F5344CB8AC3E}">
        <p14:creationId xmlns:p14="http://schemas.microsoft.com/office/powerpoint/2010/main" val="2219690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319135"/>
            <a:ext cx="8915400" cy="4467068"/>
          </a:xfrm>
        </p:spPr>
        <p:txBody>
          <a:bodyPr>
            <a:noAutofit/>
          </a:bodyPr>
          <a:lstStyle/>
          <a:p>
            <a:r>
              <a:rPr lang="en-US" sz="2400" b="1" dirty="0">
                <a:solidFill>
                  <a:schemeClr val="bg2">
                    <a:lumMod val="50000"/>
                  </a:schemeClr>
                </a:solidFill>
              </a:rPr>
              <a:t>“But the day of the Lord will come like a thief. The heavens will disappear with a roar; the elements will be destroyed by fire, and the earth and everything in it will be laid bare. Since everything will be destroyed in this way, what kind of people ought you to be? You ought to live holy and godly lives as you look forward to the day of God and speed its coming. That day will bring about the destruction of the heavens by fire, and the elements will melt in the heat. But in keeping with his promise we are looking forward to a new heaven and a new earth, the home of righteousness” </a:t>
            </a:r>
            <a:r>
              <a:rPr lang="en-US" sz="2400" b="1" dirty="0"/>
              <a:t>(2 Peter 3:10–13). </a:t>
            </a:r>
          </a:p>
        </p:txBody>
      </p:sp>
    </p:spTree>
    <p:extLst>
      <p:ext uri="{BB962C8B-B14F-4D97-AF65-F5344CB8AC3E}">
        <p14:creationId xmlns:p14="http://schemas.microsoft.com/office/powerpoint/2010/main" val="345142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a:t>
            </a:r>
            <a:r>
              <a:rPr lang="en-US" b="1" dirty="0"/>
              <a:t>2 Peter 3:10–13)</a:t>
            </a:r>
            <a:endParaRPr lang="en-US" dirty="0"/>
          </a:p>
        </p:txBody>
      </p:sp>
      <p:sp>
        <p:nvSpPr>
          <p:cNvPr id="3" name="Content Placeholder 2"/>
          <p:cNvSpPr>
            <a:spLocks noGrp="1"/>
          </p:cNvSpPr>
          <p:nvPr>
            <p:ph idx="1"/>
          </p:nvPr>
        </p:nvSpPr>
        <p:spPr/>
        <p:txBody>
          <a:bodyPr>
            <a:normAutofit/>
          </a:bodyPr>
          <a:lstStyle/>
          <a:p>
            <a:r>
              <a:rPr lang="en-US" sz="2800" b="1" dirty="0"/>
              <a:t>As this passage states, our focus should not be on worshiping the environment </a:t>
            </a:r>
            <a:r>
              <a:rPr lang="en-US" sz="2800" b="1" u="sng" dirty="0"/>
              <a:t>but on living holy lives as we wait eagerly for the return of our Lord and Savior. </a:t>
            </a:r>
            <a:endParaRPr lang="en-US" sz="2800" b="1" u="sng" dirty="0" smtClean="0"/>
          </a:p>
          <a:p>
            <a:r>
              <a:rPr lang="en-US" sz="2800" b="1" dirty="0" smtClean="0"/>
              <a:t>He </a:t>
            </a:r>
            <a:r>
              <a:rPr lang="en-US" sz="2800" b="1" dirty="0"/>
              <a:t>alone deserves worship.</a:t>
            </a:r>
          </a:p>
        </p:txBody>
      </p:sp>
    </p:spTree>
    <p:extLst>
      <p:ext uri="{BB962C8B-B14F-4D97-AF65-F5344CB8AC3E}">
        <p14:creationId xmlns:p14="http://schemas.microsoft.com/office/powerpoint/2010/main" val="715823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b="1" dirty="0">
                <a:solidFill>
                  <a:srgbClr val="C00000"/>
                </a:solidFill>
                <a:latin typeface="Courgette" panose="02000603070400060004" pitchFamily="2" charset="0"/>
              </a:rPr>
              <a:t>Finally, and perhaps most destructively, we worship at the altar of self-aggrandizement or the fulfillment of the self to the exclusion of all others and their needs and desires</a:t>
            </a:r>
            <a:r>
              <a:rPr lang="en-US" sz="2400" b="1" dirty="0">
                <a:solidFill>
                  <a:srgbClr val="C00000"/>
                </a:solidFill>
                <a:latin typeface="Courgette" panose="02000603070400060004" pitchFamily="2" charset="0"/>
              </a:rPr>
              <a:t>.</a:t>
            </a:r>
          </a:p>
        </p:txBody>
      </p:sp>
    </p:spTree>
    <p:extLst>
      <p:ext uri="{BB962C8B-B14F-4D97-AF65-F5344CB8AC3E}">
        <p14:creationId xmlns:p14="http://schemas.microsoft.com/office/powerpoint/2010/main" val="820324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latin typeface="Courgette" panose="02000603070400060004" pitchFamily="2" charset="0"/>
              </a:rPr>
              <a:t>This manifests itself in self-indulgence through alcohol, drugs, and food.</a:t>
            </a:r>
          </a:p>
        </p:txBody>
      </p:sp>
      <p:sp>
        <p:nvSpPr>
          <p:cNvPr id="3" name="Content Placeholder 2"/>
          <p:cNvSpPr>
            <a:spLocks noGrp="1"/>
          </p:cNvSpPr>
          <p:nvPr>
            <p:ph idx="1"/>
          </p:nvPr>
        </p:nvSpPr>
        <p:spPr>
          <a:xfrm>
            <a:off x="2589212" y="2133599"/>
            <a:ext cx="8915400" cy="4372131"/>
          </a:xfrm>
        </p:spPr>
        <p:txBody>
          <a:bodyPr>
            <a:noAutofit/>
          </a:bodyPr>
          <a:lstStyle/>
          <a:p>
            <a:r>
              <a:rPr lang="en-US" sz="2400" b="1" dirty="0" smtClean="0"/>
              <a:t>Those </a:t>
            </a:r>
            <a:r>
              <a:rPr lang="en-US" sz="2400" b="1" dirty="0"/>
              <a:t>in affluent countries have unlimited access to alcohol, drugs (</a:t>
            </a:r>
            <a:r>
              <a:rPr lang="en-US" sz="2400" b="1" dirty="0">
                <a:solidFill>
                  <a:srgbClr val="C00000"/>
                </a:solidFill>
                <a:latin typeface="Courgette" panose="02000603070400060004" pitchFamily="2" charset="0"/>
              </a:rPr>
              <a:t>prescription drug use is at an all-time high, even among children</a:t>
            </a:r>
            <a:r>
              <a:rPr lang="en-US" sz="2400" b="1" dirty="0"/>
              <a:t>), and food. </a:t>
            </a:r>
            <a:endParaRPr lang="en-US" sz="2400" b="1" dirty="0" smtClean="0"/>
          </a:p>
          <a:p>
            <a:r>
              <a:rPr lang="en-US" sz="2400" b="1" dirty="0" smtClean="0"/>
              <a:t>Obesity </a:t>
            </a:r>
            <a:r>
              <a:rPr lang="en-US" sz="2400" b="1" dirty="0"/>
              <a:t>rates in the U.S. have skyrocketed, and childhood diabetes brought on by overeating is epidemic. </a:t>
            </a:r>
            <a:endParaRPr lang="en-US" sz="2400" b="1" dirty="0" smtClean="0"/>
          </a:p>
          <a:p>
            <a:r>
              <a:rPr lang="en-US" sz="2400" b="1" dirty="0" smtClean="0"/>
              <a:t>The </a:t>
            </a:r>
            <a:r>
              <a:rPr lang="en-US" sz="2400" b="1" dirty="0"/>
              <a:t>self-control we so desperately need is spurned in our insatiable desire to eat, drink, and medicate more and more. We resist any effort to get us to curb our appetites, and we are determined to make ourselves the god of our lives</a:t>
            </a:r>
          </a:p>
        </p:txBody>
      </p:sp>
    </p:spTree>
    <p:extLst>
      <p:ext uri="{BB962C8B-B14F-4D97-AF65-F5344CB8AC3E}">
        <p14:creationId xmlns:p14="http://schemas.microsoft.com/office/powerpoint/2010/main" val="1291552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Courgette" panose="02000603070400060004" pitchFamily="2" charset="0"/>
              </a:rPr>
              <a:t/>
            </a:r>
            <a:br>
              <a:rPr lang="en-US" b="1" dirty="0" smtClean="0">
                <a:solidFill>
                  <a:srgbClr val="C00000"/>
                </a:solidFill>
                <a:latin typeface="Courgette" panose="02000603070400060004" pitchFamily="2" charset="0"/>
              </a:rPr>
            </a:br>
            <a:r>
              <a:rPr lang="en-US" b="1" dirty="0" smtClean="0">
                <a:solidFill>
                  <a:srgbClr val="C00000"/>
                </a:solidFill>
                <a:latin typeface="Courgette" panose="02000603070400060004" pitchFamily="2" charset="0"/>
              </a:rPr>
              <a:t>Self-aggrandizement</a:t>
            </a:r>
            <a:endParaRPr lang="en-US" dirty="0"/>
          </a:p>
        </p:txBody>
      </p:sp>
      <p:sp>
        <p:nvSpPr>
          <p:cNvPr id="3" name="Content Placeholder 2"/>
          <p:cNvSpPr>
            <a:spLocks noGrp="1"/>
          </p:cNvSpPr>
          <p:nvPr>
            <p:ph idx="1"/>
          </p:nvPr>
        </p:nvSpPr>
        <p:spPr/>
        <p:txBody>
          <a:bodyPr>
            <a:normAutofit/>
          </a:bodyPr>
          <a:lstStyle/>
          <a:p>
            <a:r>
              <a:rPr lang="en-US" sz="2800" b="1" dirty="0"/>
              <a:t>This has its origin in the Garden of Eden where Satan tempted Eve to eat of the tree with the words “you will be like God” (Genesis 3:5). </a:t>
            </a:r>
            <a:endParaRPr lang="en-US" sz="2800" b="1" dirty="0" smtClean="0"/>
          </a:p>
          <a:p>
            <a:r>
              <a:rPr lang="en-US" sz="2800" b="1" dirty="0" smtClean="0"/>
              <a:t>This </a:t>
            </a:r>
            <a:r>
              <a:rPr lang="en-US" sz="2800" b="1" dirty="0"/>
              <a:t>has been man’s desire ever since—to be god and, as we have seen, the worship of self is the basis of all modern idolatry.</a:t>
            </a:r>
          </a:p>
        </p:txBody>
      </p:sp>
    </p:spTree>
    <p:extLst>
      <p:ext uri="{BB962C8B-B14F-4D97-AF65-F5344CB8AC3E}">
        <p14:creationId xmlns:p14="http://schemas.microsoft.com/office/powerpoint/2010/main" val="2381368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Courgette" panose="02000603070400060004" pitchFamily="2" charset="0"/>
              </a:rPr>
              <a:t>Three Lust </a:t>
            </a:r>
            <a:endParaRPr lang="en-US" b="1" dirty="0">
              <a:solidFill>
                <a:srgbClr val="C00000"/>
              </a:solidFill>
              <a:latin typeface="Courgette" panose="02000603070400060004" pitchFamily="2" charset="0"/>
            </a:endParaRPr>
          </a:p>
        </p:txBody>
      </p:sp>
      <p:sp>
        <p:nvSpPr>
          <p:cNvPr id="3" name="Content Placeholder 2"/>
          <p:cNvSpPr>
            <a:spLocks noGrp="1"/>
          </p:cNvSpPr>
          <p:nvPr>
            <p:ph idx="1"/>
          </p:nvPr>
        </p:nvSpPr>
        <p:spPr>
          <a:xfrm>
            <a:off x="2589212" y="2133600"/>
            <a:ext cx="8915400" cy="3777622"/>
          </a:xfrm>
        </p:spPr>
        <p:txBody>
          <a:bodyPr>
            <a:normAutofit fontScale="92500"/>
          </a:bodyPr>
          <a:lstStyle/>
          <a:p>
            <a:r>
              <a:rPr lang="en-US" sz="2800" b="1" dirty="0">
                <a:solidFill>
                  <a:srgbClr val="C00000"/>
                </a:solidFill>
                <a:latin typeface="Courgette" panose="02000603070400060004" pitchFamily="2" charset="0"/>
              </a:rPr>
              <a:t>All idolatry of self has at its core the three lusts found in 1 John 2:16: </a:t>
            </a:r>
            <a:r>
              <a:rPr lang="en-US" sz="2800" b="1" dirty="0">
                <a:solidFill>
                  <a:schemeClr val="bg2">
                    <a:lumMod val="50000"/>
                  </a:schemeClr>
                </a:solidFill>
              </a:rPr>
              <a:t>“For all that is in the world, the lust of the flesh, and the lust of the eyes, and the pride of life, is not of the Father, but is of the world.</a:t>
            </a:r>
            <a:r>
              <a:rPr lang="en-US" sz="2800" b="1" dirty="0"/>
              <a:t>” </a:t>
            </a:r>
            <a:endParaRPr lang="en-US" sz="2800" b="1" dirty="0" smtClean="0"/>
          </a:p>
          <a:p>
            <a:r>
              <a:rPr lang="en-US" sz="2800" b="1" dirty="0" smtClean="0"/>
              <a:t>If </a:t>
            </a:r>
            <a:r>
              <a:rPr lang="en-US" sz="2800" b="1" dirty="0"/>
              <a:t>we are to escape modern idolatry, we have to admit that it is rampant and reject it in all its forms. </a:t>
            </a:r>
            <a:endParaRPr lang="en-US" sz="2800" b="1" dirty="0" smtClean="0"/>
          </a:p>
          <a:p>
            <a:r>
              <a:rPr lang="en-US" sz="2800" b="1" dirty="0" smtClean="0"/>
              <a:t>It </a:t>
            </a:r>
            <a:r>
              <a:rPr lang="en-US" sz="2800" b="1" dirty="0"/>
              <a:t>is not of God, but of Satan, and in it we will never find fulfillment.</a:t>
            </a:r>
          </a:p>
        </p:txBody>
      </p:sp>
    </p:spTree>
    <p:extLst>
      <p:ext uri="{BB962C8B-B14F-4D97-AF65-F5344CB8AC3E}">
        <p14:creationId xmlns:p14="http://schemas.microsoft.com/office/powerpoint/2010/main" val="4027464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44380"/>
            <a:ext cx="8915400" cy="4966842"/>
          </a:xfrm>
        </p:spPr>
        <p:txBody>
          <a:bodyPr>
            <a:normAutofit fontScale="92500" lnSpcReduction="10000"/>
          </a:bodyPr>
          <a:lstStyle/>
          <a:p>
            <a:r>
              <a:rPr lang="en-US" sz="2600" b="1" dirty="0">
                <a:solidFill>
                  <a:srgbClr val="C00000"/>
                </a:solidFill>
                <a:latin typeface="Courgette" panose="02000603070400060004" pitchFamily="2" charset="0"/>
              </a:rPr>
              <a:t>This is the great lie and the same one Satan has been telling since he first lied to Adam and Eve. </a:t>
            </a:r>
            <a:r>
              <a:rPr lang="en-US" sz="2600" b="1" dirty="0"/>
              <a:t>Sadly, we are still falling for it. Even more sadly, many churches are propagating it in the preaching of the health, wealth, and prosperity gospel built on the idol of self-esteem. </a:t>
            </a:r>
            <a:endParaRPr lang="en-US" sz="2600" b="1" dirty="0" smtClean="0"/>
          </a:p>
          <a:p>
            <a:r>
              <a:rPr lang="en-US" sz="2600" b="1" dirty="0" smtClean="0">
                <a:solidFill>
                  <a:srgbClr val="C00000"/>
                </a:solidFill>
                <a:latin typeface="Courgette" panose="02000603070400060004" pitchFamily="2" charset="0"/>
              </a:rPr>
              <a:t>But </a:t>
            </a:r>
            <a:r>
              <a:rPr lang="en-US" sz="2600" b="1" dirty="0">
                <a:solidFill>
                  <a:srgbClr val="C00000"/>
                </a:solidFill>
                <a:latin typeface="Courgette" panose="02000603070400060004" pitchFamily="2" charset="0"/>
              </a:rPr>
              <a:t>we will never find happiness focusing on ourselves. </a:t>
            </a:r>
            <a:r>
              <a:rPr lang="en-US" sz="2600" b="1" dirty="0"/>
              <a:t>Our hearts and minds must be centered on God and on others. This is why when asked what is the greatest commandment, Jesus replied, </a:t>
            </a:r>
            <a:r>
              <a:rPr lang="en-US" sz="2600" b="1" dirty="0">
                <a:solidFill>
                  <a:schemeClr val="bg2">
                    <a:lumMod val="50000"/>
                  </a:schemeClr>
                </a:solidFill>
              </a:rPr>
              <a:t>“Love the Lord your God with all your heart and with all your soul and with all your mind” </a:t>
            </a:r>
            <a:r>
              <a:rPr lang="en-US" sz="2600" b="1" dirty="0"/>
              <a:t>(</a:t>
            </a:r>
            <a:r>
              <a:rPr lang="en-US" sz="2600" b="1" dirty="0">
                <a:hlinkClick r:id="rId2"/>
              </a:rPr>
              <a:t>Matthew 22:37</a:t>
            </a:r>
            <a:r>
              <a:rPr lang="en-US" sz="2600" b="1"/>
              <a:t>). </a:t>
            </a:r>
            <a:endParaRPr lang="en-US" sz="2600" b="1" smtClean="0"/>
          </a:p>
          <a:p>
            <a:r>
              <a:rPr lang="en-US" sz="2600" b="1" smtClean="0"/>
              <a:t>When </a:t>
            </a:r>
            <a:r>
              <a:rPr lang="en-US" sz="2600" b="1" dirty="0"/>
              <a:t>we love the Lord and others with everything that is in us, there will be no room in our hearts for idolatry.</a:t>
            </a:r>
            <a:r>
              <a:rPr lang="en-US" dirty="0"/>
              <a:t/>
            </a:r>
            <a:br>
              <a:rPr lang="en-US" dirty="0"/>
            </a:br>
            <a:endParaRPr lang="en-US" dirty="0"/>
          </a:p>
        </p:txBody>
      </p:sp>
    </p:spTree>
    <p:extLst>
      <p:ext uri="{BB962C8B-B14F-4D97-AF65-F5344CB8AC3E}">
        <p14:creationId xmlns:p14="http://schemas.microsoft.com/office/powerpoint/2010/main" val="1139964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latin typeface="Courgette" panose="02000603070400060004" pitchFamily="2" charset="0"/>
              </a:rPr>
              <a:t>1 </a:t>
            </a:r>
            <a:r>
              <a:rPr lang="en-US" b="1" dirty="0">
                <a:latin typeface="Courgette" panose="02000603070400060004" pitchFamily="2" charset="0"/>
              </a:rPr>
              <a:t>John 5:21 Living Bible (TLB)</a:t>
            </a:r>
            <a:r>
              <a:rPr lang="en-US" b="1" dirty="0"/>
              <a:t/>
            </a:r>
            <a:br>
              <a:rPr lang="en-US" b="1" dirty="0"/>
            </a:br>
            <a:endParaRPr lang="en-US" dirty="0"/>
          </a:p>
        </p:txBody>
      </p:sp>
      <p:sp>
        <p:nvSpPr>
          <p:cNvPr id="3" name="Content Placeholder 2"/>
          <p:cNvSpPr>
            <a:spLocks noGrp="1"/>
          </p:cNvSpPr>
          <p:nvPr>
            <p:ph idx="1"/>
          </p:nvPr>
        </p:nvSpPr>
        <p:spPr/>
        <p:txBody>
          <a:bodyPr/>
          <a:lstStyle/>
          <a:p>
            <a:r>
              <a:rPr lang="en-US" sz="2800" b="1" baseline="30000" dirty="0" smtClean="0"/>
              <a:t>21</a:t>
            </a:r>
            <a:r>
              <a:rPr lang="en-US" sz="2800" b="1" baseline="30000" dirty="0"/>
              <a:t> </a:t>
            </a:r>
            <a:r>
              <a:rPr lang="en-US" sz="2800" b="1" dirty="0"/>
              <a:t>Dear children, keep away from anything that might take God’s place in your hearts. Amen.</a:t>
            </a:r>
          </a:p>
          <a:p>
            <a:r>
              <a:rPr lang="en-US" sz="2800" b="1" dirty="0"/>
              <a:t>Sincerely, John</a:t>
            </a:r>
          </a:p>
          <a:p>
            <a:pPr marL="0" indent="0">
              <a:buNone/>
            </a:pPr>
            <a:endParaRPr lang="en-US" dirty="0"/>
          </a:p>
        </p:txBody>
      </p:sp>
    </p:spTree>
    <p:extLst>
      <p:ext uri="{BB962C8B-B14F-4D97-AF65-F5344CB8AC3E}">
        <p14:creationId xmlns:p14="http://schemas.microsoft.com/office/powerpoint/2010/main" val="309184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latin typeface="Courgette" panose="02000603070400060004" pitchFamily="2" charset="0"/>
              </a:rPr>
              <a:t>Jonah </a:t>
            </a:r>
            <a:r>
              <a:rPr lang="en-US" b="1" dirty="0">
                <a:latin typeface="Courgette" panose="02000603070400060004" pitchFamily="2" charset="0"/>
              </a:rPr>
              <a:t>2:8 Living Bible (TLB)</a:t>
            </a:r>
            <a:r>
              <a:rPr lang="en-US" b="1" dirty="0"/>
              <a:t/>
            </a:r>
            <a:br>
              <a:rPr lang="en-US" b="1" dirty="0"/>
            </a:br>
            <a:endParaRPr lang="en-US" dirty="0"/>
          </a:p>
        </p:txBody>
      </p:sp>
      <p:sp>
        <p:nvSpPr>
          <p:cNvPr id="3" name="Content Placeholder 2"/>
          <p:cNvSpPr>
            <a:spLocks noGrp="1"/>
          </p:cNvSpPr>
          <p:nvPr>
            <p:ph idx="1"/>
          </p:nvPr>
        </p:nvSpPr>
        <p:spPr/>
        <p:txBody>
          <a:bodyPr/>
          <a:lstStyle/>
          <a:p>
            <a:r>
              <a:rPr lang="en-US" sz="2800" b="1" baseline="30000" dirty="0" smtClean="0"/>
              <a:t>8</a:t>
            </a:r>
            <a:r>
              <a:rPr lang="en-US" sz="2800" b="1" baseline="30000" dirty="0"/>
              <a:t> </a:t>
            </a:r>
            <a:r>
              <a:rPr lang="en-US" sz="2800" b="1" dirty="0"/>
              <a:t>(Those who worship false gods have turned their backs on all the mercies waiting for them from the Lord!)</a:t>
            </a:r>
          </a:p>
          <a:p>
            <a:endParaRPr lang="en-US" dirty="0"/>
          </a:p>
        </p:txBody>
      </p:sp>
    </p:spTree>
    <p:extLst>
      <p:ext uri="{BB962C8B-B14F-4D97-AF65-F5344CB8AC3E}">
        <p14:creationId xmlns:p14="http://schemas.microsoft.com/office/powerpoint/2010/main" val="3372421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a:latin typeface="Courgette" panose="02000603070400060004" pitchFamily="2" charset="0"/>
              </a:rPr>
              <a:t>Isaiah </a:t>
            </a:r>
            <a:r>
              <a:rPr lang="en-US" b="1" dirty="0" smtClean="0">
                <a:latin typeface="Courgette" panose="02000603070400060004" pitchFamily="2" charset="0"/>
              </a:rPr>
              <a:t>30:9 ESV</a:t>
            </a:r>
            <a:r>
              <a:rPr lang="en-US" b="1" dirty="0">
                <a:latin typeface="Courgette" panose="02000603070400060004" pitchFamily="2" charset="0"/>
              </a:rPr>
              <a:t/>
            </a:r>
            <a:br>
              <a:rPr lang="en-US" b="1" dirty="0">
                <a:latin typeface="Courgette" panose="02000603070400060004" pitchFamily="2" charset="0"/>
              </a:rPr>
            </a:br>
            <a:endParaRPr lang="en-US" b="1" dirty="0">
              <a:latin typeface="Courgette" panose="02000603070400060004" pitchFamily="2" charset="0"/>
            </a:endParaRPr>
          </a:p>
        </p:txBody>
      </p:sp>
      <p:sp>
        <p:nvSpPr>
          <p:cNvPr id="3" name="Content Placeholder 2"/>
          <p:cNvSpPr>
            <a:spLocks noGrp="1"/>
          </p:cNvSpPr>
          <p:nvPr>
            <p:ph idx="1"/>
          </p:nvPr>
        </p:nvSpPr>
        <p:spPr/>
        <p:txBody>
          <a:bodyPr/>
          <a:lstStyle/>
          <a:p>
            <a:r>
              <a:rPr lang="en-US" sz="2800" b="1" baseline="30000" dirty="0"/>
              <a:t>9 </a:t>
            </a:r>
            <a:r>
              <a:rPr lang="en-US" sz="2800" b="1" dirty="0"/>
              <a:t>These people are like children who refuse to obey. They lie and refuse to listen to the </a:t>
            </a:r>
            <a:r>
              <a:rPr lang="en-US" sz="2800" b="1" cap="small" dirty="0"/>
              <a:t>Lord</a:t>
            </a:r>
            <a:r>
              <a:rPr lang="en-US" sz="2800" b="1" dirty="0"/>
              <a:t>’s teachings. </a:t>
            </a:r>
          </a:p>
          <a:p>
            <a:endParaRPr lang="en-US" dirty="0"/>
          </a:p>
        </p:txBody>
      </p:sp>
    </p:spTree>
    <p:extLst>
      <p:ext uri="{BB962C8B-B14F-4D97-AF65-F5344CB8AC3E}">
        <p14:creationId xmlns:p14="http://schemas.microsoft.com/office/powerpoint/2010/main" val="1380651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b="1" dirty="0" smtClean="0">
                <a:latin typeface="Courgette" panose="02000603070400060004" pitchFamily="2" charset="0"/>
              </a:rPr>
              <a:t>Jeremiah 44:8 KJV</a:t>
            </a:r>
            <a:endParaRPr lang="en-US" b="1" dirty="0">
              <a:latin typeface="Courgette" panose="02000603070400060004" pitchFamily="2" charset="0"/>
            </a:endParaRPr>
          </a:p>
        </p:txBody>
      </p:sp>
      <p:sp>
        <p:nvSpPr>
          <p:cNvPr id="3" name="Content Placeholder 2"/>
          <p:cNvSpPr>
            <a:spLocks noGrp="1"/>
          </p:cNvSpPr>
          <p:nvPr>
            <p:ph idx="1"/>
          </p:nvPr>
        </p:nvSpPr>
        <p:spPr/>
        <p:txBody>
          <a:bodyPr>
            <a:noAutofit/>
          </a:bodyPr>
          <a:lstStyle/>
          <a:p>
            <a:r>
              <a:rPr lang="en-US" sz="2400" b="1" dirty="0"/>
              <a:t>…7So now, this is what the LORD God of Hosts, the God of Israel, says: Why are you doing such great harm to yourselves? You are cutting off from Judah man and woman, child and infant, leaving yourselves without a remnant, </a:t>
            </a:r>
            <a:r>
              <a:rPr lang="en-US" sz="2400" b="1" u="sng" dirty="0"/>
              <a:t>8provoking Me to anger by the work of your hands</a:t>
            </a:r>
            <a:r>
              <a:rPr lang="en-US" sz="2400" b="1" dirty="0"/>
              <a:t>, burning incense to other gods in the land of Egypt where you have gone to reside. </a:t>
            </a:r>
            <a:r>
              <a:rPr lang="en-US" sz="2400" b="1" u="sng" dirty="0"/>
              <a:t>As a result, you will be cut off and become an object of cursing and reproach among all the nations of the earth</a:t>
            </a:r>
            <a:r>
              <a:rPr lang="en-US" sz="2400" b="1" dirty="0"/>
              <a:t>. </a:t>
            </a:r>
          </a:p>
        </p:txBody>
      </p:sp>
    </p:spTree>
    <p:extLst>
      <p:ext uri="{BB962C8B-B14F-4D97-AF65-F5344CB8AC3E}">
        <p14:creationId xmlns:p14="http://schemas.microsoft.com/office/powerpoint/2010/main" val="315484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a:latin typeface="Courgette" panose="02000603070400060004" pitchFamily="2" charset="0"/>
              </a:rPr>
              <a:t>Nothing New Under the Sun</a:t>
            </a:r>
            <a:r>
              <a:rPr lang="en-US" b="1" dirty="0"/>
              <a:t/>
            </a:r>
            <a:br>
              <a:rPr lang="en-US" b="1" dirty="0"/>
            </a:br>
            <a:endParaRPr lang="en-US" b="1" dirty="0"/>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Well, believe it or not, the most common warning about sin in Scripture does not deal with lying, gossip, adultery, stealing, or murder. </a:t>
            </a:r>
            <a:endParaRPr lang="en-US" sz="2800" b="1"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b="1" dirty="0" smtClean="0">
                <a:latin typeface="Calibri" panose="020F0502020204030204" pitchFamily="34" charset="0"/>
                <a:ea typeface="Calibri" panose="020F0502020204030204" pitchFamily="34" charset="0"/>
                <a:cs typeface="Times New Roman" panose="02020603050405020304" pitchFamily="18" charset="0"/>
              </a:rPr>
              <a:t>The </a:t>
            </a:r>
            <a:r>
              <a:rPr lang="en-US" sz="2800" b="1" dirty="0">
                <a:latin typeface="Calibri" panose="020F0502020204030204" pitchFamily="34" charset="0"/>
                <a:ea typeface="Calibri" panose="020F0502020204030204" pitchFamily="34" charset="0"/>
                <a:cs typeface="Times New Roman" panose="02020603050405020304" pitchFamily="18" charset="0"/>
              </a:rPr>
              <a:t>most common sin in all of Scripture that we’re told to avoid, reject, and move away from is idolatry.</a:t>
            </a:r>
          </a:p>
          <a:p>
            <a:pPr marL="0" marR="0">
              <a:lnSpc>
                <a:spcPct val="107000"/>
              </a:lnSpc>
              <a:spcBef>
                <a:spcPts val="0"/>
              </a:spcBef>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And that's not just </a:t>
            </a:r>
            <a:r>
              <a:rPr lang="en-US" sz="2800" b="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Asherah poles</a:t>
            </a:r>
            <a:r>
              <a:rPr lang="en-US" sz="28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en-US" sz="28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or</a:t>
            </a:r>
            <a:r>
              <a:rPr lang="en-US" sz="28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en-US" sz="2800" b="1" u="sng"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Apis</a:t>
            </a:r>
            <a:r>
              <a:rPr lang="en-US" sz="28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en-US" sz="2800" b="1" dirty="0" smtClean="0">
                <a:latin typeface="Calibri" panose="020F0502020204030204" pitchFamily="34" charset="0"/>
                <a:ea typeface="Calibri" panose="020F0502020204030204" pitchFamily="34" charset="0"/>
                <a:cs typeface="Times New Roman" panose="02020603050405020304" pitchFamily="18" charset="0"/>
              </a:rPr>
              <a:t>in </a:t>
            </a:r>
            <a:r>
              <a:rPr lang="en-US" sz="2800" b="1" dirty="0">
                <a:latin typeface="Calibri" panose="020F0502020204030204" pitchFamily="34" charset="0"/>
                <a:ea typeface="Calibri" panose="020F0502020204030204" pitchFamily="34" charset="0"/>
                <a:cs typeface="Times New Roman" panose="02020603050405020304" pitchFamily="18" charset="0"/>
              </a:rPr>
              <a:t>the Old Testament.</a:t>
            </a:r>
          </a:p>
          <a:p>
            <a:endParaRPr lang="en-US" dirty="0"/>
          </a:p>
        </p:txBody>
      </p:sp>
    </p:spTree>
    <p:extLst>
      <p:ext uri="{BB962C8B-B14F-4D97-AF65-F5344CB8AC3E}">
        <p14:creationId xmlns:p14="http://schemas.microsoft.com/office/powerpoint/2010/main" val="1781490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ourgette" panose="02000603070400060004" pitchFamily="2" charset="0"/>
                <a:ea typeface="Calibri" panose="020F0502020204030204" pitchFamily="34" charset="0"/>
                <a:cs typeface="Times New Roman" panose="02020603050405020304" pitchFamily="18" charset="0"/>
              </a:rPr>
              <a:t>1 </a:t>
            </a:r>
            <a:r>
              <a:rPr lang="en-US" dirty="0">
                <a:latin typeface="Courgette" panose="02000603070400060004" pitchFamily="2" charset="0"/>
                <a:ea typeface="Calibri" panose="020F0502020204030204" pitchFamily="34" charset="0"/>
                <a:cs typeface="Times New Roman" panose="02020603050405020304" pitchFamily="18" charset="0"/>
              </a:rPr>
              <a:t>John 5:21</a:t>
            </a:r>
            <a:endParaRPr lang="en-US" dirty="0">
              <a:latin typeface="Courgette" panose="02000603070400060004" pitchFamily="2" charset="0"/>
            </a:endParaRPr>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sz="2800" b="1" dirty="0" smtClean="0">
                <a:ea typeface="Calibri" panose="020F0502020204030204" pitchFamily="34" charset="0"/>
                <a:cs typeface="Times New Roman" panose="02020603050405020304" pitchFamily="18" charset="0"/>
              </a:rPr>
              <a:t>In </a:t>
            </a:r>
            <a:r>
              <a:rPr lang="en-US" sz="2800" b="1" dirty="0">
                <a:ea typeface="Calibri" panose="020F0502020204030204" pitchFamily="34" charset="0"/>
                <a:cs typeface="Times New Roman" panose="02020603050405020304" pitchFamily="18" charset="0"/>
              </a:rPr>
              <a:t>the New Testament, 1 John 5:21 says, “Little children, guard yourselves from idols.” </a:t>
            </a:r>
            <a:endParaRPr lang="en-US" sz="2800" b="1" dirty="0" smtClean="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b="1" dirty="0" smtClean="0">
                <a:ea typeface="Calibri" panose="020F0502020204030204" pitchFamily="34" charset="0"/>
                <a:cs typeface="Times New Roman" panose="02020603050405020304" pitchFamily="18" charset="0"/>
              </a:rPr>
              <a:t>So </a:t>
            </a:r>
            <a:r>
              <a:rPr lang="en-US" sz="2800" b="1" dirty="0">
                <a:ea typeface="Calibri" panose="020F0502020204030204" pitchFamily="34" charset="0"/>
                <a:cs typeface="Times New Roman" panose="02020603050405020304" pitchFamily="18" charset="0"/>
              </a:rPr>
              <a:t>apparently idolatry is still trying to work its way into our lives and distract us from worshipping and obeying God.</a:t>
            </a:r>
          </a:p>
          <a:p>
            <a:endParaRPr lang="en-US" dirty="0"/>
          </a:p>
        </p:txBody>
      </p:sp>
    </p:spTree>
    <p:extLst>
      <p:ext uri="{BB962C8B-B14F-4D97-AF65-F5344CB8AC3E}">
        <p14:creationId xmlns:p14="http://schemas.microsoft.com/office/powerpoint/2010/main" val="1636211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urgette" panose="02000603070400060004" pitchFamily="2" charset="0"/>
                <a:ea typeface="Calibri" panose="020F0502020204030204" pitchFamily="34" charset="0"/>
                <a:cs typeface="Times New Roman" panose="02020603050405020304" pitchFamily="18" charset="0"/>
              </a:rPr>
              <a:t/>
            </a:r>
            <a:br>
              <a:rPr lang="en-US" b="1" dirty="0" smtClean="0">
                <a:latin typeface="Courgette" panose="02000603070400060004" pitchFamily="2" charset="0"/>
                <a:ea typeface="Calibri" panose="020F0502020204030204" pitchFamily="34" charset="0"/>
                <a:cs typeface="Times New Roman" panose="02020603050405020304" pitchFamily="18" charset="0"/>
              </a:rPr>
            </a:br>
            <a:r>
              <a:rPr lang="en-US" b="1" dirty="0" smtClean="0">
                <a:latin typeface="Courgette" panose="02000603070400060004" pitchFamily="2" charset="0"/>
                <a:ea typeface="Calibri" panose="020F0502020204030204" pitchFamily="34" charset="0"/>
                <a:cs typeface="Times New Roman" panose="02020603050405020304" pitchFamily="18" charset="0"/>
              </a:rPr>
              <a:t>John </a:t>
            </a:r>
            <a:r>
              <a:rPr lang="en-US" b="1" dirty="0">
                <a:latin typeface="Courgette" panose="02000603070400060004" pitchFamily="2" charset="0"/>
                <a:ea typeface="Calibri" panose="020F0502020204030204" pitchFamily="34" charset="0"/>
                <a:cs typeface="Times New Roman" panose="02020603050405020304" pitchFamily="18" charset="0"/>
              </a:rPr>
              <a:t>Calvin</a:t>
            </a:r>
            <a:endParaRPr lang="en-US" b="1" dirty="0">
              <a:latin typeface="Courgette" panose="02000603070400060004" pitchFamily="2" charset="0"/>
            </a:endParaRPr>
          </a:p>
        </p:txBody>
      </p:sp>
      <p:sp>
        <p:nvSpPr>
          <p:cNvPr id="3" name="Content Placeholder 2"/>
          <p:cNvSpPr>
            <a:spLocks noGrp="1"/>
          </p:cNvSpPr>
          <p:nvPr>
            <p:ph idx="1"/>
          </p:nvPr>
        </p:nvSpPr>
        <p:spPr/>
        <p:txBody>
          <a:bodyPr>
            <a:normAutofit fontScale="92500"/>
          </a:bodyPr>
          <a:lstStyle/>
          <a:p>
            <a:pPr marL="0" marR="0">
              <a:lnSpc>
                <a:spcPct val="107000"/>
              </a:lnSpc>
              <a:spcBef>
                <a:spcPts val="0"/>
              </a:spcBef>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It was John Calvin who said our heart is an idol factory</a:t>
            </a:r>
            <a:r>
              <a:rPr lang="en-US" sz="2800" b="1" dirty="0" smtClean="0">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2800" b="1" dirty="0" smtClean="0">
                <a:latin typeface="Calibri" panose="020F0502020204030204" pitchFamily="34" charset="0"/>
                <a:ea typeface="Calibri" panose="020F0502020204030204" pitchFamily="34" charset="0"/>
                <a:cs typeface="Times New Roman" panose="02020603050405020304" pitchFamily="18" charset="0"/>
              </a:rPr>
              <a:t> </a:t>
            </a:r>
            <a:r>
              <a:rPr lang="en-US" sz="2800" b="1" dirty="0">
                <a:latin typeface="Calibri" panose="020F0502020204030204" pitchFamily="34" charset="0"/>
                <a:ea typeface="Calibri" panose="020F0502020204030204" pitchFamily="34" charset="0"/>
                <a:cs typeface="Times New Roman" panose="02020603050405020304" pitchFamily="18" charset="0"/>
              </a:rPr>
              <a:t>In a fallen world, people constantly seek things they can worship, even though the Creator is before us in plain view.</a:t>
            </a:r>
          </a:p>
          <a:p>
            <a:pPr marL="0" marR="0">
              <a:lnSpc>
                <a:spcPct val="107000"/>
              </a:lnSpc>
              <a:spcBef>
                <a:spcPts val="0"/>
              </a:spcBef>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We are all looking for something to worship and serve. Idols come easy, but go hard.</a:t>
            </a:r>
          </a:p>
          <a:p>
            <a:pPr marL="0" marR="0">
              <a:lnSpc>
                <a:spcPct val="107000"/>
              </a:lnSpc>
              <a:spcBef>
                <a:spcPts val="0"/>
              </a:spcBef>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There is a consistent theme about idolatry throughout the Scriptures—and in our lives as well.</a:t>
            </a:r>
          </a:p>
          <a:p>
            <a:endParaRPr lang="en-US" dirty="0"/>
          </a:p>
        </p:txBody>
      </p:sp>
    </p:spTree>
    <p:extLst>
      <p:ext uri="{BB962C8B-B14F-4D97-AF65-F5344CB8AC3E}">
        <p14:creationId xmlns:p14="http://schemas.microsoft.com/office/powerpoint/2010/main" val="190008007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3998</TotalTime>
  <Words>1779</Words>
  <Application>Microsoft Office PowerPoint</Application>
  <PresentationFormat>Widescreen</PresentationFormat>
  <Paragraphs>74</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Century Gothic</vt:lpstr>
      <vt:lpstr>Courgette</vt:lpstr>
      <vt:lpstr>Times New Roman</vt:lpstr>
      <vt:lpstr>Wingdings 3</vt:lpstr>
      <vt:lpstr>Wisp</vt:lpstr>
      <vt:lpstr>Idolatry: Not just an ancient problem</vt:lpstr>
      <vt:lpstr> 1 John 5:21 King James Version (KJV) </vt:lpstr>
      <vt:lpstr> 1 John 5:21 Living Bible (TLB) </vt:lpstr>
      <vt:lpstr> Jonah 2:8 Living Bible (TLB) </vt:lpstr>
      <vt:lpstr> Isaiah 30:9 ESV </vt:lpstr>
      <vt:lpstr> Jeremiah 44:8 KJV</vt:lpstr>
      <vt:lpstr> Nothing New Under the Sun </vt:lpstr>
      <vt:lpstr> 1 John 5:21</vt:lpstr>
      <vt:lpstr> John Calvin</vt:lpstr>
      <vt:lpstr> 1 Thessalonians 1:9-10</vt:lpstr>
      <vt:lpstr>Idols Know No Boundaries </vt:lpstr>
      <vt:lpstr>Modern day idolatry  </vt:lpstr>
      <vt:lpstr>Question: "What are some modern forms of idolatry?"</vt:lpstr>
      <vt:lpstr>PowerPoint Presentation</vt:lpstr>
      <vt:lpstr>PowerPoint Presentation</vt:lpstr>
      <vt:lpstr>Second, we worship at the altar of our own pride and ego.</vt:lpstr>
      <vt:lpstr>PowerPoint Presentation</vt:lpstr>
      <vt:lpstr> As King Solomon put it:</vt:lpstr>
      <vt:lpstr>Third, we idolize mankind through naturalism and the power of science.</vt:lpstr>
      <vt:lpstr>PowerPoint Presentation</vt:lpstr>
      <vt:lpstr> (2 Peter 3:10–13)</vt:lpstr>
      <vt:lpstr>PowerPoint Presentation</vt:lpstr>
      <vt:lpstr>This manifests itself in self-indulgence through alcohol, drugs, and food.</vt:lpstr>
      <vt:lpstr> Self-aggrandizement</vt:lpstr>
      <vt:lpstr>Three Lust </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Idolatry: Not just an ancient problem</dc:title>
  <dc:creator>Ronald Powell</dc:creator>
  <cp:lastModifiedBy>Ronald Powell</cp:lastModifiedBy>
  <cp:revision>21</cp:revision>
  <dcterms:created xsi:type="dcterms:W3CDTF">2019-05-23T16:26:50Z</dcterms:created>
  <dcterms:modified xsi:type="dcterms:W3CDTF">2019-05-26T11:05:13Z</dcterms:modified>
</cp:coreProperties>
</file>