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57" r:id="rId4"/>
    <p:sldId id="278" r:id="rId5"/>
    <p:sldId id="279" r:id="rId6"/>
    <p:sldId id="280" r:id="rId7"/>
    <p:sldId id="295" r:id="rId8"/>
    <p:sldId id="281" r:id="rId9"/>
    <p:sldId id="282" r:id="rId10"/>
    <p:sldId id="283" r:id="rId11"/>
    <p:sldId id="284" r:id="rId12"/>
    <p:sldId id="285" r:id="rId13"/>
    <p:sldId id="286" r:id="rId14"/>
    <p:sldId id="287" r:id="rId15"/>
    <p:sldId id="288" r:id="rId16"/>
    <p:sldId id="289" r:id="rId17"/>
    <p:sldId id="290" r:id="rId18"/>
    <p:sldId id="29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9" autoAdjust="0"/>
    <p:restoredTop sz="94660"/>
  </p:normalViewPr>
  <p:slideViewPr>
    <p:cSldViewPr snapToGrid="0">
      <p:cViewPr varScale="1">
        <p:scale>
          <a:sx n="68" d="100"/>
          <a:sy n="68" d="100"/>
        </p:scale>
        <p:origin x="84" y="8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955335-284D-4EB1-A176-6E5A9D8F3FBC}" type="datetimeFigureOut">
              <a:rPr lang="en-US" smtClean="0"/>
              <a:t>5/10/2019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BBA594-2B83-4246-8B21-12ACDE56FEB9}" type="slidenum">
              <a:rPr lang="en-US" smtClean="0"/>
              <a:t>‹#›</a:t>
            </a:fld>
            <a:endParaRPr lang="en-US"/>
          </a:p>
        </p:txBody>
      </p:sp>
    </p:spTree>
    <p:extLst>
      <p:ext uri="{BB962C8B-B14F-4D97-AF65-F5344CB8AC3E}">
        <p14:creationId xmlns:p14="http://schemas.microsoft.com/office/powerpoint/2010/main" val="2727045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955335-284D-4EB1-A176-6E5A9D8F3FBC}" type="datetimeFigureOut">
              <a:rPr lang="en-US" smtClean="0"/>
              <a:t>5/10/2019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BBA594-2B83-4246-8B21-12ACDE56FEB9}" type="slidenum">
              <a:rPr lang="en-US" smtClean="0"/>
              <a:t>‹#›</a:t>
            </a:fld>
            <a:endParaRPr lang="en-US"/>
          </a:p>
        </p:txBody>
      </p:sp>
    </p:spTree>
    <p:extLst>
      <p:ext uri="{BB962C8B-B14F-4D97-AF65-F5344CB8AC3E}">
        <p14:creationId xmlns:p14="http://schemas.microsoft.com/office/powerpoint/2010/main" val="98640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955335-284D-4EB1-A176-6E5A9D8F3FBC}" type="datetimeFigureOut">
              <a:rPr lang="en-US" smtClean="0"/>
              <a:t>5/10/2019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BBA594-2B83-4246-8B21-12ACDE56FEB9}" type="slidenum">
              <a:rPr lang="en-US" smtClean="0"/>
              <a:t>‹#›</a:t>
            </a:fld>
            <a:endParaRPr lang="en-US"/>
          </a:p>
        </p:txBody>
      </p:sp>
    </p:spTree>
    <p:extLst>
      <p:ext uri="{BB962C8B-B14F-4D97-AF65-F5344CB8AC3E}">
        <p14:creationId xmlns:p14="http://schemas.microsoft.com/office/powerpoint/2010/main" val="2550871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955335-284D-4EB1-A176-6E5A9D8F3FBC}" type="datetimeFigureOut">
              <a:rPr lang="en-US" smtClean="0"/>
              <a:t>5/10/2019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BBA594-2B83-4246-8B21-12ACDE56FEB9}" type="slidenum">
              <a:rPr lang="en-US" smtClean="0"/>
              <a:t>‹#›</a:t>
            </a:fld>
            <a:endParaRPr lang="en-US"/>
          </a:p>
        </p:txBody>
      </p:sp>
    </p:spTree>
    <p:extLst>
      <p:ext uri="{BB962C8B-B14F-4D97-AF65-F5344CB8AC3E}">
        <p14:creationId xmlns:p14="http://schemas.microsoft.com/office/powerpoint/2010/main" val="4029062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955335-284D-4EB1-A176-6E5A9D8F3FBC}" type="datetimeFigureOut">
              <a:rPr lang="en-US" smtClean="0"/>
              <a:t>5/10/2019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BBA594-2B83-4246-8B21-12ACDE56FEB9}" type="slidenum">
              <a:rPr lang="en-US" smtClean="0"/>
              <a:t>‹#›</a:t>
            </a:fld>
            <a:endParaRPr lang="en-US"/>
          </a:p>
        </p:txBody>
      </p:sp>
    </p:spTree>
    <p:extLst>
      <p:ext uri="{BB962C8B-B14F-4D97-AF65-F5344CB8AC3E}">
        <p14:creationId xmlns:p14="http://schemas.microsoft.com/office/powerpoint/2010/main" val="195399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955335-284D-4EB1-A176-6E5A9D8F3FBC}" type="datetimeFigureOut">
              <a:rPr lang="en-US" smtClean="0"/>
              <a:t>5/10/2019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BBA594-2B83-4246-8B21-12ACDE56FEB9}" type="slidenum">
              <a:rPr lang="en-US" smtClean="0"/>
              <a:t>‹#›</a:t>
            </a:fld>
            <a:endParaRPr lang="en-US"/>
          </a:p>
        </p:txBody>
      </p:sp>
    </p:spTree>
    <p:extLst>
      <p:ext uri="{BB962C8B-B14F-4D97-AF65-F5344CB8AC3E}">
        <p14:creationId xmlns:p14="http://schemas.microsoft.com/office/powerpoint/2010/main" val="2564630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955335-284D-4EB1-A176-6E5A9D8F3FBC}" type="datetimeFigureOut">
              <a:rPr lang="en-US" smtClean="0"/>
              <a:t>5/10/2019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BBA594-2B83-4246-8B21-12ACDE56FEB9}" type="slidenum">
              <a:rPr lang="en-US" smtClean="0"/>
              <a:t>‹#›</a:t>
            </a:fld>
            <a:endParaRPr lang="en-US"/>
          </a:p>
        </p:txBody>
      </p:sp>
    </p:spTree>
    <p:extLst>
      <p:ext uri="{BB962C8B-B14F-4D97-AF65-F5344CB8AC3E}">
        <p14:creationId xmlns:p14="http://schemas.microsoft.com/office/powerpoint/2010/main" val="269538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955335-284D-4EB1-A176-6E5A9D8F3FBC}" type="datetimeFigureOut">
              <a:rPr lang="en-US" smtClean="0"/>
              <a:t>5/10/2019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BBA594-2B83-4246-8B21-12ACDE56FEB9}" type="slidenum">
              <a:rPr lang="en-US" smtClean="0"/>
              <a:t>‹#›</a:t>
            </a:fld>
            <a:endParaRPr lang="en-US"/>
          </a:p>
        </p:txBody>
      </p:sp>
    </p:spTree>
    <p:extLst>
      <p:ext uri="{BB962C8B-B14F-4D97-AF65-F5344CB8AC3E}">
        <p14:creationId xmlns:p14="http://schemas.microsoft.com/office/powerpoint/2010/main" val="3831657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955335-284D-4EB1-A176-6E5A9D8F3FBC}" type="datetimeFigureOut">
              <a:rPr lang="en-US" smtClean="0"/>
              <a:t>5/10/2019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BBA594-2B83-4246-8B21-12ACDE56FEB9}" type="slidenum">
              <a:rPr lang="en-US" smtClean="0"/>
              <a:t>‹#›</a:t>
            </a:fld>
            <a:endParaRPr lang="en-US"/>
          </a:p>
        </p:txBody>
      </p:sp>
    </p:spTree>
    <p:extLst>
      <p:ext uri="{BB962C8B-B14F-4D97-AF65-F5344CB8AC3E}">
        <p14:creationId xmlns:p14="http://schemas.microsoft.com/office/powerpoint/2010/main" val="3544463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955335-284D-4EB1-A176-6E5A9D8F3FBC}" type="datetimeFigureOut">
              <a:rPr lang="en-US" smtClean="0"/>
              <a:t>5/10/2019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BBA594-2B83-4246-8B21-12ACDE56FEB9}" type="slidenum">
              <a:rPr lang="en-US" smtClean="0"/>
              <a:t>‹#›</a:t>
            </a:fld>
            <a:endParaRPr lang="en-US"/>
          </a:p>
        </p:txBody>
      </p:sp>
    </p:spTree>
    <p:extLst>
      <p:ext uri="{BB962C8B-B14F-4D97-AF65-F5344CB8AC3E}">
        <p14:creationId xmlns:p14="http://schemas.microsoft.com/office/powerpoint/2010/main" val="2202773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955335-284D-4EB1-A176-6E5A9D8F3FBC}" type="datetimeFigureOut">
              <a:rPr lang="en-US" smtClean="0"/>
              <a:t>5/10/2019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BBA594-2B83-4246-8B21-12ACDE56FEB9}" type="slidenum">
              <a:rPr lang="en-US" smtClean="0"/>
              <a:t>‹#›</a:t>
            </a:fld>
            <a:endParaRPr lang="en-US"/>
          </a:p>
        </p:txBody>
      </p:sp>
    </p:spTree>
    <p:extLst>
      <p:ext uri="{BB962C8B-B14F-4D97-AF65-F5344CB8AC3E}">
        <p14:creationId xmlns:p14="http://schemas.microsoft.com/office/powerpoint/2010/main" val="2518628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955335-284D-4EB1-A176-6E5A9D8F3FBC}" type="datetimeFigureOut">
              <a:rPr lang="en-US" smtClean="0"/>
              <a:t>5/10/2019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BBA594-2B83-4246-8B21-12ACDE56FEB9}" type="slidenum">
              <a:rPr lang="en-US" smtClean="0"/>
              <a:t>‹#›</a:t>
            </a:fld>
            <a:endParaRPr lang="en-US"/>
          </a:p>
        </p:txBody>
      </p:sp>
    </p:spTree>
    <p:extLst>
      <p:ext uri="{BB962C8B-B14F-4D97-AF65-F5344CB8AC3E}">
        <p14:creationId xmlns:p14="http://schemas.microsoft.com/office/powerpoint/2010/main" val="26044891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i="1" dirty="0" smtClean="0">
                <a:solidFill>
                  <a:schemeClr val="bg1"/>
                </a:solidFill>
              </a:rPr>
              <a:t/>
            </a:r>
            <a:br>
              <a:rPr lang="en-US" b="1" i="1" dirty="0" smtClean="0">
                <a:solidFill>
                  <a:schemeClr val="bg1"/>
                </a:solidFill>
              </a:rPr>
            </a:br>
            <a:r>
              <a:rPr lang="en-US" b="1" i="1" dirty="0" smtClean="0">
                <a:solidFill>
                  <a:schemeClr val="bg1"/>
                </a:solidFill>
              </a:rPr>
              <a:t>Trail Blazer’s </a:t>
            </a:r>
            <a:br>
              <a:rPr lang="en-US" b="1" i="1" dirty="0" smtClean="0">
                <a:solidFill>
                  <a:schemeClr val="bg1"/>
                </a:solidFill>
              </a:rPr>
            </a:br>
            <a:r>
              <a:rPr lang="en-US" b="1" i="1" dirty="0" smtClean="0">
                <a:solidFill>
                  <a:schemeClr val="bg1"/>
                </a:solidFill>
              </a:rPr>
              <a:t>Happy Mother’s Day</a:t>
            </a:r>
            <a:endParaRPr lang="en-US" b="1" i="1" dirty="0">
              <a:solidFill>
                <a:schemeClr val="bg1"/>
              </a:solidFill>
            </a:endParaRPr>
          </a:p>
        </p:txBody>
      </p:sp>
      <p:sp>
        <p:nvSpPr>
          <p:cNvPr id="3" name="Subtitle 2"/>
          <p:cNvSpPr>
            <a:spLocks noGrp="1"/>
          </p:cNvSpPr>
          <p:nvPr>
            <p:ph type="subTitle" idx="1"/>
          </p:nvPr>
        </p:nvSpPr>
        <p:spPr/>
        <p:txBody>
          <a:bodyPr>
            <a:normAutofit/>
          </a:bodyPr>
          <a:lstStyle/>
          <a:p>
            <a:r>
              <a:rPr lang="en-US" sz="3600" dirty="0" smtClean="0">
                <a:solidFill>
                  <a:schemeClr val="bg1"/>
                </a:solidFill>
              </a:rPr>
              <a:t>With Bishop Ronald K. Powell</a:t>
            </a:r>
            <a:endParaRPr lang="en-US" sz="3600" dirty="0">
              <a:solidFill>
                <a:schemeClr val="bg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87389" y="4199355"/>
            <a:ext cx="4090737" cy="230104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29772881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1 Corinthians 4:15 ( A Spiritual Father)</a:t>
            </a:r>
            <a:endParaRPr lang="en-US" b="1" dirty="0">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rPr>
              <a:t>14 I am not writing this to shame you, but to warn you as my beloved children. </a:t>
            </a:r>
          </a:p>
          <a:p>
            <a:r>
              <a:rPr lang="en-US" dirty="0" smtClean="0">
                <a:solidFill>
                  <a:schemeClr val="bg1"/>
                </a:solidFill>
              </a:rPr>
              <a:t>15 Even if you have ten thousand guardians in Christ, you do not have many fathers; for </a:t>
            </a:r>
            <a:r>
              <a:rPr lang="en-US" b="1" u="sng" dirty="0" smtClean="0">
                <a:solidFill>
                  <a:schemeClr val="bg1"/>
                </a:solidFill>
              </a:rPr>
              <a:t>in Christ Jesus I became your father through the gospel</a:t>
            </a:r>
            <a:r>
              <a:rPr lang="en-US" dirty="0" smtClean="0">
                <a:solidFill>
                  <a:schemeClr val="bg1"/>
                </a:solidFill>
              </a:rPr>
              <a:t>. </a:t>
            </a:r>
          </a:p>
          <a:p>
            <a:r>
              <a:rPr lang="en-US" dirty="0" smtClean="0">
                <a:solidFill>
                  <a:schemeClr val="bg1"/>
                </a:solidFill>
              </a:rPr>
              <a:t>16 Therefore I urge you to imitate me.…</a:t>
            </a:r>
            <a:endParaRPr lang="en-US" dirty="0">
              <a:solidFill>
                <a:schemeClr val="bg1"/>
              </a:solidFill>
            </a:endParaRPr>
          </a:p>
        </p:txBody>
      </p:sp>
    </p:spTree>
    <p:extLst>
      <p:ext uri="{BB962C8B-B14F-4D97-AF65-F5344CB8AC3E}">
        <p14:creationId xmlns:p14="http://schemas.microsoft.com/office/powerpoint/2010/main" val="2899917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86900"/>
          </a:xfrm>
        </p:spPr>
        <p:txBody>
          <a:bodyPr/>
          <a:lstStyle/>
          <a:p>
            <a:r>
              <a:rPr lang="en-US" b="1" dirty="0" smtClean="0">
                <a:solidFill>
                  <a:schemeClr val="bg1"/>
                </a:solidFill>
              </a:rPr>
              <a:t>Oswald Chambers Said…</a:t>
            </a:r>
            <a:endParaRPr lang="en-US" b="1" dirty="0">
              <a:solidFill>
                <a:schemeClr val="bg1"/>
              </a:solidFill>
            </a:endParaRPr>
          </a:p>
        </p:txBody>
      </p:sp>
      <p:sp>
        <p:nvSpPr>
          <p:cNvPr id="3" name="Content Placeholder 2"/>
          <p:cNvSpPr>
            <a:spLocks noGrp="1"/>
          </p:cNvSpPr>
          <p:nvPr>
            <p:ph idx="1"/>
          </p:nvPr>
        </p:nvSpPr>
        <p:spPr>
          <a:xfrm>
            <a:off x="838200" y="1603718"/>
            <a:ext cx="10515600" cy="4909624"/>
          </a:xfrm>
        </p:spPr>
        <p:txBody>
          <a:bodyPr>
            <a:noAutofit/>
          </a:bodyPr>
          <a:lstStyle/>
          <a:p>
            <a:r>
              <a:rPr lang="en-US" sz="2600" b="1" dirty="0" smtClean="0">
                <a:solidFill>
                  <a:schemeClr val="bg1"/>
                </a:solidFill>
              </a:rPr>
              <a:t>Jesus said to Peter — “Feed My sheep,” but He gave him nothing to feed them with. </a:t>
            </a:r>
          </a:p>
          <a:p>
            <a:r>
              <a:rPr lang="en-US" sz="2600" b="1" dirty="0" smtClean="0">
                <a:solidFill>
                  <a:schemeClr val="bg1"/>
                </a:solidFill>
              </a:rPr>
              <a:t>The process of being made broken bread and poured-out wine means that you have to be the nourishment for other souls until they learn to feed on God. </a:t>
            </a:r>
          </a:p>
          <a:p>
            <a:r>
              <a:rPr lang="en-US" sz="2600" b="1" dirty="0" smtClean="0">
                <a:solidFill>
                  <a:schemeClr val="bg1"/>
                </a:solidFill>
              </a:rPr>
              <a:t>They must drain you to the dregs. Be careful that you get your supply, or before long you will be utterly exhausted. </a:t>
            </a:r>
          </a:p>
          <a:p>
            <a:r>
              <a:rPr lang="en-US" sz="2600" b="1" dirty="0" smtClean="0">
                <a:solidFill>
                  <a:schemeClr val="bg1"/>
                </a:solidFill>
              </a:rPr>
              <a:t>Before other souls learn to draw on the life of the Lord Jesus direct, they have to draw on it through you; you have to be literally “sucked,” until they learn to take their nourishment from God. </a:t>
            </a:r>
          </a:p>
          <a:p>
            <a:r>
              <a:rPr lang="en-US" sz="2600" b="1" dirty="0" smtClean="0">
                <a:solidFill>
                  <a:schemeClr val="bg1"/>
                </a:solidFill>
              </a:rPr>
              <a:t>We owe it to God to be our best for His lambs and His sheep as well as for Himself.</a:t>
            </a:r>
            <a:endParaRPr lang="en-US" sz="2600" b="1" dirty="0">
              <a:solidFill>
                <a:schemeClr val="bg1"/>
              </a:solidFill>
            </a:endParaRPr>
          </a:p>
        </p:txBody>
      </p:sp>
    </p:spTree>
    <p:extLst>
      <p:ext uri="{BB962C8B-B14F-4D97-AF65-F5344CB8AC3E}">
        <p14:creationId xmlns:p14="http://schemas.microsoft.com/office/powerpoint/2010/main" val="3119973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Oswald Chambers Said…</a:t>
            </a:r>
            <a:endParaRPr lang="en-US" dirty="0"/>
          </a:p>
        </p:txBody>
      </p:sp>
      <p:sp>
        <p:nvSpPr>
          <p:cNvPr id="3" name="Content Placeholder 2"/>
          <p:cNvSpPr>
            <a:spLocks noGrp="1"/>
          </p:cNvSpPr>
          <p:nvPr>
            <p:ph idx="1"/>
          </p:nvPr>
        </p:nvSpPr>
        <p:spPr/>
        <p:txBody>
          <a:bodyPr/>
          <a:lstStyle/>
          <a:p>
            <a:r>
              <a:rPr lang="en-US" dirty="0" smtClean="0">
                <a:solidFill>
                  <a:schemeClr val="bg1"/>
                </a:solidFill>
              </a:rPr>
              <a:t>Has the way in which you have been serving God betrayed you into exhaustion? </a:t>
            </a:r>
          </a:p>
          <a:p>
            <a:r>
              <a:rPr lang="en-US" dirty="0" smtClean="0">
                <a:solidFill>
                  <a:schemeClr val="bg1"/>
                </a:solidFill>
              </a:rPr>
              <a:t>If so, then rally your affections. Where did you start the service from?</a:t>
            </a:r>
          </a:p>
          <a:p>
            <a:r>
              <a:rPr lang="en-US" dirty="0" smtClean="0">
                <a:solidFill>
                  <a:schemeClr val="bg1"/>
                </a:solidFill>
              </a:rPr>
              <a:t> From your own sympathy or from the basis of the Redemption of Jesus Christ? </a:t>
            </a:r>
          </a:p>
          <a:p>
            <a:r>
              <a:rPr lang="en-US" dirty="0" smtClean="0">
                <a:solidFill>
                  <a:schemeClr val="bg1"/>
                </a:solidFill>
              </a:rPr>
              <a:t>Continually go back to the foundation of your affections and recollect where the source of power is. You have no right to say — “O Lord, I am so exhausted.” </a:t>
            </a:r>
            <a:r>
              <a:rPr lang="en-US" b="1" i="1" dirty="0" smtClean="0">
                <a:solidFill>
                  <a:schemeClr val="bg1"/>
                </a:solidFill>
              </a:rPr>
              <a:t>He saved and sanctified you in order to exhaust you. Be exhausted for God, but remember that your supply comes from Him</a:t>
            </a:r>
            <a:r>
              <a:rPr lang="en-US" dirty="0" smtClean="0">
                <a:solidFill>
                  <a:schemeClr val="bg1"/>
                </a:solidFill>
              </a:rPr>
              <a:t>. “All my fresh springs shall be in Thee” (PBV).*</a:t>
            </a:r>
            <a:endParaRPr lang="en-US" dirty="0">
              <a:solidFill>
                <a:schemeClr val="bg1"/>
              </a:solidFill>
            </a:endParaRPr>
          </a:p>
        </p:txBody>
      </p:sp>
    </p:spTree>
    <p:extLst>
      <p:ext uri="{BB962C8B-B14F-4D97-AF65-F5344CB8AC3E}">
        <p14:creationId xmlns:p14="http://schemas.microsoft.com/office/powerpoint/2010/main" val="1957884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AS A Mother</a:t>
            </a:r>
            <a:endParaRPr lang="en-US" dirty="0">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rPr>
              <a:t>AS Mother’s are absolutely essential to the well Beings of their children, so Spiritual Leaders who minister should minister with a mother’s Gentleness, Intimate affection, Sacrificial Love, and unselfish Labor.</a:t>
            </a:r>
          </a:p>
          <a:p>
            <a:r>
              <a:rPr lang="en-US" dirty="0" smtClean="0">
                <a:solidFill>
                  <a:schemeClr val="bg1"/>
                </a:solidFill>
              </a:rPr>
              <a:t>These Characteristics are essential for the Life and Health of the Church.</a:t>
            </a:r>
            <a:endParaRPr lang="en-US" dirty="0">
              <a:solidFill>
                <a:schemeClr val="bg1"/>
              </a:solidFill>
            </a:endParaRPr>
          </a:p>
        </p:txBody>
      </p:sp>
    </p:spTree>
    <p:extLst>
      <p:ext uri="{BB962C8B-B14F-4D97-AF65-F5344CB8AC3E}">
        <p14:creationId xmlns:p14="http://schemas.microsoft.com/office/powerpoint/2010/main" val="1346069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The Family &amp; the Church</a:t>
            </a:r>
            <a:endParaRPr lang="en-US" b="1" dirty="0">
              <a:solidFill>
                <a:schemeClr val="bg1"/>
              </a:solidFill>
            </a:endParaRPr>
          </a:p>
        </p:txBody>
      </p:sp>
      <p:sp>
        <p:nvSpPr>
          <p:cNvPr id="3" name="Content Placeholder 2"/>
          <p:cNvSpPr>
            <a:spLocks noGrp="1"/>
          </p:cNvSpPr>
          <p:nvPr>
            <p:ph idx="1"/>
          </p:nvPr>
        </p:nvSpPr>
        <p:spPr/>
        <p:txBody>
          <a:bodyPr/>
          <a:lstStyle/>
          <a:p>
            <a:r>
              <a:rPr lang="en-US" b="1" u="sng" dirty="0" smtClean="0">
                <a:solidFill>
                  <a:schemeClr val="bg1"/>
                </a:solidFill>
              </a:rPr>
              <a:t>The Family</a:t>
            </a:r>
            <a:endParaRPr lang="en-US" u="sng" dirty="0" smtClean="0">
              <a:solidFill>
                <a:schemeClr val="bg1"/>
              </a:solidFill>
            </a:endParaRPr>
          </a:p>
          <a:p>
            <a:r>
              <a:rPr lang="en-US" b="1" dirty="0" smtClean="0">
                <a:solidFill>
                  <a:schemeClr val="bg1"/>
                </a:solidFill>
              </a:rPr>
              <a:t>So if my family is going to be healthy, I need to a spiritual mother to my children.</a:t>
            </a:r>
          </a:p>
          <a:p>
            <a:r>
              <a:rPr lang="en-US" b="1" u="sng" dirty="0" smtClean="0">
                <a:solidFill>
                  <a:schemeClr val="bg1"/>
                </a:solidFill>
              </a:rPr>
              <a:t>The Church</a:t>
            </a:r>
          </a:p>
          <a:p>
            <a:r>
              <a:rPr lang="en-US" b="1" dirty="0" smtClean="0">
                <a:solidFill>
                  <a:schemeClr val="bg1"/>
                </a:solidFill>
              </a:rPr>
              <a:t>If my Church is going to be healthy I need to be a Spiritual leader that resembles the Character of a Spiritual Mother.</a:t>
            </a:r>
            <a:endParaRPr lang="en-US" b="1" dirty="0">
              <a:solidFill>
                <a:schemeClr val="bg1"/>
              </a:solidFill>
            </a:endParaRPr>
          </a:p>
        </p:txBody>
      </p:sp>
    </p:spTree>
    <p:extLst>
      <p:ext uri="{BB962C8B-B14F-4D97-AF65-F5344CB8AC3E}">
        <p14:creationId xmlns:p14="http://schemas.microsoft.com/office/powerpoint/2010/main" val="4110601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Gentleness</a:t>
            </a:r>
            <a:endParaRPr lang="en-US" b="1" dirty="0">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rPr>
              <a:t>There’s another word in our text…. It’s Gentleness. </a:t>
            </a:r>
          </a:p>
          <a:p>
            <a:r>
              <a:rPr lang="en-US" dirty="0" smtClean="0">
                <a:solidFill>
                  <a:schemeClr val="bg1"/>
                </a:solidFill>
              </a:rPr>
              <a:t>It means to be kind and understanding with people. It encompasses a host of other virtues as well like:</a:t>
            </a:r>
          </a:p>
          <a:p>
            <a:endParaRPr lang="en-US" dirty="0">
              <a:solidFill>
                <a:schemeClr val="bg1"/>
              </a:solidFill>
            </a:endParaRPr>
          </a:p>
          <a:p>
            <a:r>
              <a:rPr lang="en-US" dirty="0" smtClean="0">
                <a:solidFill>
                  <a:schemeClr val="bg1"/>
                </a:solidFill>
              </a:rPr>
              <a:t>Acceptance, respect, passion, Tolerance of imperfection, patience, loyalty, and tenderness</a:t>
            </a:r>
          </a:p>
          <a:p>
            <a:r>
              <a:rPr lang="en-US" dirty="0" smtClean="0">
                <a:solidFill>
                  <a:schemeClr val="bg1"/>
                </a:solidFill>
              </a:rPr>
              <a:t>I want to discuss one of these virtues with you &gt; </a:t>
            </a:r>
            <a:r>
              <a:rPr lang="en-US" dirty="0" smtClean="0">
                <a:solidFill>
                  <a:schemeClr val="bg1"/>
                </a:solidFill>
              </a:rPr>
              <a:t>Tolerance of imperfection.</a:t>
            </a:r>
            <a:endParaRPr lang="en-US" dirty="0">
              <a:solidFill>
                <a:schemeClr val="bg1"/>
              </a:solidFill>
            </a:endParaRPr>
          </a:p>
        </p:txBody>
      </p:sp>
    </p:spTree>
    <p:extLst>
      <p:ext uri="{BB962C8B-B14F-4D97-AF65-F5344CB8AC3E}">
        <p14:creationId xmlns:p14="http://schemas.microsoft.com/office/powerpoint/2010/main" val="37390197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Motive:</a:t>
            </a:r>
            <a:endParaRPr lang="en-US" b="1" dirty="0">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rPr>
              <a:t>The Motive here is Deep Love and is not found anywhere else in the New testament.</a:t>
            </a:r>
          </a:p>
          <a:p>
            <a:r>
              <a:rPr lang="en-US" dirty="0" smtClean="0">
                <a:solidFill>
                  <a:schemeClr val="bg1"/>
                </a:solidFill>
              </a:rPr>
              <a:t>Our text says she cared for them with </a:t>
            </a:r>
            <a:r>
              <a:rPr lang="en-US" u="sng" dirty="0" smtClean="0">
                <a:solidFill>
                  <a:schemeClr val="bg1"/>
                </a:solidFill>
              </a:rPr>
              <a:t>fond affection</a:t>
            </a:r>
          </a:p>
          <a:p>
            <a:r>
              <a:rPr lang="en-US" dirty="0" smtClean="0">
                <a:solidFill>
                  <a:schemeClr val="bg1"/>
                </a:solidFill>
              </a:rPr>
              <a:t>That means to long for someone passionately and earnestly.</a:t>
            </a:r>
          </a:p>
          <a:p>
            <a:r>
              <a:rPr lang="en-US" dirty="0" smtClean="0">
                <a:solidFill>
                  <a:schemeClr val="bg1"/>
                </a:solidFill>
              </a:rPr>
              <a:t>Being linked to a mother’s love is intended to express an affection so deep and compelling as to be unsurpassed.</a:t>
            </a:r>
          </a:p>
          <a:p>
            <a:r>
              <a:rPr lang="en-US" dirty="0" smtClean="0">
                <a:solidFill>
                  <a:schemeClr val="bg1"/>
                </a:solidFill>
              </a:rPr>
              <a:t>It’s like the Mother who says I can’t love you anymore than I do!</a:t>
            </a:r>
            <a:endParaRPr lang="en-US" dirty="0">
              <a:solidFill>
                <a:schemeClr val="bg1"/>
              </a:solidFill>
            </a:endParaRPr>
          </a:p>
        </p:txBody>
      </p:sp>
    </p:spTree>
    <p:extLst>
      <p:ext uri="{BB962C8B-B14F-4D97-AF65-F5344CB8AC3E}">
        <p14:creationId xmlns:p14="http://schemas.microsoft.com/office/powerpoint/2010/main" val="20094167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effectLst>
                  <a:outerShdw blurRad="38100" dist="38100" dir="2700000" algn="tl">
                    <a:srgbClr val="000000">
                      <a:alpha val="43137"/>
                    </a:srgbClr>
                  </a:outerShdw>
                </a:effectLst>
              </a:rPr>
              <a:t>When a woman becomes a mother</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b="1" dirty="0" smtClean="0">
                <a:solidFill>
                  <a:schemeClr val="bg1"/>
                </a:solidFill>
                <a:effectLst>
                  <a:outerShdw blurRad="38100" dist="38100" dir="2700000" algn="tl">
                    <a:srgbClr val="000000">
                      <a:alpha val="43137"/>
                    </a:srgbClr>
                  </a:outerShdw>
                </a:effectLst>
              </a:rPr>
              <a:t>Salvation is in child Bearing..</a:t>
            </a:r>
            <a:r>
              <a:rPr lang="en-US" b="1" dirty="0" smtClean="0">
                <a:solidFill>
                  <a:schemeClr val="bg1"/>
                </a:solidFill>
              </a:rPr>
              <a:t> Definition of </a:t>
            </a:r>
            <a:r>
              <a:rPr lang="en-US" b="1" i="1" dirty="0" smtClean="0">
                <a:solidFill>
                  <a:schemeClr val="bg1"/>
                </a:solidFill>
              </a:rPr>
              <a:t>childbearing</a:t>
            </a:r>
            <a:endParaRPr lang="en-US" b="1" dirty="0" smtClean="0">
              <a:solidFill>
                <a:schemeClr val="bg1"/>
              </a:solidFill>
            </a:endParaRPr>
          </a:p>
          <a:p>
            <a:r>
              <a:rPr lang="en-US" b="1" dirty="0" smtClean="0">
                <a:solidFill>
                  <a:schemeClr val="bg1"/>
                </a:solidFill>
              </a:rPr>
              <a:t>: </a:t>
            </a:r>
            <a:r>
              <a:rPr lang="en-US" dirty="0" smtClean="0">
                <a:solidFill>
                  <a:schemeClr val="bg1"/>
                </a:solidFill>
              </a:rPr>
              <a:t>of or relating to the process of conceiving, being pregnant with, and giving birth to children.</a:t>
            </a:r>
          </a:p>
          <a:p>
            <a:r>
              <a:rPr lang="en-US" dirty="0" smtClean="0">
                <a:solidFill>
                  <a:schemeClr val="bg1"/>
                </a:solidFill>
              </a:rPr>
              <a:t>Mothering loses the self absorbed character of a woman’s past.</a:t>
            </a:r>
          </a:p>
          <a:p>
            <a:r>
              <a:rPr lang="en-US" dirty="0" smtClean="0">
                <a:solidFill>
                  <a:schemeClr val="bg1"/>
                </a:solidFill>
              </a:rPr>
              <a:t>It picture one that goes from an attitude of all about me to all about them.</a:t>
            </a:r>
          </a:p>
          <a:p>
            <a:r>
              <a:rPr lang="en-US" dirty="0" smtClean="0">
                <a:solidFill>
                  <a:schemeClr val="bg1"/>
                </a:solidFill>
              </a:rPr>
              <a:t>Sucking life from you till the can suck life from Christ Himself</a:t>
            </a:r>
          </a:p>
          <a:p>
            <a:r>
              <a:rPr lang="en-US" dirty="0" smtClean="0">
                <a:solidFill>
                  <a:schemeClr val="bg1"/>
                </a:solidFill>
              </a:rPr>
              <a:t>Giving all that I can give!!!</a:t>
            </a:r>
          </a:p>
          <a:p>
            <a:endParaRPr lang="en-US"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23431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Closing </a:t>
            </a:r>
            <a:endParaRPr lang="en-US" b="1" dirty="0">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rPr>
              <a:t>What is the Holy Spirit saying to you in this message Men and women of God.</a:t>
            </a:r>
          </a:p>
          <a:p>
            <a:r>
              <a:rPr lang="en-US" dirty="0" smtClean="0">
                <a:solidFill>
                  <a:schemeClr val="bg1"/>
                </a:solidFill>
              </a:rPr>
              <a:t>Is He pointing a light on you Character?</a:t>
            </a:r>
          </a:p>
          <a:p>
            <a:r>
              <a:rPr lang="en-US" dirty="0" smtClean="0">
                <a:solidFill>
                  <a:schemeClr val="bg1"/>
                </a:solidFill>
              </a:rPr>
              <a:t>Is He shining a light on something that is missing in your leadership Ability?</a:t>
            </a:r>
          </a:p>
          <a:p>
            <a:r>
              <a:rPr lang="en-US" dirty="0" smtClean="0">
                <a:solidFill>
                  <a:schemeClr val="bg1"/>
                </a:solidFill>
              </a:rPr>
              <a:t>Is He telling you that if you are tired and exhausted to go back to the source of your call and suck life from Him.</a:t>
            </a:r>
          </a:p>
          <a:p>
            <a:r>
              <a:rPr lang="en-US" dirty="0" smtClean="0">
                <a:solidFill>
                  <a:schemeClr val="bg1"/>
                </a:solidFill>
              </a:rPr>
              <a:t>Let’s pray!</a:t>
            </a:r>
            <a:endParaRPr lang="en-US" dirty="0">
              <a:solidFill>
                <a:schemeClr val="bg1"/>
              </a:solidFill>
            </a:endParaRPr>
          </a:p>
        </p:txBody>
      </p:sp>
    </p:spTree>
    <p:extLst>
      <p:ext uri="{BB962C8B-B14F-4D97-AF65-F5344CB8AC3E}">
        <p14:creationId xmlns:p14="http://schemas.microsoft.com/office/powerpoint/2010/main" val="1175973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Today’s Text</a:t>
            </a:r>
            <a:endParaRPr lang="en-US" b="1" dirty="0">
              <a:solidFill>
                <a:schemeClr val="bg1"/>
              </a:solidFill>
            </a:endParaRPr>
          </a:p>
        </p:txBody>
      </p:sp>
      <p:sp>
        <p:nvSpPr>
          <p:cNvPr id="3" name="Content Placeholder 2"/>
          <p:cNvSpPr>
            <a:spLocks noGrp="1"/>
          </p:cNvSpPr>
          <p:nvPr>
            <p:ph idx="1"/>
          </p:nvPr>
        </p:nvSpPr>
        <p:spPr/>
        <p:txBody>
          <a:bodyPr>
            <a:normAutofit/>
          </a:bodyPr>
          <a:lstStyle/>
          <a:p>
            <a:r>
              <a:rPr lang="en-US" sz="3200" dirty="0" smtClean="0">
                <a:solidFill>
                  <a:schemeClr val="bg1"/>
                </a:solidFill>
              </a:rPr>
              <a:t>1 Thessalonians 2: 7-9</a:t>
            </a:r>
          </a:p>
          <a:p>
            <a:r>
              <a:rPr lang="en-US" sz="3200" dirty="0" smtClean="0">
                <a:solidFill>
                  <a:schemeClr val="bg1"/>
                </a:solidFill>
              </a:rPr>
              <a:t>7 On the contrary, we were gentle among you, like a nursing mother caring for her children. 8We cared so deeply that we were delighted to share with you not only the gospel of God, but our own lives as well. That is how beloved you have become to us.</a:t>
            </a:r>
          </a:p>
          <a:p>
            <a:endParaRPr lang="en-US" sz="3200" dirty="0">
              <a:solidFill>
                <a:schemeClr val="bg1"/>
              </a:solidFill>
            </a:endParaRPr>
          </a:p>
        </p:txBody>
      </p:sp>
    </p:spTree>
    <p:extLst>
      <p:ext uri="{BB962C8B-B14F-4D97-AF65-F5344CB8AC3E}">
        <p14:creationId xmlns:p14="http://schemas.microsoft.com/office/powerpoint/2010/main" val="32379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Introduction</a:t>
            </a:r>
            <a:endParaRPr lang="en-US" b="1" dirty="0">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rPr>
              <a:t>Today is Mother’s Day 2019.</a:t>
            </a:r>
          </a:p>
          <a:p>
            <a:r>
              <a:rPr lang="en-US" dirty="0" smtClean="0">
                <a:solidFill>
                  <a:schemeClr val="bg1"/>
                </a:solidFill>
              </a:rPr>
              <a:t>I asked the Lord to show me what He wanted to speak on and the word Trail Blazer came into my mind.</a:t>
            </a:r>
          </a:p>
          <a:p>
            <a:r>
              <a:rPr lang="en-US" dirty="0" smtClean="0">
                <a:solidFill>
                  <a:schemeClr val="bg1"/>
                </a:solidFill>
              </a:rPr>
              <a:t>I asked Him to give me Scripture and when I turned to 1 Thess. 2:7-9 the Words jumped off the page at me. </a:t>
            </a:r>
          </a:p>
          <a:p>
            <a:r>
              <a:rPr lang="en-US" dirty="0" smtClean="0">
                <a:solidFill>
                  <a:schemeClr val="bg1"/>
                </a:solidFill>
              </a:rPr>
              <a:t>Paul is using a metaphor to show Church leaders how to lead the Church.</a:t>
            </a:r>
          </a:p>
          <a:p>
            <a:r>
              <a:rPr lang="en-US" dirty="0" smtClean="0">
                <a:solidFill>
                  <a:schemeClr val="bg1"/>
                </a:solidFill>
              </a:rPr>
              <a:t>Paul’s Metaphor is one everyone will be able to embrace and understand. (Paul’s Metaphor is a Godly mama)</a:t>
            </a:r>
            <a:endParaRPr lang="en-US" dirty="0">
              <a:solidFill>
                <a:schemeClr val="bg1"/>
              </a:solidFill>
            </a:endParaRPr>
          </a:p>
        </p:txBody>
      </p:sp>
    </p:spTree>
    <p:extLst>
      <p:ext uri="{BB962C8B-B14F-4D97-AF65-F5344CB8AC3E}">
        <p14:creationId xmlns:p14="http://schemas.microsoft.com/office/powerpoint/2010/main" val="1613365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A Metaphor By Definition</a:t>
            </a:r>
            <a:endParaRPr lang="en-US" b="1" dirty="0">
              <a:solidFill>
                <a:schemeClr val="bg1"/>
              </a:solidFill>
            </a:endParaRPr>
          </a:p>
        </p:txBody>
      </p:sp>
      <p:sp>
        <p:nvSpPr>
          <p:cNvPr id="3" name="Content Placeholder 2"/>
          <p:cNvSpPr>
            <a:spLocks noGrp="1"/>
          </p:cNvSpPr>
          <p:nvPr>
            <p:ph idx="1"/>
          </p:nvPr>
        </p:nvSpPr>
        <p:spPr/>
        <p:txBody>
          <a:bodyPr>
            <a:normAutofit/>
          </a:bodyPr>
          <a:lstStyle/>
          <a:p>
            <a:r>
              <a:rPr lang="en-US" sz="3200" dirty="0" smtClean="0">
                <a:solidFill>
                  <a:schemeClr val="bg1"/>
                </a:solidFill>
              </a:rPr>
              <a:t>Simple metaphors make a direct comparison between two things, saying that one thing is the other.</a:t>
            </a:r>
            <a:endParaRPr lang="en-US" sz="3200" dirty="0">
              <a:solidFill>
                <a:schemeClr val="bg1"/>
              </a:solidFill>
            </a:endParaRPr>
          </a:p>
        </p:txBody>
      </p:sp>
    </p:spTree>
    <p:extLst>
      <p:ext uri="{BB962C8B-B14F-4D97-AF65-F5344CB8AC3E}">
        <p14:creationId xmlns:p14="http://schemas.microsoft.com/office/powerpoint/2010/main" val="2796049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“Paul Raises the expectation of Spiritual Leaders”</a:t>
            </a:r>
            <a:endParaRPr lang="en-US" b="1" dirty="0">
              <a:solidFill>
                <a:schemeClr val="bg1"/>
              </a:solidFill>
            </a:endParaRPr>
          </a:p>
        </p:txBody>
      </p:sp>
      <p:sp>
        <p:nvSpPr>
          <p:cNvPr id="3" name="Content Placeholder 2"/>
          <p:cNvSpPr>
            <a:spLocks noGrp="1"/>
          </p:cNvSpPr>
          <p:nvPr>
            <p:ph idx="1"/>
          </p:nvPr>
        </p:nvSpPr>
        <p:spPr/>
        <p:txBody>
          <a:bodyPr/>
          <a:lstStyle/>
          <a:p>
            <a:r>
              <a:rPr lang="en-US" dirty="0" smtClean="0">
                <a:solidFill>
                  <a:schemeClr val="bg1"/>
                </a:solidFill>
              </a:rPr>
              <a:t>He does this by telling us that </a:t>
            </a:r>
            <a:r>
              <a:rPr lang="en-US" b="1" u="sng" dirty="0" smtClean="0">
                <a:solidFill>
                  <a:schemeClr val="bg1"/>
                </a:solidFill>
              </a:rPr>
              <a:t>if you want to Lead the Church right lead the Church Like your Mama led you</a:t>
            </a:r>
            <a:r>
              <a:rPr lang="en-US" b="1" dirty="0" smtClean="0">
                <a:solidFill>
                  <a:schemeClr val="bg1"/>
                </a:solidFill>
              </a:rPr>
              <a:t>!</a:t>
            </a:r>
          </a:p>
          <a:p>
            <a:endParaRPr lang="en-US" dirty="0">
              <a:solidFill>
                <a:schemeClr val="bg1"/>
              </a:solidFill>
            </a:endParaRPr>
          </a:p>
          <a:p>
            <a:r>
              <a:rPr lang="en-US" dirty="0" smtClean="0">
                <a:solidFill>
                  <a:schemeClr val="bg1"/>
                </a:solidFill>
              </a:rPr>
              <a:t>So Scripture offers </a:t>
            </a:r>
            <a:r>
              <a:rPr lang="en-US" b="1" u="sng" dirty="0" smtClean="0">
                <a:solidFill>
                  <a:schemeClr val="bg1"/>
                </a:solidFill>
              </a:rPr>
              <a:t>leadership by example and directing Instruction </a:t>
            </a:r>
            <a:r>
              <a:rPr lang="en-US" dirty="0" smtClean="0">
                <a:solidFill>
                  <a:schemeClr val="bg1"/>
                </a:solidFill>
              </a:rPr>
              <a:t>on the very subject of Spiritual Leadership. </a:t>
            </a:r>
          </a:p>
          <a:p>
            <a:pPr marL="0" indent="0">
              <a:buNone/>
            </a:pPr>
            <a:endParaRPr lang="en-US" dirty="0" smtClean="0">
              <a:solidFill>
                <a:schemeClr val="bg1"/>
              </a:solidFill>
            </a:endParaRPr>
          </a:p>
          <a:p>
            <a:r>
              <a:rPr lang="en-US" dirty="0" smtClean="0">
                <a:solidFill>
                  <a:schemeClr val="bg1"/>
                </a:solidFill>
              </a:rPr>
              <a:t>So effective Spiritual Leadership is a combination of </a:t>
            </a:r>
            <a:r>
              <a:rPr lang="en-US" b="1" u="sng" dirty="0" smtClean="0">
                <a:solidFill>
                  <a:schemeClr val="bg1"/>
                </a:solidFill>
              </a:rPr>
              <a:t>Character and Activity, “Who you are and what you do!”</a:t>
            </a:r>
            <a:endParaRPr lang="en-US" b="1" u="sng" dirty="0">
              <a:solidFill>
                <a:schemeClr val="bg1"/>
              </a:solidFill>
            </a:endParaRPr>
          </a:p>
        </p:txBody>
      </p:sp>
    </p:spTree>
    <p:extLst>
      <p:ext uri="{BB962C8B-B14F-4D97-AF65-F5344CB8AC3E}">
        <p14:creationId xmlns:p14="http://schemas.microsoft.com/office/powerpoint/2010/main" val="3879236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chemeClr val="bg1"/>
                </a:solidFill>
              </a:rPr>
              <a:t>Character is presented in 1 Thessalonians 2:1-6</a:t>
            </a:r>
            <a:endParaRPr lang="en-US" sz="4000" b="1" dirty="0" smtClean="0">
              <a:solidFill>
                <a:schemeClr val="bg1"/>
              </a:solidFill>
            </a:endParaRPr>
          </a:p>
        </p:txBody>
      </p:sp>
      <p:sp>
        <p:nvSpPr>
          <p:cNvPr id="3" name="Content Placeholder 2"/>
          <p:cNvSpPr>
            <a:spLocks noGrp="1"/>
          </p:cNvSpPr>
          <p:nvPr>
            <p:ph idx="1"/>
          </p:nvPr>
        </p:nvSpPr>
        <p:spPr/>
        <p:txBody>
          <a:bodyPr>
            <a:normAutofit/>
          </a:bodyPr>
          <a:lstStyle/>
          <a:p>
            <a:r>
              <a:rPr lang="en-US" sz="3200" dirty="0" smtClean="0">
                <a:solidFill>
                  <a:schemeClr val="bg1"/>
                </a:solidFill>
              </a:rPr>
              <a:t>Paul presented us with the exemplary Leadership Virtues in a Mothers Life;</a:t>
            </a:r>
          </a:p>
          <a:p>
            <a:r>
              <a:rPr lang="en-US" sz="3200" dirty="0" smtClean="0">
                <a:solidFill>
                  <a:schemeClr val="bg1"/>
                </a:solidFill>
              </a:rPr>
              <a:t>1-Tenacity - the quality or fact of being very determined,</a:t>
            </a:r>
          </a:p>
          <a:p>
            <a:r>
              <a:rPr lang="en-US" sz="3200" dirty="0" smtClean="0">
                <a:solidFill>
                  <a:schemeClr val="bg1"/>
                </a:solidFill>
              </a:rPr>
              <a:t>quality or fact of continuing to exist; persistence.</a:t>
            </a:r>
          </a:p>
          <a:p>
            <a:r>
              <a:rPr lang="en-US" sz="3200" dirty="0" smtClean="0">
                <a:solidFill>
                  <a:schemeClr val="bg1"/>
                </a:solidFill>
              </a:rPr>
              <a:t>2-Integrity - the quality of being honest and having strong moral principles; moral uprightness.</a:t>
            </a:r>
          </a:p>
          <a:p>
            <a:r>
              <a:rPr lang="en-US" sz="3200" dirty="0" smtClean="0">
                <a:solidFill>
                  <a:schemeClr val="bg1"/>
                </a:solidFill>
              </a:rPr>
              <a:t>3-Authority - the power or right to give orders, make decisions, and enforce obedience.</a:t>
            </a:r>
            <a:endParaRPr lang="en-US" sz="3200" dirty="0">
              <a:solidFill>
                <a:schemeClr val="bg1"/>
              </a:solidFill>
            </a:endParaRPr>
          </a:p>
          <a:p>
            <a:endParaRPr lang="en-US" dirty="0" smtClean="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1062683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chemeClr val="bg1"/>
                </a:solidFill>
              </a:rPr>
              <a:t>Character is presented in 1 Thessalonians 2:1-6</a:t>
            </a:r>
            <a:endParaRPr lang="en-US" sz="4000" b="1" dirty="0" smtClean="0">
              <a:solidFill>
                <a:schemeClr val="bg1"/>
              </a:solidFill>
            </a:endParaRPr>
          </a:p>
        </p:txBody>
      </p:sp>
      <p:sp>
        <p:nvSpPr>
          <p:cNvPr id="3" name="Content Placeholder 2"/>
          <p:cNvSpPr>
            <a:spLocks noGrp="1"/>
          </p:cNvSpPr>
          <p:nvPr>
            <p:ph idx="1"/>
          </p:nvPr>
        </p:nvSpPr>
        <p:spPr/>
        <p:txBody>
          <a:bodyPr>
            <a:normAutofit fontScale="92500" lnSpcReduction="10000"/>
          </a:bodyPr>
          <a:lstStyle/>
          <a:p>
            <a:r>
              <a:rPr lang="en-US" sz="3200" dirty="0" smtClean="0">
                <a:solidFill>
                  <a:schemeClr val="bg1"/>
                </a:solidFill>
              </a:rPr>
              <a:t>Paul presented us with the exemplary Leadership Virtues in a Mothers Life;</a:t>
            </a:r>
          </a:p>
          <a:p>
            <a:r>
              <a:rPr lang="en-US" sz="3200" dirty="0" smtClean="0">
                <a:solidFill>
                  <a:schemeClr val="bg1"/>
                </a:solidFill>
              </a:rPr>
              <a:t>4- Accountability - </a:t>
            </a:r>
            <a:r>
              <a:rPr lang="en-US" sz="3200" dirty="0" smtClean="0">
                <a:solidFill>
                  <a:schemeClr val="bg1"/>
                </a:solidFill>
                <a:effectLst/>
              </a:rPr>
              <a:t>The obligation of an individual or organization to account for its activities, accept responsibility for them, and to disclose the results in a transparent manner. It also includes the responsibility for money or other entrusted property.</a:t>
            </a:r>
            <a:br>
              <a:rPr lang="en-US" sz="3200" dirty="0" smtClean="0">
                <a:solidFill>
                  <a:schemeClr val="bg1"/>
                </a:solidFill>
                <a:effectLst/>
              </a:rPr>
            </a:br>
            <a:r>
              <a:rPr lang="en-US" sz="3200" dirty="0" smtClean="0">
                <a:solidFill>
                  <a:schemeClr val="bg1"/>
                </a:solidFill>
                <a:effectLst/>
              </a:rPr>
              <a:t/>
            </a:r>
            <a:br>
              <a:rPr lang="en-US" sz="3200" dirty="0" smtClean="0">
                <a:solidFill>
                  <a:schemeClr val="bg1"/>
                </a:solidFill>
                <a:effectLst/>
              </a:rPr>
            </a:br>
            <a:r>
              <a:rPr lang="en-US" sz="3200" dirty="0" smtClean="0">
                <a:solidFill>
                  <a:schemeClr val="bg1"/>
                </a:solidFill>
                <a:effectLst/>
              </a:rPr>
              <a:t>5- Humility -freedom from pride or arrogance : the quality or state of being humble. </a:t>
            </a:r>
            <a:r>
              <a:rPr lang="en-US" sz="3200" dirty="0" smtClean="0">
                <a:solidFill>
                  <a:schemeClr val="bg1"/>
                </a:solidFill>
              </a:rPr>
              <a:t>Low self-regard and sense of unworthiness. In a religious context </a:t>
            </a:r>
            <a:r>
              <a:rPr lang="en-US" sz="3200" i="1" dirty="0" smtClean="0">
                <a:solidFill>
                  <a:schemeClr val="bg1"/>
                </a:solidFill>
              </a:rPr>
              <a:t>humility</a:t>
            </a:r>
            <a:r>
              <a:rPr lang="en-US" sz="3200" dirty="0" smtClean="0">
                <a:solidFill>
                  <a:schemeClr val="bg1"/>
                </a:solidFill>
              </a:rPr>
              <a:t> can mean a recognition of self in relation to a deity.</a:t>
            </a:r>
            <a:endParaRPr lang="en-US" sz="3200" dirty="0" smtClean="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2342390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1 Thessalonians 2: 7-9 ( A Spiritual Mother)</a:t>
            </a:r>
            <a:endParaRPr lang="en-US" dirty="0" smtClean="0">
              <a:solidFill>
                <a:schemeClr val="bg1"/>
              </a:solidFill>
            </a:endParaRPr>
          </a:p>
        </p:txBody>
      </p:sp>
      <p:sp>
        <p:nvSpPr>
          <p:cNvPr id="3" name="Content Placeholder 2"/>
          <p:cNvSpPr>
            <a:spLocks noGrp="1"/>
          </p:cNvSpPr>
          <p:nvPr>
            <p:ph idx="1"/>
          </p:nvPr>
        </p:nvSpPr>
        <p:spPr/>
        <p:txBody>
          <a:bodyPr>
            <a:normAutofit fontScale="92500" lnSpcReduction="10000"/>
          </a:bodyPr>
          <a:lstStyle/>
          <a:p>
            <a:r>
              <a:rPr lang="en-US" sz="3200" dirty="0" smtClean="0">
                <a:solidFill>
                  <a:schemeClr val="bg1"/>
                </a:solidFill>
              </a:rPr>
              <a:t>7 On the contrary, </a:t>
            </a:r>
            <a:r>
              <a:rPr lang="en-US" sz="3200" u="sng" dirty="0" smtClean="0">
                <a:solidFill>
                  <a:schemeClr val="bg1"/>
                </a:solidFill>
              </a:rPr>
              <a:t>we were gentle among you</a:t>
            </a:r>
            <a:r>
              <a:rPr lang="en-US" sz="3200" dirty="0" smtClean="0">
                <a:solidFill>
                  <a:schemeClr val="bg1"/>
                </a:solidFill>
              </a:rPr>
              <a:t>, </a:t>
            </a:r>
            <a:r>
              <a:rPr lang="en-US" sz="3200" u="sng" dirty="0" smtClean="0">
                <a:solidFill>
                  <a:schemeClr val="bg1"/>
                </a:solidFill>
              </a:rPr>
              <a:t>like a nursing mother caring for her children</a:t>
            </a:r>
            <a:r>
              <a:rPr lang="en-US" sz="3200" dirty="0" smtClean="0">
                <a:solidFill>
                  <a:schemeClr val="bg1"/>
                </a:solidFill>
              </a:rPr>
              <a:t>. </a:t>
            </a:r>
          </a:p>
          <a:p>
            <a:r>
              <a:rPr lang="en-US" sz="3200" dirty="0" smtClean="0">
                <a:solidFill>
                  <a:schemeClr val="bg1"/>
                </a:solidFill>
              </a:rPr>
              <a:t>8 </a:t>
            </a:r>
            <a:r>
              <a:rPr lang="en-US" sz="3200" u="sng" dirty="0" smtClean="0">
                <a:solidFill>
                  <a:schemeClr val="bg1"/>
                </a:solidFill>
              </a:rPr>
              <a:t>We cared so deeply </a:t>
            </a:r>
            <a:r>
              <a:rPr lang="en-US" sz="3200" dirty="0" smtClean="0">
                <a:solidFill>
                  <a:schemeClr val="bg1"/>
                </a:solidFill>
              </a:rPr>
              <a:t>that </a:t>
            </a:r>
            <a:r>
              <a:rPr lang="en-US" sz="3200" u="sng" dirty="0" smtClean="0">
                <a:solidFill>
                  <a:schemeClr val="bg1"/>
                </a:solidFill>
              </a:rPr>
              <a:t>we were delighted to share with you not only the gospel of God, but our own lives as well</a:t>
            </a:r>
            <a:r>
              <a:rPr lang="en-US" sz="3200" dirty="0" smtClean="0">
                <a:solidFill>
                  <a:schemeClr val="bg1"/>
                </a:solidFill>
              </a:rPr>
              <a:t>. </a:t>
            </a:r>
            <a:r>
              <a:rPr lang="en-US" sz="3200" b="1" u="sng" dirty="0" smtClean="0">
                <a:solidFill>
                  <a:schemeClr val="bg1"/>
                </a:solidFill>
              </a:rPr>
              <a:t>That is how beloved you have become to us.</a:t>
            </a:r>
          </a:p>
          <a:p>
            <a:r>
              <a:rPr lang="en-US" sz="3200" b="1" dirty="0" smtClean="0">
                <a:solidFill>
                  <a:schemeClr val="bg1"/>
                </a:solidFill>
              </a:rPr>
              <a:t>9</a:t>
            </a:r>
            <a:r>
              <a:rPr lang="en-US" sz="3200" dirty="0" smtClean="0">
                <a:solidFill>
                  <a:schemeClr val="bg1"/>
                </a:solidFill>
              </a:rPr>
              <a:t>Surely you recall, brothers, </a:t>
            </a:r>
            <a:r>
              <a:rPr lang="en-US" sz="3200" b="1" u="sng" dirty="0" smtClean="0">
                <a:solidFill>
                  <a:schemeClr val="bg1"/>
                </a:solidFill>
              </a:rPr>
              <a:t>our labor and toil</a:t>
            </a:r>
            <a:r>
              <a:rPr lang="en-US" sz="3200" dirty="0" smtClean="0">
                <a:solidFill>
                  <a:schemeClr val="bg1"/>
                </a:solidFill>
              </a:rPr>
              <a:t>. We </a:t>
            </a:r>
            <a:r>
              <a:rPr lang="en-US" sz="3200" b="1" u="sng" dirty="0" smtClean="0">
                <a:solidFill>
                  <a:schemeClr val="bg1"/>
                </a:solidFill>
              </a:rPr>
              <a:t>worked night and day</a:t>
            </a:r>
            <a:r>
              <a:rPr lang="en-US" sz="3200" dirty="0" smtClean="0">
                <a:solidFill>
                  <a:schemeClr val="bg1"/>
                </a:solidFill>
              </a:rPr>
              <a:t> so that we would not be a burden to anyone while we proclaimed to you the gospel of God. </a:t>
            </a:r>
          </a:p>
          <a:p>
            <a:r>
              <a:rPr lang="en-US" sz="3200" b="1" dirty="0" smtClean="0">
                <a:solidFill>
                  <a:schemeClr val="bg1"/>
                </a:solidFill>
              </a:rPr>
              <a:t>10</a:t>
            </a:r>
            <a:r>
              <a:rPr lang="en-US" sz="3200" dirty="0" smtClean="0">
                <a:solidFill>
                  <a:schemeClr val="bg1"/>
                </a:solidFill>
              </a:rPr>
              <a:t>You are witnesses, and so is God, of </a:t>
            </a:r>
            <a:r>
              <a:rPr lang="en-US" sz="3200" b="1" u="sng" dirty="0" smtClean="0">
                <a:solidFill>
                  <a:schemeClr val="bg1"/>
                </a:solidFill>
              </a:rPr>
              <a:t>how holy</a:t>
            </a:r>
            <a:r>
              <a:rPr lang="en-US" sz="3200" dirty="0" smtClean="0">
                <a:solidFill>
                  <a:schemeClr val="bg1"/>
                </a:solidFill>
              </a:rPr>
              <a:t>, </a:t>
            </a:r>
            <a:r>
              <a:rPr lang="en-US" sz="3200" b="1" u="sng" dirty="0" smtClean="0">
                <a:solidFill>
                  <a:schemeClr val="bg1"/>
                </a:solidFill>
              </a:rPr>
              <a:t>righteous</a:t>
            </a:r>
            <a:r>
              <a:rPr lang="en-US" sz="3200" dirty="0" smtClean="0">
                <a:solidFill>
                  <a:schemeClr val="bg1"/>
                </a:solidFill>
              </a:rPr>
              <a:t>, and </a:t>
            </a:r>
            <a:r>
              <a:rPr lang="en-US" sz="3200" b="1" u="sng" dirty="0" smtClean="0">
                <a:solidFill>
                  <a:schemeClr val="bg1"/>
                </a:solidFill>
              </a:rPr>
              <a:t>blameless our conduct was</a:t>
            </a:r>
            <a:r>
              <a:rPr lang="en-US" sz="3200" b="1" dirty="0" smtClean="0">
                <a:solidFill>
                  <a:schemeClr val="bg1"/>
                </a:solidFill>
              </a:rPr>
              <a:t> </a:t>
            </a:r>
            <a:r>
              <a:rPr lang="en-US" sz="3200" dirty="0" smtClean="0">
                <a:solidFill>
                  <a:schemeClr val="bg1"/>
                </a:solidFill>
              </a:rPr>
              <a:t>among you who believed. </a:t>
            </a:r>
          </a:p>
          <a:p>
            <a:endParaRPr lang="en-US" dirty="0">
              <a:solidFill>
                <a:schemeClr val="bg1"/>
              </a:solidFill>
            </a:endParaRPr>
          </a:p>
        </p:txBody>
      </p:sp>
    </p:spTree>
    <p:extLst>
      <p:ext uri="{BB962C8B-B14F-4D97-AF65-F5344CB8AC3E}">
        <p14:creationId xmlns:p14="http://schemas.microsoft.com/office/powerpoint/2010/main" val="1175425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Character of an Approved Spiritual Leader</a:t>
            </a:r>
            <a:endParaRPr lang="en-US" b="1" dirty="0">
              <a:solidFill>
                <a:schemeClr val="bg1"/>
              </a:solidFill>
            </a:endParaRPr>
          </a:p>
        </p:txBody>
      </p:sp>
      <p:sp>
        <p:nvSpPr>
          <p:cNvPr id="3" name="Content Placeholder 2"/>
          <p:cNvSpPr>
            <a:spLocks noGrp="1"/>
          </p:cNvSpPr>
          <p:nvPr>
            <p:ph idx="1"/>
          </p:nvPr>
        </p:nvSpPr>
        <p:spPr/>
        <p:txBody>
          <a:bodyPr>
            <a:normAutofit/>
          </a:bodyPr>
          <a:lstStyle/>
          <a:p>
            <a:r>
              <a:rPr lang="en-US" sz="3200" dirty="0" smtClean="0">
                <a:solidFill>
                  <a:schemeClr val="bg1"/>
                </a:solidFill>
              </a:rPr>
              <a:t>In </a:t>
            </a:r>
            <a:r>
              <a:rPr lang="en-US" sz="3200" b="1" i="1" dirty="0" smtClean="0">
                <a:solidFill>
                  <a:schemeClr val="bg1"/>
                </a:solidFill>
              </a:rPr>
              <a:t>Verses 7-10 </a:t>
            </a:r>
            <a:r>
              <a:rPr lang="en-US" sz="3200" dirty="0" smtClean="0">
                <a:solidFill>
                  <a:schemeClr val="bg1"/>
                </a:solidFill>
              </a:rPr>
              <a:t>Paul views the outward function of and Approved Spiritual Leader.</a:t>
            </a:r>
          </a:p>
          <a:p>
            <a:r>
              <a:rPr lang="en-US" sz="3200" dirty="0" smtClean="0">
                <a:solidFill>
                  <a:schemeClr val="bg1"/>
                </a:solidFill>
              </a:rPr>
              <a:t>So in order to display these functions he Is going to use a Metaphor  and the Metaphor is going to Mom!</a:t>
            </a:r>
          </a:p>
          <a:p>
            <a:r>
              <a:rPr lang="en-US" sz="3200" b="1" i="1" dirty="0" smtClean="0">
                <a:solidFill>
                  <a:schemeClr val="bg1"/>
                </a:solidFill>
              </a:rPr>
              <a:t>Galatians 4:19 -20 – </a:t>
            </a:r>
            <a:r>
              <a:rPr lang="en-US" sz="3200" dirty="0" smtClean="0">
                <a:solidFill>
                  <a:schemeClr val="bg1"/>
                </a:solidFill>
              </a:rPr>
              <a:t>19 My children, for whom I am again </a:t>
            </a:r>
            <a:r>
              <a:rPr lang="en-US" sz="3200" b="1" u="sng" dirty="0" smtClean="0">
                <a:solidFill>
                  <a:schemeClr val="bg1"/>
                </a:solidFill>
              </a:rPr>
              <a:t>in the pains of childbirth until Christ is formed in you</a:t>
            </a:r>
            <a:r>
              <a:rPr lang="en-US" sz="3200" dirty="0" smtClean="0">
                <a:solidFill>
                  <a:schemeClr val="bg1"/>
                </a:solidFill>
              </a:rPr>
              <a:t>, 20 how I wish I could be with you now and change my tone, because I am perplexed about you.… (</a:t>
            </a:r>
            <a:r>
              <a:rPr lang="en-US" sz="3200" b="1" i="1" dirty="0" smtClean="0">
                <a:solidFill>
                  <a:schemeClr val="bg1"/>
                </a:solidFill>
              </a:rPr>
              <a:t>Can You Hear a Mother’s Heart</a:t>
            </a:r>
            <a:r>
              <a:rPr lang="en-US" sz="3200" dirty="0" smtClean="0">
                <a:solidFill>
                  <a:schemeClr val="bg1"/>
                </a:solidFill>
              </a:rPr>
              <a:t>)</a:t>
            </a:r>
            <a:endParaRPr lang="en-US" sz="3200" dirty="0">
              <a:solidFill>
                <a:schemeClr val="bg1"/>
              </a:solidFill>
            </a:endParaRPr>
          </a:p>
        </p:txBody>
      </p:sp>
    </p:spTree>
    <p:extLst>
      <p:ext uri="{BB962C8B-B14F-4D97-AF65-F5344CB8AC3E}">
        <p14:creationId xmlns:p14="http://schemas.microsoft.com/office/powerpoint/2010/main" val="29700016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1279</TotalTime>
  <Words>1341</Words>
  <Application>Microsoft Office PowerPoint</Application>
  <PresentationFormat>Widescreen</PresentationFormat>
  <Paragraphs>85</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 Trail Blazer’s  Happy Mother’s Day</vt:lpstr>
      <vt:lpstr>Today’s Text</vt:lpstr>
      <vt:lpstr>Introduction</vt:lpstr>
      <vt:lpstr>A Metaphor By Definition</vt:lpstr>
      <vt:lpstr>“Paul Raises the expectation of Spiritual Leaders”</vt:lpstr>
      <vt:lpstr>Character is presented in 1 Thessalonians 2:1-6</vt:lpstr>
      <vt:lpstr>Character is presented in 1 Thessalonians 2:1-6</vt:lpstr>
      <vt:lpstr>1 Thessalonians 2: 7-9 ( A Spiritual Mother)</vt:lpstr>
      <vt:lpstr>Character of an Approved Spiritual Leader</vt:lpstr>
      <vt:lpstr>1 Corinthians 4:15 ( A Spiritual Father)</vt:lpstr>
      <vt:lpstr>Oswald Chambers Said…</vt:lpstr>
      <vt:lpstr>Oswald Chambers Said…</vt:lpstr>
      <vt:lpstr>AS A Mother</vt:lpstr>
      <vt:lpstr>The Family &amp; the Church</vt:lpstr>
      <vt:lpstr>Gentleness</vt:lpstr>
      <vt:lpstr>Motive:</vt:lpstr>
      <vt:lpstr>When a woman becomes a mother</vt:lpstr>
      <vt:lpstr>Closing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Trail Blazer’s  Happy Mother’s Day</dc:title>
  <dc:creator>Ronald Powell</dc:creator>
  <cp:lastModifiedBy>Ronald Powell</cp:lastModifiedBy>
  <cp:revision>17</cp:revision>
  <dcterms:created xsi:type="dcterms:W3CDTF">2019-05-10T19:14:05Z</dcterms:created>
  <dcterms:modified xsi:type="dcterms:W3CDTF">2019-05-11T16:34:03Z</dcterms:modified>
</cp:coreProperties>
</file>