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5" r:id="rId7"/>
    <p:sldId id="264" r:id="rId8"/>
    <p:sldId id="263" r:id="rId9"/>
    <p:sldId id="262" r:id="rId10"/>
    <p:sldId id="261"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6/15/2019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6/15/2019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biblia.com/bible/esv/Exod%2020.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Principle of Honor</a:t>
            </a:r>
            <a:endParaRPr lang="en-US" dirty="0"/>
          </a:p>
        </p:txBody>
      </p:sp>
      <p:sp>
        <p:nvSpPr>
          <p:cNvPr id="3" name="Subtitle 2"/>
          <p:cNvSpPr>
            <a:spLocks noGrp="1"/>
          </p:cNvSpPr>
          <p:nvPr>
            <p:ph type="subTitle" idx="1"/>
          </p:nvPr>
        </p:nvSpPr>
        <p:spPr/>
        <p:txBody>
          <a:bodyPr>
            <a:normAutofit/>
          </a:bodyPr>
          <a:lstStyle/>
          <a:p>
            <a:r>
              <a:rPr lang="en-US" sz="2800" dirty="0" smtClean="0"/>
              <a:t>Bishop Ronald K. Powell</a:t>
            </a:r>
            <a:endParaRPr lang="en-US" sz="2800" dirty="0"/>
          </a:p>
        </p:txBody>
      </p:sp>
    </p:spTree>
    <p:extLst>
      <p:ext uri="{BB962C8B-B14F-4D97-AF65-F5344CB8AC3E}">
        <p14:creationId xmlns:p14="http://schemas.microsoft.com/office/powerpoint/2010/main" val="66264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Honor </a:t>
            </a:r>
            <a:r>
              <a:rPr lang="en-US" dirty="0"/>
              <a:t>Is Very Important To God.</a:t>
            </a:r>
            <a:br>
              <a:rPr lang="en-US" dirty="0"/>
            </a:br>
            <a:endParaRPr lang="en-US" dirty="0"/>
          </a:p>
        </p:txBody>
      </p:sp>
      <p:sp>
        <p:nvSpPr>
          <p:cNvPr id="3" name="Content Placeholder 2"/>
          <p:cNvSpPr>
            <a:spLocks noGrp="1"/>
          </p:cNvSpPr>
          <p:nvPr>
            <p:ph idx="1"/>
          </p:nvPr>
        </p:nvSpPr>
        <p:spPr/>
        <p:txBody>
          <a:bodyPr>
            <a:normAutofit fontScale="92500"/>
          </a:bodyPr>
          <a:lstStyle/>
          <a:p>
            <a:r>
              <a:rPr lang="en-US" sz="2600" b="1" dirty="0" smtClean="0">
                <a:effectLst>
                  <a:outerShdw blurRad="38100" dist="38100" dir="2700000" algn="tl">
                    <a:srgbClr val="000000">
                      <a:alpha val="43137"/>
                    </a:srgbClr>
                  </a:outerShdw>
                </a:effectLst>
              </a:rPr>
              <a:t>“</a:t>
            </a:r>
            <a:r>
              <a:rPr lang="en-US" sz="2600" b="1" dirty="0">
                <a:effectLst>
                  <a:outerShdw blurRad="38100" dist="38100" dir="2700000" algn="tl">
                    <a:srgbClr val="000000">
                      <a:alpha val="43137"/>
                    </a:srgbClr>
                  </a:outerShdw>
                </a:effectLst>
              </a:rPr>
              <a:t>A son honors his father, and a slave his master. If I am a father, where is the honor due me? If I am a master, where is the respect due me?” says the </a:t>
            </a:r>
            <a:r>
              <a:rPr lang="en-US" sz="2600" b="1" cap="small" dirty="0">
                <a:effectLst>
                  <a:outerShdw blurRad="38100" dist="38100" dir="2700000" algn="tl">
                    <a:srgbClr val="000000">
                      <a:alpha val="43137"/>
                    </a:srgbClr>
                  </a:outerShdw>
                </a:effectLst>
              </a:rPr>
              <a:t>Lord</a:t>
            </a:r>
            <a:r>
              <a:rPr lang="en-US" sz="2600" b="1" dirty="0">
                <a:effectLst>
                  <a:outerShdw blurRad="38100" dist="38100" dir="2700000" algn="tl">
                    <a:srgbClr val="000000">
                      <a:alpha val="43137"/>
                    </a:srgbClr>
                  </a:outerShdw>
                </a:effectLst>
              </a:rPr>
              <a:t> Almighty</a:t>
            </a:r>
            <a:r>
              <a:rPr lang="en-US" sz="2600" b="1" dirty="0" smtClean="0">
                <a:effectLst>
                  <a:outerShdw blurRad="38100" dist="38100" dir="2700000" algn="tl">
                    <a:srgbClr val="000000">
                      <a:alpha val="43137"/>
                    </a:srgbClr>
                  </a:outerShdw>
                </a:effectLst>
              </a:rPr>
              <a:t>. </a:t>
            </a:r>
            <a:r>
              <a:rPr lang="en-US" sz="2600" b="1" dirty="0">
                <a:effectLst>
                  <a:outerShdw blurRad="38100" dist="38100" dir="2700000" algn="tl">
                    <a:srgbClr val="000000">
                      <a:alpha val="43137"/>
                    </a:srgbClr>
                  </a:outerShdw>
                </a:effectLst>
              </a:rPr>
              <a:t>Malachi 1:6 </a:t>
            </a:r>
            <a:r>
              <a:rPr lang="en-US" sz="2600" b="1" dirty="0" smtClean="0">
                <a:effectLst>
                  <a:outerShdw blurRad="38100" dist="38100" dir="2700000" algn="tl">
                    <a:srgbClr val="000000">
                      <a:alpha val="43137"/>
                    </a:srgbClr>
                  </a:outerShdw>
                </a:effectLst>
              </a:rPr>
              <a:t>(</a:t>
            </a:r>
            <a:r>
              <a:rPr lang="en-US" sz="2600" b="1" dirty="0">
                <a:effectLst>
                  <a:outerShdw blurRad="38100" dist="38100" dir="2700000" algn="tl">
                    <a:srgbClr val="000000">
                      <a:alpha val="43137"/>
                    </a:srgbClr>
                  </a:outerShdw>
                </a:effectLst>
              </a:rPr>
              <a:t>NIV</a:t>
            </a:r>
            <a:r>
              <a:rPr lang="en-US" sz="2600" b="1" dirty="0" smtClean="0">
                <a:effectLst>
                  <a:outerShdw blurRad="38100" dist="38100" dir="2700000" algn="tl">
                    <a:srgbClr val="000000">
                      <a:alpha val="43137"/>
                    </a:srgbClr>
                  </a:outerShdw>
                </a:effectLst>
              </a:rPr>
              <a:t>)</a:t>
            </a:r>
          </a:p>
          <a:p>
            <a:pPr marL="0" indent="0">
              <a:buNone/>
            </a:pPr>
            <a:endParaRPr lang="en-US" sz="2600" b="1" dirty="0" smtClean="0">
              <a:effectLst>
                <a:outerShdw blurRad="38100" dist="38100" dir="2700000" algn="tl">
                  <a:srgbClr val="000000">
                    <a:alpha val="43137"/>
                  </a:srgbClr>
                </a:outerShdw>
              </a:effectLst>
            </a:endParaRPr>
          </a:p>
          <a:p>
            <a:r>
              <a:rPr lang="en-US" sz="2600" b="1" dirty="0">
                <a:effectLst>
                  <a:outerShdw blurRad="38100" dist="38100" dir="2700000" algn="tl">
                    <a:srgbClr val="000000">
                      <a:alpha val="43137"/>
                    </a:srgbClr>
                  </a:outerShdw>
                </a:effectLst>
              </a:rPr>
              <a:t>Them That Honor Me, I Will Honor. 1 Samuel 2:6</a:t>
            </a:r>
            <a:r>
              <a:rPr lang="en-US" sz="2600" b="1" dirty="0" smtClean="0">
                <a:effectLst>
                  <a:outerShdw blurRad="38100" dist="38100" dir="2700000" algn="tl">
                    <a:srgbClr val="000000">
                      <a:alpha val="43137"/>
                    </a:srgbClr>
                  </a:outerShdw>
                </a:effectLst>
              </a:rPr>
              <a:t>.</a:t>
            </a:r>
          </a:p>
          <a:p>
            <a:pPr marL="0" indent="0">
              <a:buNone/>
            </a:pPr>
            <a:endParaRPr lang="en-US" sz="2600" b="1" dirty="0" smtClean="0">
              <a:effectLst>
                <a:outerShdw blurRad="38100" dist="38100" dir="2700000" algn="tl">
                  <a:srgbClr val="000000">
                    <a:alpha val="43137"/>
                  </a:srgbClr>
                </a:outerShdw>
              </a:effectLst>
            </a:endParaRPr>
          </a:p>
          <a:p>
            <a:pPr lvl="0"/>
            <a:r>
              <a:rPr lang="en-US" sz="2600" b="1" dirty="0" smtClean="0">
                <a:effectLst>
                  <a:outerShdw blurRad="38100" dist="38100" dir="2700000" algn="tl">
                    <a:srgbClr val="000000">
                      <a:alpha val="43137"/>
                    </a:srgbClr>
                  </a:outerShdw>
                </a:effectLst>
              </a:rPr>
              <a:t>And </a:t>
            </a:r>
            <a:r>
              <a:rPr lang="en-US" sz="2600" b="1" dirty="0">
                <a:effectLst>
                  <a:outerShdw blurRad="38100" dist="38100" dir="2700000" algn="tl">
                    <a:srgbClr val="000000">
                      <a:alpha val="43137"/>
                    </a:srgbClr>
                  </a:outerShdw>
                </a:effectLst>
              </a:rPr>
              <a:t>the King shall answer and say unto them, Verily I say unto you, Inasmuch as ye have done it unto one of the least of these my brethren, ye have done it unto me</a:t>
            </a:r>
            <a:r>
              <a:rPr lang="en-US" sz="2600" b="1" dirty="0" smtClean="0">
                <a:effectLst>
                  <a:outerShdw blurRad="38100" dist="38100" dir="2700000" algn="tl">
                    <a:srgbClr val="000000">
                      <a:alpha val="43137"/>
                    </a:srgbClr>
                  </a:outerShdw>
                </a:effectLst>
              </a:rPr>
              <a:t>.</a:t>
            </a:r>
            <a:r>
              <a:rPr lang="en-US" sz="2600" b="1" dirty="0">
                <a:solidFill>
                  <a:prstClr val="white"/>
                </a:solidFill>
                <a:effectLst>
                  <a:outerShdw blurRad="38100" dist="38100" dir="2700000" algn="tl">
                    <a:srgbClr val="000000">
                      <a:alpha val="43137"/>
                    </a:srgbClr>
                  </a:outerShdw>
                </a:effectLst>
              </a:rPr>
              <a:t> Matthew 25:40-45 </a:t>
            </a:r>
            <a:r>
              <a:rPr lang="en-US" sz="2600" b="1" dirty="0" smtClean="0">
                <a:solidFill>
                  <a:prstClr val="white"/>
                </a:solidFill>
                <a:effectLst>
                  <a:outerShdw blurRad="38100" dist="38100" dir="2700000" algn="tl">
                    <a:srgbClr val="000000">
                      <a:alpha val="43137"/>
                    </a:srgbClr>
                  </a:outerShdw>
                </a:effectLst>
              </a:rPr>
              <a:t>(</a:t>
            </a:r>
            <a:r>
              <a:rPr lang="en-US" sz="2600" b="1" dirty="0">
                <a:solidFill>
                  <a:prstClr val="white"/>
                </a:solidFill>
                <a:effectLst>
                  <a:outerShdw blurRad="38100" dist="38100" dir="2700000" algn="tl">
                    <a:srgbClr val="000000">
                      <a:alpha val="43137"/>
                    </a:srgbClr>
                  </a:outerShdw>
                </a:effectLst>
              </a:rPr>
              <a:t>KJV)</a:t>
            </a:r>
          </a:p>
          <a:p>
            <a:endParaRPr lang="en-US" dirty="0"/>
          </a:p>
          <a:p>
            <a:endParaRPr lang="en-US" dirty="0" smtClean="0"/>
          </a:p>
          <a:p>
            <a:endParaRPr lang="en-US" dirty="0"/>
          </a:p>
          <a:p>
            <a:endParaRPr lang="en-US" b="1" dirty="0"/>
          </a:p>
          <a:p>
            <a:endParaRPr lang="en-US" dirty="0"/>
          </a:p>
        </p:txBody>
      </p:sp>
    </p:spTree>
    <p:extLst>
      <p:ext uri="{BB962C8B-B14F-4D97-AF65-F5344CB8AC3E}">
        <p14:creationId xmlns:p14="http://schemas.microsoft.com/office/powerpoint/2010/main" val="355072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Principle of Honor</a:t>
            </a:r>
          </a:p>
        </p:txBody>
      </p:sp>
      <p:sp>
        <p:nvSpPr>
          <p:cNvPr id="3" name="Content Placeholder 2"/>
          <p:cNvSpPr>
            <a:spLocks noGrp="1"/>
          </p:cNvSpPr>
          <p:nvPr>
            <p:ph idx="1"/>
          </p:nvPr>
        </p:nvSpPr>
        <p:spPr/>
        <p:txBody>
          <a:bodyPr>
            <a:normAutofit/>
          </a:bodyPr>
          <a:lstStyle/>
          <a:p>
            <a:r>
              <a:rPr lang="en-US" sz="2800" b="1" dirty="0">
                <a:effectLst>
                  <a:outerShdw blurRad="38100" dist="38100" dir="2700000" algn="tl">
                    <a:srgbClr val="000000">
                      <a:alpha val="43137"/>
                    </a:srgbClr>
                  </a:outerShdw>
                </a:effectLst>
              </a:rPr>
              <a:t>Honor Is Respect And Esteem Demonstrated By Gifts In Recognition Of Identity And Value.</a:t>
            </a:r>
          </a:p>
        </p:txBody>
      </p:sp>
    </p:spTree>
    <p:extLst>
      <p:ext uri="{BB962C8B-B14F-4D97-AF65-F5344CB8AC3E}">
        <p14:creationId xmlns:p14="http://schemas.microsoft.com/office/powerpoint/2010/main" val="168482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Luke </a:t>
            </a:r>
            <a:r>
              <a:rPr lang="en-US" dirty="0"/>
              <a:t>6:31 New International Version (NIV)</a:t>
            </a:r>
            <a:br>
              <a:rPr lang="en-US" dirty="0"/>
            </a:br>
            <a:endParaRPr lang="en-US" dirty="0"/>
          </a:p>
        </p:txBody>
      </p:sp>
      <p:sp>
        <p:nvSpPr>
          <p:cNvPr id="3" name="Content Placeholder 2"/>
          <p:cNvSpPr>
            <a:spLocks noGrp="1"/>
          </p:cNvSpPr>
          <p:nvPr>
            <p:ph idx="1"/>
          </p:nvPr>
        </p:nvSpPr>
        <p:spPr/>
        <p:txBody>
          <a:bodyPr/>
          <a:lstStyle/>
          <a:p>
            <a:r>
              <a:rPr lang="en-US" sz="2800" b="1" baseline="30000" dirty="0" smtClean="0">
                <a:effectLst>
                  <a:outerShdw blurRad="38100" dist="38100" dir="2700000" algn="tl">
                    <a:srgbClr val="000000">
                      <a:alpha val="43137"/>
                    </a:srgbClr>
                  </a:outerShdw>
                </a:effectLst>
              </a:rPr>
              <a:t>31</a:t>
            </a:r>
            <a:r>
              <a:rPr lang="en-US" sz="2800" b="1" baseline="30000" dirty="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Do to others as you would have them do to you.</a:t>
            </a:r>
          </a:p>
          <a:p>
            <a:endParaRPr lang="en-US" dirty="0"/>
          </a:p>
        </p:txBody>
      </p:sp>
    </p:spTree>
    <p:extLst>
      <p:ext uri="{BB962C8B-B14F-4D97-AF65-F5344CB8AC3E}">
        <p14:creationId xmlns:p14="http://schemas.microsoft.com/office/powerpoint/2010/main" val="2938249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Seven things about Honoring</a:t>
            </a:r>
            <a:endParaRPr lang="en-US" dirty="0"/>
          </a:p>
        </p:txBody>
      </p:sp>
      <p:sp>
        <p:nvSpPr>
          <p:cNvPr id="3" name="Content Placeholder 2"/>
          <p:cNvSpPr>
            <a:spLocks noGrp="1"/>
          </p:cNvSpPr>
          <p:nvPr>
            <p:ph idx="1"/>
          </p:nvPr>
        </p:nvSpPr>
        <p:spPr/>
        <p:txBody>
          <a:bodyPr/>
          <a:lstStyle/>
          <a:p>
            <a:endParaRPr lang="en-US" dirty="0"/>
          </a:p>
          <a:p>
            <a:r>
              <a:rPr lang="en-US" sz="2800" b="1" dirty="0">
                <a:effectLst>
                  <a:outerShdw blurRad="38100" dist="38100" dir="2700000" algn="tl">
                    <a:srgbClr val="000000">
                      <a:alpha val="43137"/>
                    </a:srgbClr>
                  </a:outerShdw>
                </a:effectLst>
              </a:rPr>
              <a:t>1. Respect Only Becomes Honor When Action Is Taken. </a:t>
            </a:r>
          </a:p>
          <a:p>
            <a:r>
              <a:rPr lang="en-US" sz="2800" b="1" dirty="0">
                <a:effectLst>
                  <a:outerShdw blurRad="38100" dist="38100" dir="2700000" algn="tl">
                    <a:srgbClr val="000000">
                      <a:alpha val="43137"/>
                    </a:srgbClr>
                  </a:outerShdw>
                </a:effectLst>
              </a:rPr>
              <a:t>2. Honor Is Not Honor Until It Is Demonstrated. </a:t>
            </a:r>
          </a:p>
          <a:p>
            <a:r>
              <a:rPr lang="en-US" sz="2800" b="1" dirty="0">
                <a:effectLst>
                  <a:outerShdw blurRad="38100" dist="38100" dir="2700000" algn="tl">
                    <a:srgbClr val="000000">
                      <a:alpha val="43137"/>
                    </a:srgbClr>
                  </a:outerShdw>
                </a:effectLst>
              </a:rPr>
              <a:t>3. Honor Should Be Given To Only Those Who Are Worthy Of It. </a:t>
            </a:r>
          </a:p>
          <a:p>
            <a:r>
              <a:rPr lang="en-US" sz="2800" b="1" dirty="0">
                <a:effectLst>
                  <a:outerShdw blurRad="38100" dist="38100" dir="2700000" algn="tl">
                    <a:srgbClr val="000000">
                      <a:alpha val="43137"/>
                    </a:srgbClr>
                  </a:outerShdw>
                </a:effectLst>
              </a:rPr>
              <a:t>4. Honor Is Demonstrated By The Giving Of A Gift. </a:t>
            </a:r>
          </a:p>
        </p:txBody>
      </p:sp>
    </p:spTree>
    <p:extLst>
      <p:ext uri="{BB962C8B-B14F-4D97-AF65-F5344CB8AC3E}">
        <p14:creationId xmlns:p14="http://schemas.microsoft.com/office/powerpoint/2010/main" val="2775494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things about Honoring</a:t>
            </a:r>
          </a:p>
        </p:txBody>
      </p:sp>
      <p:sp>
        <p:nvSpPr>
          <p:cNvPr id="3" name="Content Placeholder 2"/>
          <p:cNvSpPr>
            <a:spLocks noGrp="1"/>
          </p:cNvSpPr>
          <p:nvPr>
            <p:ph idx="1"/>
          </p:nvPr>
        </p:nvSpPr>
        <p:spPr/>
        <p:txBody>
          <a:bodyPr>
            <a:normAutofit lnSpcReduction="10000"/>
          </a:bodyPr>
          <a:lstStyle/>
          <a:p>
            <a:endParaRPr lang="en-US" dirty="0"/>
          </a:p>
          <a:p>
            <a:r>
              <a:rPr lang="en-US" sz="2800" b="1" dirty="0">
                <a:effectLst>
                  <a:outerShdw blurRad="38100" dist="38100" dir="2700000" algn="tl">
                    <a:srgbClr val="000000">
                      <a:alpha val="43137"/>
                    </a:srgbClr>
                  </a:outerShdw>
                </a:effectLst>
              </a:rPr>
              <a:t>5. It Is Impossible To Truly Honor Anyone Until You Recognize Who And What They Are. </a:t>
            </a:r>
          </a:p>
          <a:p>
            <a:r>
              <a:rPr lang="en-US" sz="2800" b="1" dirty="0">
                <a:effectLst>
                  <a:outerShdw blurRad="38100" dist="38100" dir="2700000" algn="tl">
                    <a:srgbClr val="000000">
                      <a:alpha val="43137"/>
                    </a:srgbClr>
                  </a:outerShdw>
                </a:effectLst>
              </a:rPr>
              <a:t>6. You Cannot Honor God Or Anyone Else If You Do Not See Value In The Person Being Honored. </a:t>
            </a:r>
          </a:p>
          <a:p>
            <a:r>
              <a:rPr lang="en-US" sz="2800" b="1" dirty="0">
                <a:effectLst>
                  <a:outerShdw blurRad="38100" dist="38100" dir="2700000" algn="tl">
                    <a:srgbClr val="000000">
                      <a:alpha val="43137"/>
                    </a:srgbClr>
                  </a:outerShdw>
                </a:effectLst>
              </a:rPr>
              <a:t>7. When Someone Who Is Deserving Of Honor Receives It They Will Always Return Honor To The One From Which It Was Received. This Truth Opens Up Endless Possibilities In God’s Kingdom. </a:t>
            </a:r>
          </a:p>
        </p:txBody>
      </p:sp>
    </p:spTree>
    <p:extLst>
      <p:ext uri="{BB962C8B-B14F-4D97-AF65-F5344CB8AC3E}">
        <p14:creationId xmlns:p14="http://schemas.microsoft.com/office/powerpoint/2010/main" val="3816439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Exodus </a:t>
            </a:r>
            <a:r>
              <a:rPr lang="en-US" dirty="0" smtClean="0">
                <a:hlinkClick r:id="rId2"/>
              </a:rPr>
              <a:t>20:12</a:t>
            </a:r>
            <a:r>
              <a:rPr lang="en-US" dirty="0" smtClean="0"/>
              <a:t> - Closing &amp; Prayer</a:t>
            </a:r>
            <a:endParaRPr lang="en-US" dirty="0"/>
          </a:p>
        </p:txBody>
      </p:sp>
      <p:sp>
        <p:nvSpPr>
          <p:cNvPr id="3" name="Content Placeholder 2"/>
          <p:cNvSpPr>
            <a:spLocks noGrp="1"/>
          </p:cNvSpPr>
          <p:nvPr>
            <p:ph idx="1"/>
          </p:nvPr>
        </p:nvSpPr>
        <p:spPr/>
        <p:txBody>
          <a:bodyPr>
            <a:normAutofit/>
          </a:bodyPr>
          <a:lstStyle/>
          <a:p>
            <a:r>
              <a:rPr lang="en-US" sz="2800" b="1" dirty="0">
                <a:effectLst>
                  <a:outerShdw blurRad="38100" dist="38100" dir="2700000" algn="tl">
                    <a:srgbClr val="000000">
                      <a:alpha val="43137"/>
                    </a:srgbClr>
                  </a:outerShdw>
                </a:effectLst>
              </a:rPr>
              <a:t>12 “Honor your father and your mother, </a:t>
            </a:r>
            <a:r>
              <a:rPr lang="en-US" sz="2800" b="1" u="sng" dirty="0">
                <a:solidFill>
                  <a:schemeClr val="bg2">
                    <a:lumMod val="75000"/>
                  </a:schemeClr>
                </a:solidFill>
                <a:effectLst>
                  <a:outerShdw blurRad="38100" dist="38100" dir="2700000" algn="tl">
                    <a:srgbClr val="000000">
                      <a:alpha val="43137"/>
                    </a:srgbClr>
                  </a:outerShdw>
                </a:effectLst>
              </a:rPr>
              <a:t>that your days may be long in the land</a:t>
            </a:r>
            <a:r>
              <a:rPr lang="en-US" sz="2800" b="1" dirty="0">
                <a:effectLst>
                  <a:outerShdw blurRad="38100" dist="38100" dir="2700000" algn="tl">
                    <a:srgbClr val="000000">
                      <a:alpha val="43137"/>
                    </a:srgbClr>
                  </a:outerShdw>
                </a:effectLst>
              </a:rPr>
              <a:t> that the </a:t>
            </a:r>
            <a:r>
              <a:rPr lang="en-US" sz="2800" b="1" cap="small" dirty="0">
                <a:effectLst>
                  <a:outerShdw blurRad="38100" dist="38100" dir="2700000" algn="tl">
                    <a:srgbClr val="000000">
                      <a:alpha val="43137"/>
                    </a:srgbClr>
                  </a:outerShdw>
                </a:effectLst>
              </a:rPr>
              <a:t>Lord</a:t>
            </a:r>
            <a:r>
              <a:rPr lang="en-US" sz="2800" b="1" dirty="0">
                <a:effectLst>
                  <a:outerShdw blurRad="38100" dist="38100" dir="2700000" algn="tl">
                    <a:srgbClr val="000000">
                      <a:alpha val="43137"/>
                    </a:srgbClr>
                  </a:outerShdw>
                </a:effectLst>
              </a:rPr>
              <a:t> your God is giving you.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Remember: you are only dishonored when you fail to give honor where honor is due!</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7561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 Mark 6:1-6 New King James Version (NKJV)</a:t>
            </a:r>
          </a:p>
        </p:txBody>
      </p:sp>
      <p:sp>
        <p:nvSpPr>
          <p:cNvPr id="3" name="Content Placeholder 2"/>
          <p:cNvSpPr>
            <a:spLocks noGrp="1"/>
          </p:cNvSpPr>
          <p:nvPr>
            <p:ph idx="1"/>
          </p:nvPr>
        </p:nvSpPr>
        <p:spPr>
          <a:xfrm>
            <a:off x="680321" y="2241494"/>
            <a:ext cx="9613861" cy="4005557"/>
          </a:xfrm>
        </p:spPr>
        <p:txBody>
          <a:bodyPr>
            <a:noAutofit/>
          </a:bodyPr>
          <a:lstStyle/>
          <a:p>
            <a:r>
              <a:rPr lang="en-US" b="1" dirty="0" smtClean="0">
                <a:effectLst>
                  <a:outerShdw blurRad="38100" dist="38100" dir="2700000" algn="tl">
                    <a:srgbClr val="000000">
                      <a:alpha val="43137"/>
                    </a:srgbClr>
                  </a:outerShdw>
                </a:effectLst>
              </a:rPr>
              <a:t>1 </a:t>
            </a:r>
            <a:r>
              <a:rPr lang="en-US" b="1" dirty="0">
                <a:effectLst>
                  <a:outerShdw blurRad="38100" dist="38100" dir="2700000" algn="tl">
                    <a:srgbClr val="000000">
                      <a:alpha val="43137"/>
                    </a:srgbClr>
                  </a:outerShdw>
                </a:effectLst>
              </a:rPr>
              <a:t>Then He went out from there and </a:t>
            </a:r>
            <a:r>
              <a:rPr lang="en-US" b="1" u="sng" dirty="0">
                <a:effectLst>
                  <a:outerShdw blurRad="38100" dist="38100" dir="2700000" algn="tl">
                    <a:srgbClr val="000000">
                      <a:alpha val="43137"/>
                    </a:srgbClr>
                  </a:outerShdw>
                </a:effectLst>
              </a:rPr>
              <a:t>came to His own countr</a:t>
            </a:r>
            <a:r>
              <a:rPr lang="en-US" b="1" dirty="0">
                <a:effectLst>
                  <a:outerShdw blurRad="38100" dist="38100" dir="2700000" algn="tl">
                    <a:srgbClr val="000000">
                      <a:alpha val="43137"/>
                    </a:srgbClr>
                  </a:outerShdw>
                </a:effectLst>
              </a:rPr>
              <a:t>y, and </a:t>
            </a:r>
            <a:r>
              <a:rPr lang="en-US" b="1" u="sng" dirty="0">
                <a:effectLst>
                  <a:outerShdw blurRad="38100" dist="38100" dir="2700000" algn="tl">
                    <a:srgbClr val="000000">
                      <a:alpha val="43137"/>
                    </a:srgbClr>
                  </a:outerShdw>
                </a:effectLst>
              </a:rPr>
              <a:t>His disciples followed Him</a:t>
            </a:r>
            <a:r>
              <a:rPr lang="en-US" b="1" dirty="0">
                <a:effectLst>
                  <a:outerShdw blurRad="38100" dist="38100" dir="2700000" algn="tl">
                    <a:srgbClr val="000000">
                      <a:alpha val="43137"/>
                    </a:srgbClr>
                  </a:outerShdw>
                </a:effectLst>
              </a:rPr>
              <a:t>. </a:t>
            </a:r>
          </a:p>
          <a:p>
            <a:r>
              <a:rPr lang="en-US" b="1" dirty="0" smtClean="0">
                <a:effectLst>
                  <a:outerShdw blurRad="38100" dist="38100" dir="2700000" algn="tl">
                    <a:srgbClr val="000000">
                      <a:alpha val="43137"/>
                    </a:srgbClr>
                  </a:outerShdw>
                </a:effectLst>
              </a:rPr>
              <a:t>2 </a:t>
            </a:r>
            <a:r>
              <a:rPr lang="en-US" b="1" dirty="0">
                <a:effectLst>
                  <a:outerShdw blurRad="38100" dist="38100" dir="2700000" algn="tl">
                    <a:srgbClr val="000000">
                      <a:alpha val="43137"/>
                    </a:srgbClr>
                  </a:outerShdw>
                </a:effectLst>
              </a:rPr>
              <a:t>And when the </a:t>
            </a:r>
            <a:r>
              <a:rPr lang="en-US" b="1" u="sng" dirty="0">
                <a:effectLst>
                  <a:outerShdw blurRad="38100" dist="38100" dir="2700000" algn="tl">
                    <a:srgbClr val="000000">
                      <a:alpha val="43137"/>
                    </a:srgbClr>
                  </a:outerShdw>
                </a:effectLst>
              </a:rPr>
              <a:t>Sabbath</a:t>
            </a:r>
            <a:r>
              <a:rPr lang="en-US" b="1" dirty="0">
                <a:effectLst>
                  <a:outerShdw blurRad="38100" dist="38100" dir="2700000" algn="tl">
                    <a:srgbClr val="000000">
                      <a:alpha val="43137"/>
                    </a:srgbClr>
                  </a:outerShdw>
                </a:effectLst>
              </a:rPr>
              <a:t> had come, </a:t>
            </a:r>
            <a:r>
              <a:rPr lang="en-US" b="1" u="sng" dirty="0">
                <a:effectLst>
                  <a:outerShdw blurRad="38100" dist="38100" dir="2700000" algn="tl">
                    <a:srgbClr val="000000">
                      <a:alpha val="43137"/>
                    </a:srgbClr>
                  </a:outerShdw>
                </a:effectLst>
              </a:rPr>
              <a:t>He began to teach</a:t>
            </a:r>
            <a:r>
              <a:rPr lang="en-US" b="1" dirty="0">
                <a:effectLst>
                  <a:outerShdw blurRad="38100" dist="38100" dir="2700000" algn="tl">
                    <a:srgbClr val="000000">
                      <a:alpha val="43137"/>
                    </a:srgbClr>
                  </a:outerShdw>
                </a:effectLst>
              </a:rPr>
              <a:t> in the synagogue. And </a:t>
            </a:r>
            <a:r>
              <a:rPr lang="en-US" b="1" u="sng" dirty="0">
                <a:effectLst>
                  <a:outerShdw blurRad="38100" dist="38100" dir="2700000" algn="tl">
                    <a:srgbClr val="000000">
                      <a:alpha val="43137"/>
                    </a:srgbClr>
                  </a:outerShdw>
                </a:effectLst>
              </a:rPr>
              <a:t>many</a:t>
            </a:r>
            <a:r>
              <a:rPr lang="en-US" b="1" dirty="0">
                <a:effectLst>
                  <a:outerShdw blurRad="38100" dist="38100" dir="2700000" algn="tl">
                    <a:srgbClr val="000000">
                      <a:alpha val="43137"/>
                    </a:srgbClr>
                  </a:outerShdw>
                </a:effectLst>
              </a:rPr>
              <a:t> hearing Him were astonished, saying, “</a:t>
            </a:r>
            <a:r>
              <a:rPr lang="en-US" b="1" u="sng" dirty="0">
                <a:effectLst>
                  <a:outerShdw blurRad="38100" dist="38100" dir="2700000" algn="tl">
                    <a:srgbClr val="000000">
                      <a:alpha val="43137"/>
                    </a:srgbClr>
                  </a:outerShdw>
                </a:effectLst>
              </a:rPr>
              <a:t>Where did this Man get these things? And what wisdom is this which is given to Him, that such mighty works are performed by His hands! </a:t>
            </a:r>
            <a:endParaRPr lang="en-US" b="1" u="sng"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3 </a:t>
            </a:r>
            <a:r>
              <a:rPr lang="en-US" b="1" u="sng" dirty="0">
                <a:effectLst>
                  <a:outerShdw blurRad="38100" dist="38100" dir="2700000" algn="tl">
                    <a:srgbClr val="000000">
                      <a:alpha val="43137"/>
                    </a:srgbClr>
                  </a:outerShdw>
                </a:effectLst>
              </a:rPr>
              <a:t>Is this not the carpenter</a:t>
            </a:r>
            <a:r>
              <a:rPr lang="en-US" b="1" dirty="0">
                <a:effectLst>
                  <a:outerShdw blurRad="38100" dist="38100" dir="2700000" algn="tl">
                    <a:srgbClr val="000000">
                      <a:alpha val="43137"/>
                    </a:srgbClr>
                  </a:outerShdw>
                </a:effectLst>
              </a:rPr>
              <a:t>, the Son of Mary, and brother of James, Joses, Judas, and Simon? And are not His sisters here with us?” </a:t>
            </a:r>
            <a:r>
              <a:rPr lang="en-US" b="1" u="sng" dirty="0">
                <a:effectLst>
                  <a:outerShdw blurRad="38100" dist="38100" dir="2700000" algn="tl">
                    <a:srgbClr val="000000">
                      <a:alpha val="43137"/>
                    </a:srgbClr>
                  </a:outerShdw>
                </a:effectLst>
              </a:rPr>
              <a:t>So they were offended at Him</a:t>
            </a:r>
            <a:r>
              <a:rPr lang="en-US" b="1" u="sng" dirty="0" smtClean="0">
                <a:effectLst>
                  <a:outerShdw blurRad="38100" dist="38100" dir="2700000" algn="tl">
                    <a:srgbClr val="000000">
                      <a:alpha val="43137"/>
                    </a:srgbClr>
                  </a:outerShdw>
                </a:effectLst>
              </a:rPr>
              <a:t>.</a:t>
            </a:r>
            <a:endParaRPr lang="en-US"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0164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 Mark 6:1-6 New King James Version (NKJV)</a:t>
            </a:r>
          </a:p>
        </p:txBody>
      </p:sp>
      <p:sp>
        <p:nvSpPr>
          <p:cNvPr id="3" name="Content Placeholder 2"/>
          <p:cNvSpPr>
            <a:spLocks noGrp="1"/>
          </p:cNvSpPr>
          <p:nvPr>
            <p:ph idx="1"/>
          </p:nvPr>
        </p:nvSpPr>
        <p:spPr>
          <a:xfrm>
            <a:off x="680321" y="2241494"/>
            <a:ext cx="9613861" cy="4555816"/>
          </a:xfrm>
        </p:spPr>
        <p:txBody>
          <a:bodyPr>
            <a:noAutofit/>
          </a:bodyPr>
          <a:lstStyle/>
          <a:p>
            <a:r>
              <a:rPr lang="en-US" sz="2800" b="1" dirty="0">
                <a:effectLst>
                  <a:outerShdw blurRad="38100" dist="38100" dir="2700000" algn="tl">
                    <a:srgbClr val="000000">
                      <a:alpha val="43137"/>
                    </a:srgbClr>
                  </a:outerShdw>
                </a:effectLst>
              </a:rPr>
              <a:t>4 But Jesus said to them, “</a:t>
            </a:r>
            <a:r>
              <a:rPr lang="en-US" sz="2800" b="1" u="sng" dirty="0">
                <a:effectLst>
                  <a:outerShdw blurRad="38100" dist="38100" dir="2700000" algn="tl">
                    <a:srgbClr val="000000">
                      <a:alpha val="43137"/>
                    </a:srgbClr>
                  </a:outerShdw>
                </a:effectLst>
              </a:rPr>
              <a:t>A prophet is not without honor except in his own country</a:t>
            </a:r>
            <a:r>
              <a:rPr lang="en-US" sz="2800" b="1" dirty="0">
                <a:effectLst>
                  <a:outerShdw blurRad="38100" dist="38100" dir="2700000" algn="tl">
                    <a:srgbClr val="000000">
                      <a:alpha val="43137"/>
                    </a:srgbClr>
                  </a:outerShdw>
                </a:effectLst>
              </a:rPr>
              <a:t>, </a:t>
            </a:r>
            <a:r>
              <a:rPr lang="en-US" sz="2800" b="1" u="sng" dirty="0">
                <a:effectLst>
                  <a:outerShdw blurRad="38100" dist="38100" dir="2700000" algn="tl">
                    <a:srgbClr val="000000">
                      <a:alpha val="43137"/>
                    </a:srgbClr>
                  </a:outerShdw>
                </a:effectLst>
              </a:rPr>
              <a:t>among his own relatives</a:t>
            </a:r>
            <a:r>
              <a:rPr lang="en-US" sz="2800" b="1" dirty="0">
                <a:effectLst>
                  <a:outerShdw blurRad="38100" dist="38100" dir="2700000" algn="tl">
                    <a:srgbClr val="000000">
                      <a:alpha val="43137"/>
                    </a:srgbClr>
                  </a:outerShdw>
                </a:effectLst>
              </a:rPr>
              <a:t>, and </a:t>
            </a:r>
            <a:r>
              <a:rPr lang="en-US" sz="2800" b="1" u="sng" dirty="0">
                <a:effectLst>
                  <a:outerShdw blurRad="38100" dist="38100" dir="2700000" algn="tl">
                    <a:srgbClr val="000000">
                      <a:alpha val="43137"/>
                    </a:srgbClr>
                  </a:outerShdw>
                </a:effectLst>
              </a:rPr>
              <a:t>in his own house</a:t>
            </a:r>
            <a:r>
              <a:rPr lang="en-US" sz="2800" b="1" dirty="0">
                <a:effectLst>
                  <a:outerShdw blurRad="38100" dist="38100" dir="2700000" algn="tl">
                    <a:srgbClr val="000000">
                      <a:alpha val="43137"/>
                    </a:srgbClr>
                  </a:outerShdw>
                </a:effectLst>
              </a:rPr>
              <a:t>.” </a:t>
            </a:r>
          </a:p>
          <a:p>
            <a:r>
              <a:rPr lang="en-US" sz="2800" b="1" dirty="0">
                <a:effectLst>
                  <a:outerShdw blurRad="38100" dist="38100" dir="2700000" algn="tl">
                    <a:srgbClr val="000000">
                      <a:alpha val="43137"/>
                    </a:srgbClr>
                  </a:outerShdw>
                </a:effectLst>
              </a:rPr>
              <a:t>5 </a:t>
            </a:r>
            <a:r>
              <a:rPr lang="en-US" sz="3200" b="1" i="1" u="sng" dirty="0">
                <a:effectLst>
                  <a:outerShdw blurRad="38100" dist="38100" dir="2700000" algn="tl">
                    <a:srgbClr val="000000">
                      <a:alpha val="43137"/>
                    </a:srgbClr>
                  </a:outerShdw>
                </a:effectLst>
              </a:rPr>
              <a:t>Now He could do no mighty work there</a:t>
            </a:r>
            <a:r>
              <a:rPr lang="en-US" sz="2800" b="1" dirty="0">
                <a:effectLst>
                  <a:outerShdw blurRad="38100" dist="38100" dir="2700000" algn="tl">
                    <a:srgbClr val="000000">
                      <a:alpha val="43137"/>
                    </a:srgbClr>
                  </a:outerShdw>
                </a:effectLst>
              </a:rPr>
              <a:t>, </a:t>
            </a:r>
            <a:r>
              <a:rPr lang="en-US" sz="2800" b="1" i="1" u="sng" dirty="0">
                <a:effectLst>
                  <a:outerShdw blurRad="38100" dist="38100" dir="2700000" algn="tl">
                    <a:srgbClr val="000000">
                      <a:alpha val="43137"/>
                    </a:srgbClr>
                  </a:outerShdw>
                </a:effectLst>
              </a:rPr>
              <a:t>except that He laid His hands on a few sick people and </a:t>
            </a:r>
            <a:r>
              <a:rPr lang="en-US" sz="3200" b="1" i="1" u="sng" dirty="0">
                <a:effectLst>
                  <a:outerShdw blurRad="38100" dist="38100" dir="2700000" algn="tl">
                    <a:srgbClr val="000000">
                      <a:alpha val="43137"/>
                    </a:srgbClr>
                  </a:outerShdw>
                </a:effectLst>
              </a:rPr>
              <a:t>healed them</a:t>
            </a:r>
            <a:r>
              <a:rPr lang="en-US" sz="3200" b="1" dirty="0">
                <a:effectLst>
                  <a:outerShdw blurRad="38100" dist="38100" dir="2700000" algn="tl">
                    <a:srgbClr val="000000">
                      <a:alpha val="43137"/>
                    </a:srgbClr>
                  </a:outerShdw>
                </a:effectLst>
              </a:rPr>
              <a:t>. </a:t>
            </a:r>
          </a:p>
          <a:p>
            <a:r>
              <a:rPr lang="en-US" sz="2800" b="1" dirty="0">
                <a:effectLst>
                  <a:outerShdw blurRad="38100" dist="38100" dir="2700000" algn="tl">
                    <a:srgbClr val="000000">
                      <a:alpha val="43137"/>
                    </a:srgbClr>
                  </a:outerShdw>
                </a:effectLst>
              </a:rPr>
              <a:t>6 And </a:t>
            </a:r>
            <a:r>
              <a:rPr lang="en-US" sz="3200" b="1" i="1" u="sng" dirty="0">
                <a:effectLst>
                  <a:outerShdw blurRad="38100" dist="38100" dir="2700000" algn="tl">
                    <a:srgbClr val="000000">
                      <a:alpha val="43137"/>
                    </a:srgbClr>
                  </a:outerShdw>
                </a:effectLst>
              </a:rPr>
              <a:t>He marveled because of their unbelief</a:t>
            </a:r>
            <a:r>
              <a:rPr lang="en-US" sz="2800" b="1" dirty="0">
                <a:effectLst>
                  <a:outerShdw blurRad="38100" dist="38100" dir="2700000" algn="tl">
                    <a:srgbClr val="000000">
                      <a:alpha val="43137"/>
                    </a:srgbClr>
                  </a:outerShdw>
                </a:effectLst>
              </a:rPr>
              <a:t>. </a:t>
            </a:r>
            <a:r>
              <a:rPr lang="en-US" sz="2800" b="1" u="sng" dirty="0">
                <a:effectLst>
                  <a:outerShdw blurRad="38100" dist="38100" dir="2700000" algn="tl">
                    <a:srgbClr val="000000">
                      <a:alpha val="43137"/>
                    </a:srgbClr>
                  </a:outerShdw>
                </a:effectLst>
              </a:rPr>
              <a:t>Then</a:t>
            </a:r>
            <a:r>
              <a:rPr lang="en-US" sz="2800" b="1" dirty="0">
                <a:effectLst>
                  <a:outerShdw blurRad="38100" dist="38100" dir="2700000" algn="tl">
                    <a:srgbClr val="000000">
                      <a:alpha val="43137"/>
                    </a:srgbClr>
                  </a:outerShdw>
                </a:effectLst>
              </a:rPr>
              <a:t> </a:t>
            </a:r>
            <a:r>
              <a:rPr lang="en-US" sz="3200" b="1" dirty="0">
                <a:effectLst>
                  <a:outerShdw blurRad="38100" dist="38100" dir="2700000" algn="tl">
                    <a:srgbClr val="000000">
                      <a:alpha val="43137"/>
                    </a:srgbClr>
                  </a:outerShdw>
                </a:effectLst>
              </a:rPr>
              <a:t>He went about the villages in a circuit, teaching.</a:t>
            </a:r>
          </a:p>
        </p:txBody>
      </p:sp>
    </p:spTree>
    <p:extLst>
      <p:ext uri="{BB962C8B-B14F-4D97-AF65-F5344CB8AC3E}">
        <p14:creationId xmlns:p14="http://schemas.microsoft.com/office/powerpoint/2010/main" val="4068186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Son of God / The Creator of the universe</a:t>
            </a:r>
            <a:endParaRPr lang="en-US" dirty="0"/>
          </a:p>
        </p:txBody>
      </p:sp>
      <p:sp>
        <p:nvSpPr>
          <p:cNvPr id="3" name="Content Placeholder 2"/>
          <p:cNvSpPr>
            <a:spLocks noGrp="1"/>
          </p:cNvSpPr>
          <p:nvPr>
            <p:ph idx="1"/>
          </p:nvPr>
        </p:nvSpPr>
        <p:spPr>
          <a:xfrm>
            <a:off x="680321" y="2312596"/>
            <a:ext cx="9613861" cy="4144848"/>
          </a:xfrm>
        </p:spPr>
        <p:txBody>
          <a:bodyPr>
            <a:noAutofit/>
          </a:bodyPr>
          <a:lstStyle/>
          <a:p>
            <a:pPr marL="0" indent="0">
              <a:buNone/>
            </a:pPr>
            <a:r>
              <a:rPr lang="en-US" b="1" u="sng" dirty="0" smtClean="0">
                <a:effectLst>
                  <a:outerShdw blurRad="38100" dist="38100" dir="2700000" algn="tl">
                    <a:srgbClr val="000000">
                      <a:alpha val="43137"/>
                    </a:srgbClr>
                  </a:outerShdw>
                </a:effectLst>
              </a:rPr>
              <a:t>The Shocking revelations in these verses:</a:t>
            </a:r>
            <a:r>
              <a:rPr lang="en-US" b="1" dirty="0" smtClean="0">
                <a:effectLst>
                  <a:outerShdw blurRad="38100" dist="38100" dir="2700000" algn="tl">
                    <a:srgbClr val="000000">
                      <a:alpha val="43137"/>
                    </a:srgbClr>
                  </a:outerShdw>
                </a:effectLst>
              </a:rPr>
              <a:t> </a:t>
            </a:r>
            <a:r>
              <a:rPr lang="en-US" b="1" u="sng" dirty="0" smtClean="0">
                <a:solidFill>
                  <a:schemeClr val="bg2">
                    <a:lumMod val="75000"/>
                  </a:schemeClr>
                </a:solidFill>
                <a:effectLst>
                  <a:outerShdw blurRad="38100" dist="38100" dir="2700000" algn="tl">
                    <a:srgbClr val="000000">
                      <a:alpha val="43137"/>
                    </a:srgbClr>
                  </a:outerShdw>
                </a:effectLst>
              </a:rPr>
              <a:t>Law of the Weakest link in the chain.</a:t>
            </a:r>
          </a:p>
          <a:p>
            <a:pPr marL="457200" indent="-457200">
              <a:buFont typeface="+mj-lt"/>
              <a:buAutoNum type="arabicPeriod"/>
            </a:pPr>
            <a:r>
              <a:rPr lang="en-US" b="1" dirty="0" smtClean="0">
                <a:effectLst>
                  <a:outerShdw blurRad="38100" dist="38100" dir="2700000" algn="tl">
                    <a:srgbClr val="000000">
                      <a:alpha val="43137"/>
                    </a:srgbClr>
                  </a:outerShdw>
                </a:effectLst>
              </a:rPr>
              <a:t>They Linked His wisdom to the family He came from!</a:t>
            </a:r>
          </a:p>
          <a:p>
            <a:pPr marL="457200" indent="-457200">
              <a:buFont typeface="+mj-lt"/>
              <a:buAutoNum type="arabicPeriod"/>
            </a:pPr>
            <a:r>
              <a:rPr lang="en-US" b="1" dirty="0" smtClean="0">
                <a:effectLst>
                  <a:outerShdw blurRad="38100" dist="38100" dir="2700000" algn="tl">
                    <a:srgbClr val="000000">
                      <a:alpha val="43137"/>
                    </a:srgbClr>
                  </a:outerShdw>
                </a:effectLst>
              </a:rPr>
              <a:t>They limited His wisdom because He was a carpenter!</a:t>
            </a:r>
          </a:p>
          <a:p>
            <a:pPr marL="457200" indent="-457200">
              <a:buFont typeface="+mj-lt"/>
              <a:buAutoNum type="arabicPeriod"/>
            </a:pPr>
            <a:r>
              <a:rPr lang="en-US" b="1" dirty="0" smtClean="0">
                <a:effectLst>
                  <a:outerShdw blurRad="38100" dist="38100" dir="2700000" algn="tl">
                    <a:srgbClr val="000000">
                      <a:alpha val="43137"/>
                    </a:srgbClr>
                  </a:outerShdw>
                </a:effectLst>
              </a:rPr>
              <a:t>They were offended at Him because of their own view of His value to them.</a:t>
            </a:r>
          </a:p>
          <a:p>
            <a:pPr marL="457200" indent="-457200">
              <a:buFont typeface="+mj-lt"/>
              <a:buAutoNum type="arabicPeriod"/>
            </a:pPr>
            <a:r>
              <a:rPr lang="en-US" b="1" dirty="0" smtClean="0">
                <a:effectLst>
                  <a:outerShdw blurRad="38100" dist="38100" dir="2700000" algn="tl">
                    <a:srgbClr val="000000">
                      <a:alpha val="43137"/>
                    </a:srgbClr>
                  </a:outerShdw>
                </a:effectLst>
              </a:rPr>
              <a:t>Jesus was shocked because of their unbelief.</a:t>
            </a:r>
          </a:p>
          <a:p>
            <a:pPr marL="457200" indent="-457200">
              <a:buFont typeface="+mj-lt"/>
              <a:buAutoNum type="arabicPeriod"/>
            </a:pPr>
            <a:r>
              <a:rPr lang="en-US" b="1" dirty="0" smtClean="0">
                <a:effectLst>
                  <a:outerShdw blurRad="38100" dist="38100" dir="2700000" algn="tl">
                    <a:srgbClr val="000000">
                      <a:alpha val="43137"/>
                    </a:srgbClr>
                  </a:outerShdw>
                </a:effectLst>
              </a:rPr>
              <a:t>Jesus was shocked that they could see mighty works and not believe.</a:t>
            </a:r>
          </a:p>
          <a:p>
            <a:pPr marL="457200" indent="-457200">
              <a:buFont typeface="+mj-lt"/>
              <a:buAutoNum type="arabicPeriod"/>
            </a:pPr>
            <a:r>
              <a:rPr lang="en-US" b="1" dirty="0" smtClean="0">
                <a:effectLst>
                  <a:outerShdw blurRad="38100" dist="38100" dir="2700000" algn="tl">
                    <a:srgbClr val="000000">
                      <a:alpha val="43137"/>
                    </a:srgbClr>
                  </a:outerShdw>
                </a:effectLst>
              </a:rPr>
              <a:t>People were looking for ways to discount what was being said.</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523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a:t>
            </a:r>
            <a:br>
              <a:rPr lang="en-US" dirty="0" smtClean="0"/>
            </a:br>
            <a:r>
              <a:rPr lang="en-US" dirty="0" smtClean="0"/>
              <a:t>is a principle that works with everyone</a:t>
            </a:r>
            <a:endParaRPr lang="en-US" dirty="0"/>
          </a:p>
        </p:txBody>
      </p:sp>
      <p:sp>
        <p:nvSpPr>
          <p:cNvPr id="3" name="Content Placeholder 2"/>
          <p:cNvSpPr>
            <a:spLocks noGrp="1"/>
          </p:cNvSpPr>
          <p:nvPr>
            <p:ph idx="1"/>
          </p:nvPr>
        </p:nvSpPr>
        <p:spPr>
          <a:xfrm>
            <a:off x="680321" y="2312597"/>
            <a:ext cx="9613861" cy="3599316"/>
          </a:xfrm>
        </p:spPr>
        <p:txBody>
          <a:bodyPr>
            <a:normAutofit/>
          </a:bodyPr>
          <a:lstStyle/>
          <a:p>
            <a:r>
              <a:rPr lang="en-US" sz="2800" b="1" dirty="0" smtClean="0">
                <a:effectLst>
                  <a:outerShdw blurRad="38100" dist="38100" dir="2700000" algn="tl">
                    <a:srgbClr val="000000">
                      <a:alpha val="43137"/>
                    </a:srgbClr>
                  </a:outerShdw>
                </a:effectLst>
              </a:rPr>
              <a:t>Honor can unlock the best in everyone… male or female. Father, Mother, Husband, Wife, Children.</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1267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a:t>Principle of Honor</a:t>
            </a:r>
          </a:p>
        </p:txBody>
      </p:sp>
      <p:sp>
        <p:nvSpPr>
          <p:cNvPr id="3" name="Content Placeholder 2"/>
          <p:cNvSpPr>
            <a:spLocks noGrp="1"/>
          </p:cNvSpPr>
          <p:nvPr>
            <p:ph idx="1"/>
          </p:nvPr>
        </p:nvSpPr>
        <p:spPr/>
        <p:txBody>
          <a:bodyPr>
            <a:normAutofit/>
          </a:bodyPr>
          <a:lstStyle/>
          <a:p>
            <a:r>
              <a:rPr lang="en-US" sz="2800" b="1" dirty="0" smtClean="0">
                <a:effectLst>
                  <a:outerShdw blurRad="38100" dist="38100" dir="2700000" algn="tl">
                    <a:srgbClr val="000000">
                      <a:alpha val="43137"/>
                    </a:srgbClr>
                  </a:outerShdw>
                </a:effectLst>
              </a:rPr>
              <a:t>What </a:t>
            </a:r>
            <a:r>
              <a:rPr lang="en-US" sz="2800" b="1" dirty="0">
                <a:effectLst>
                  <a:outerShdw blurRad="38100" dist="38100" dir="2700000" algn="tl">
                    <a:srgbClr val="000000">
                      <a:alpha val="43137"/>
                    </a:srgbClr>
                  </a:outerShdw>
                </a:effectLst>
              </a:rPr>
              <a:t>Is Honor?</a:t>
            </a:r>
          </a:p>
          <a:p>
            <a:r>
              <a:rPr lang="en-US" sz="2800" b="1" dirty="0">
                <a:effectLst>
                  <a:outerShdw blurRad="38100" dist="38100" dir="2700000" algn="tl">
                    <a:srgbClr val="000000">
                      <a:alpha val="43137"/>
                    </a:srgbClr>
                  </a:outerShdw>
                </a:effectLst>
              </a:rPr>
              <a:t>A Showing Of Merited Respect.</a:t>
            </a:r>
          </a:p>
          <a:p>
            <a:r>
              <a:rPr lang="en-US" sz="2800" b="1" dirty="0">
                <a:effectLst>
                  <a:outerShdw blurRad="38100" dist="38100" dir="2700000" algn="tl">
                    <a:srgbClr val="000000">
                      <a:alpha val="43137"/>
                    </a:srgbClr>
                  </a:outerShdw>
                </a:effectLst>
              </a:rPr>
              <a:t>Recognition!</a:t>
            </a:r>
          </a:p>
          <a:p>
            <a:r>
              <a:rPr lang="en-US" sz="2800" b="1" dirty="0">
                <a:effectLst>
                  <a:outerShdw blurRad="38100" dist="38100" dir="2700000" algn="tl">
                    <a:srgbClr val="000000">
                      <a:alpha val="43137"/>
                    </a:srgbClr>
                  </a:outerShdw>
                </a:effectLst>
              </a:rPr>
              <a:t>A Person Of Superior Standing.</a:t>
            </a:r>
          </a:p>
          <a:p>
            <a:r>
              <a:rPr lang="en-US" sz="2800" b="1" dirty="0">
                <a:effectLst>
                  <a:outerShdw blurRad="38100" dist="38100" dir="2700000" algn="tl">
                    <a:srgbClr val="000000">
                      <a:alpha val="43137"/>
                    </a:srgbClr>
                  </a:outerShdw>
                </a:effectLst>
              </a:rPr>
              <a:t>One Whose Worth Brings Respect Or Fame.</a:t>
            </a:r>
          </a:p>
        </p:txBody>
      </p:sp>
    </p:spTree>
    <p:extLst>
      <p:ext uri="{BB962C8B-B14F-4D97-AF65-F5344CB8AC3E}">
        <p14:creationId xmlns:p14="http://schemas.microsoft.com/office/powerpoint/2010/main" val="3685165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a:t>Principle of Honor</a:t>
            </a:r>
          </a:p>
        </p:txBody>
      </p:sp>
      <p:sp>
        <p:nvSpPr>
          <p:cNvPr id="3" name="Content Placeholder 2"/>
          <p:cNvSpPr>
            <a:spLocks noGrp="1"/>
          </p:cNvSpPr>
          <p:nvPr>
            <p:ph idx="1"/>
          </p:nvPr>
        </p:nvSpPr>
        <p:spPr>
          <a:xfrm>
            <a:off x="680321" y="2280229"/>
            <a:ext cx="9613861" cy="3599316"/>
          </a:xfrm>
        </p:spPr>
        <p:txBody>
          <a:bodyPr>
            <a:normAutofit/>
          </a:bodyPr>
          <a:lstStyle/>
          <a:p>
            <a:r>
              <a:rPr lang="en-US" sz="2800" b="1" dirty="0" smtClean="0">
                <a:effectLst>
                  <a:outerShdw blurRad="38100" dist="38100" dir="2700000" algn="tl">
                    <a:srgbClr val="000000">
                      <a:alpha val="43137"/>
                    </a:srgbClr>
                  </a:outerShdw>
                </a:effectLst>
              </a:rPr>
              <a:t>Brings </a:t>
            </a:r>
            <a:r>
              <a:rPr lang="en-US" sz="2800" b="1" dirty="0">
                <a:effectLst>
                  <a:outerShdw blurRad="38100" dist="38100" dir="2700000" algn="tl">
                    <a:srgbClr val="000000">
                      <a:alpha val="43137"/>
                    </a:srgbClr>
                  </a:outerShdw>
                </a:effectLst>
              </a:rPr>
              <a:t>a Satisfying Life, Blessings to Your Children, Opens Riches and Wisdom, Promotes You, Upholds You, Strengthens You, Can Bring Family Restoration, Promises an Open Heaven, and Defeats Your Enemies!</a:t>
            </a:r>
          </a:p>
        </p:txBody>
      </p:sp>
    </p:spTree>
    <p:extLst>
      <p:ext uri="{BB962C8B-B14F-4D97-AF65-F5344CB8AC3E}">
        <p14:creationId xmlns:p14="http://schemas.microsoft.com/office/powerpoint/2010/main" val="391427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Principle of Honor</a:t>
            </a:r>
          </a:p>
        </p:txBody>
      </p:sp>
      <p:sp>
        <p:nvSpPr>
          <p:cNvPr id="3" name="Content Placeholder 2"/>
          <p:cNvSpPr>
            <a:spLocks noGrp="1"/>
          </p:cNvSpPr>
          <p:nvPr>
            <p:ph idx="1"/>
          </p:nvPr>
        </p:nvSpPr>
        <p:spPr/>
        <p:txBody>
          <a:bodyPr>
            <a:normAutofit/>
          </a:bodyPr>
          <a:lstStyle/>
          <a:p>
            <a:r>
              <a:rPr lang="en-US" sz="2800" b="1" dirty="0" smtClean="0">
                <a:effectLst>
                  <a:outerShdw blurRad="38100" dist="38100" dir="2700000" algn="tl">
                    <a:srgbClr val="000000">
                      <a:alpha val="43137"/>
                    </a:srgbClr>
                  </a:outerShdw>
                </a:effectLst>
              </a:rPr>
              <a:t>Honor </a:t>
            </a:r>
            <a:r>
              <a:rPr lang="en-US" sz="2800" b="1" dirty="0">
                <a:effectLst>
                  <a:outerShdw blurRad="38100" dist="38100" dir="2700000" algn="tl">
                    <a:srgbClr val="000000">
                      <a:alpha val="43137"/>
                    </a:srgbClr>
                  </a:outerShdw>
                </a:effectLst>
              </a:rPr>
              <a:t>Is A Foundation Stone Of Everything In God’s Kingdom.</a:t>
            </a:r>
          </a:p>
          <a:p>
            <a:r>
              <a:rPr lang="en-US" sz="2800" b="1" dirty="0">
                <a:effectLst>
                  <a:outerShdw blurRad="38100" dist="38100" dir="2700000" algn="tl">
                    <a:srgbClr val="000000">
                      <a:alpha val="43137"/>
                    </a:srgbClr>
                  </a:outerShdw>
                </a:effectLst>
              </a:rPr>
              <a:t>Honor Is Not Optional:</a:t>
            </a:r>
          </a:p>
          <a:p>
            <a:r>
              <a:rPr lang="en-US" sz="2800" b="1" dirty="0">
                <a:effectLst>
                  <a:outerShdw blurRad="38100" dist="38100" dir="2700000" algn="tl">
                    <a:srgbClr val="000000">
                      <a:alpha val="43137"/>
                    </a:srgbClr>
                  </a:outerShdw>
                </a:effectLst>
              </a:rPr>
              <a:t>It Is Deserved, Expected, And Demanded.</a:t>
            </a:r>
          </a:p>
        </p:txBody>
      </p:sp>
    </p:spTree>
    <p:extLst>
      <p:ext uri="{BB962C8B-B14F-4D97-AF65-F5344CB8AC3E}">
        <p14:creationId xmlns:p14="http://schemas.microsoft.com/office/powerpoint/2010/main" val="18117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Dishonor </a:t>
            </a:r>
            <a:br>
              <a:rPr lang="en-US" dirty="0" smtClean="0"/>
            </a:br>
            <a:r>
              <a:rPr lang="en-US" dirty="0" smtClean="0"/>
              <a:t>can hold back the very best in all of us!</a:t>
            </a:r>
            <a:endParaRPr lang="en-US" dirty="0"/>
          </a:p>
        </p:txBody>
      </p:sp>
      <p:sp>
        <p:nvSpPr>
          <p:cNvPr id="3" name="Content Placeholder 2"/>
          <p:cNvSpPr>
            <a:spLocks noGrp="1"/>
          </p:cNvSpPr>
          <p:nvPr>
            <p:ph idx="1"/>
          </p:nvPr>
        </p:nvSpPr>
        <p:spPr/>
        <p:txBody>
          <a:bodyPr>
            <a:normAutofit/>
          </a:bodyPr>
          <a:lstStyle/>
          <a:p>
            <a:r>
              <a:rPr lang="en-US" sz="2800" b="1" dirty="0" smtClean="0">
                <a:effectLst>
                  <a:outerShdw blurRad="38100" dist="38100" dir="2700000" algn="tl">
                    <a:srgbClr val="000000">
                      <a:alpha val="43137"/>
                    </a:srgbClr>
                  </a:outerShdw>
                </a:effectLst>
              </a:rPr>
              <a:t>Think of what was missed because of the mindset in people who marked Jesus down to the level they all lived in!</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192055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1489</TotalTime>
  <Words>730</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Trebuchet MS</vt:lpstr>
      <vt:lpstr>Berlin</vt:lpstr>
      <vt:lpstr>The Principle of Honor</vt:lpstr>
      <vt:lpstr> Mark 6:1-6 New King James Version (NKJV)</vt:lpstr>
      <vt:lpstr> Mark 6:1-6 New King James Version (NKJV)</vt:lpstr>
      <vt:lpstr>The Son of God / The Creator of the universe</vt:lpstr>
      <vt:lpstr>Honor  is a principle that works with everyone</vt:lpstr>
      <vt:lpstr>The Principle of Honor</vt:lpstr>
      <vt:lpstr>The Principle of Honor</vt:lpstr>
      <vt:lpstr>The Principle of Honor</vt:lpstr>
      <vt:lpstr>Dishonor  can hold back the very best in all of us!</vt:lpstr>
      <vt:lpstr> Honor Is Very Important To God. </vt:lpstr>
      <vt:lpstr>The Principle of Honor</vt:lpstr>
      <vt:lpstr> Luke 6:31 New International Version (NIV) </vt:lpstr>
      <vt:lpstr>Seven things about Honoring</vt:lpstr>
      <vt:lpstr>Seven things about Honoring</vt:lpstr>
      <vt:lpstr>Exodus 20:12 - Closing &amp;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Principle of Honor</dc:title>
  <dc:creator>Ronald Powell</dc:creator>
  <cp:lastModifiedBy>Ronald Powell</cp:lastModifiedBy>
  <cp:revision>11</cp:revision>
  <dcterms:created xsi:type="dcterms:W3CDTF">2019-06-14T15:18:34Z</dcterms:created>
  <dcterms:modified xsi:type="dcterms:W3CDTF">2019-06-15T16:09:36Z</dcterms:modified>
</cp:coreProperties>
</file>