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1"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3" autoAdjust="0"/>
    <p:restoredTop sz="94660"/>
  </p:normalViewPr>
  <p:slideViewPr>
    <p:cSldViewPr snapToGrid="0">
      <p:cViewPr varScale="1">
        <p:scale>
          <a:sx n="64" d="100"/>
          <a:sy n="64" d="100"/>
        </p:scale>
        <p:origin x="84" y="11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AE2FD4-5DF6-41FB-8515-759505160E8E}" type="datetimeFigureOut">
              <a:rPr lang="en-US" smtClean="0"/>
              <a:t>7/7/2019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4084483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AE2FD4-5DF6-41FB-8515-759505160E8E}" type="datetimeFigureOut">
              <a:rPr lang="en-US" smtClean="0"/>
              <a:t>7/7/2019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2283446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AE2FD4-5DF6-41FB-8515-759505160E8E}" type="datetimeFigureOut">
              <a:rPr lang="en-US" smtClean="0"/>
              <a:t>7/7/2019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350644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AE2FD4-5DF6-41FB-8515-759505160E8E}" type="datetimeFigureOut">
              <a:rPr lang="en-US" smtClean="0"/>
              <a:t>7/7/2019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2642475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AE2FD4-5DF6-41FB-8515-759505160E8E}" type="datetimeFigureOut">
              <a:rPr lang="en-US" smtClean="0"/>
              <a:t>7/7/2019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1182380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AE2FD4-5DF6-41FB-8515-759505160E8E}" type="datetimeFigureOut">
              <a:rPr lang="en-US" smtClean="0"/>
              <a:t>7/7/2019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2757092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AE2FD4-5DF6-41FB-8515-759505160E8E}" type="datetimeFigureOut">
              <a:rPr lang="en-US" smtClean="0"/>
              <a:t>7/7/2019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411943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AE2FD4-5DF6-41FB-8515-759505160E8E}" type="datetimeFigureOut">
              <a:rPr lang="en-US" smtClean="0"/>
              <a:t>7/7/2019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1133767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AE2FD4-5DF6-41FB-8515-759505160E8E}" type="datetimeFigureOut">
              <a:rPr lang="en-US" smtClean="0"/>
              <a:t>7/7/2019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2949143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E2FD4-5DF6-41FB-8515-759505160E8E}" type="datetimeFigureOut">
              <a:rPr lang="en-US" smtClean="0"/>
              <a:t>7/7/2019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2189925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E2FD4-5DF6-41FB-8515-759505160E8E}" type="datetimeFigureOut">
              <a:rPr lang="en-US" smtClean="0"/>
              <a:t>7/7/2019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530FC4-93ED-4689-A0CB-654BFD331C48}" type="slidenum">
              <a:rPr lang="en-US" smtClean="0"/>
              <a:t>‹#›</a:t>
            </a:fld>
            <a:endParaRPr lang="en-US"/>
          </a:p>
        </p:txBody>
      </p:sp>
    </p:spTree>
    <p:extLst>
      <p:ext uri="{BB962C8B-B14F-4D97-AF65-F5344CB8AC3E}">
        <p14:creationId xmlns:p14="http://schemas.microsoft.com/office/powerpoint/2010/main" val="2554707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2">
                <a:lumMod val="40000"/>
                <a:lumOff val="60000"/>
              </a:schemeClr>
            </a:gs>
            <a:gs pos="46000">
              <a:schemeClr val="accent2">
                <a:lumMod val="95000"/>
                <a:lumOff val="5000"/>
              </a:schemeClr>
            </a:gs>
            <a:gs pos="100000">
              <a:schemeClr val="accent2">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AE2FD4-5DF6-41FB-8515-759505160E8E}" type="datetimeFigureOut">
              <a:rPr lang="en-US" smtClean="0"/>
              <a:t>7/7/2019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530FC4-93ED-4689-A0CB-654BFD331C48}" type="slidenum">
              <a:rPr lang="en-US" smtClean="0"/>
              <a:t>‹#›</a:t>
            </a:fld>
            <a:endParaRPr lang="en-US"/>
          </a:p>
        </p:txBody>
      </p:sp>
    </p:spTree>
    <p:extLst>
      <p:ext uri="{BB962C8B-B14F-4D97-AF65-F5344CB8AC3E}">
        <p14:creationId xmlns:p14="http://schemas.microsoft.com/office/powerpoint/2010/main" val="342386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Judges+16:+18-21&amp;version=NIV#fen-NIV-6969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677400" cy="2387600"/>
          </a:xfrm>
          <a:noFill/>
        </p:spPr>
        <p:txBody>
          <a:bodyPr/>
          <a:lstStyle/>
          <a:p>
            <a:r>
              <a:rPr lang="en-US" b="1" dirty="0" smtClean="0"/>
              <a:t>Destruction of Divine Favor – 3</a:t>
            </a:r>
            <a:endParaRPr lang="en-US" b="1" dirty="0"/>
          </a:p>
        </p:txBody>
      </p:sp>
      <p:sp>
        <p:nvSpPr>
          <p:cNvPr id="3" name="Subtitle 2"/>
          <p:cNvSpPr>
            <a:spLocks noGrp="1"/>
          </p:cNvSpPr>
          <p:nvPr>
            <p:ph type="subTitle" idx="1"/>
          </p:nvPr>
        </p:nvSpPr>
        <p:spPr/>
        <p:txBody>
          <a:bodyPr>
            <a:normAutofit/>
          </a:bodyPr>
          <a:lstStyle/>
          <a:p>
            <a:r>
              <a:rPr lang="en-US" sz="3200" b="1" dirty="0" smtClean="0"/>
              <a:t>With Bishop Ronald K. Powell</a:t>
            </a:r>
            <a:endParaRPr lang="en-US" sz="3200" b="1" dirty="0"/>
          </a:p>
        </p:txBody>
      </p:sp>
    </p:spTree>
    <p:extLst>
      <p:ext uri="{BB962C8B-B14F-4D97-AF65-F5344CB8AC3E}">
        <p14:creationId xmlns:p14="http://schemas.microsoft.com/office/powerpoint/2010/main" val="30761907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4-Stinginess and Lack of Giving.</a:t>
            </a:r>
            <a:endParaRPr lang="en-US" dirty="0" smtClean="0"/>
          </a:p>
        </p:txBody>
      </p:sp>
      <p:sp>
        <p:nvSpPr>
          <p:cNvPr id="3" name="Content Placeholder 2"/>
          <p:cNvSpPr>
            <a:spLocks noGrp="1"/>
          </p:cNvSpPr>
          <p:nvPr>
            <p:ph idx="1"/>
          </p:nvPr>
        </p:nvSpPr>
        <p:spPr/>
        <p:txBody>
          <a:bodyPr/>
          <a:lstStyle/>
          <a:p>
            <a:r>
              <a:rPr lang="en-US" b="1" dirty="0" smtClean="0"/>
              <a:t>-Those that know to give are always abounding in the favor of God.</a:t>
            </a:r>
          </a:p>
          <a:p>
            <a:r>
              <a:rPr lang="en-US" b="1" dirty="0" smtClean="0"/>
              <a:t>Both the widow of Zarephath, and the Shunamite woman received divine favor because they gave sacrificially.</a:t>
            </a:r>
          </a:p>
          <a:p>
            <a:r>
              <a:rPr lang="en-US" b="1" dirty="0" smtClean="0"/>
              <a:t> </a:t>
            </a:r>
          </a:p>
          <a:p>
            <a:r>
              <a:rPr lang="en-US" b="1" dirty="0" smtClean="0"/>
              <a:t>-God said he will open the windows of heaven upon those that are faithful in their tithes and offerings. Mal 3:8-12</a:t>
            </a:r>
          </a:p>
          <a:p>
            <a:r>
              <a:rPr lang="en-US" dirty="0" smtClean="0"/>
              <a:t> </a:t>
            </a:r>
          </a:p>
          <a:p>
            <a:endParaRPr lang="en-US" dirty="0"/>
          </a:p>
        </p:txBody>
      </p:sp>
    </p:spTree>
    <p:extLst>
      <p:ext uri="{BB962C8B-B14F-4D97-AF65-F5344CB8AC3E}">
        <p14:creationId xmlns:p14="http://schemas.microsoft.com/office/powerpoint/2010/main" val="3223179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1273"/>
            <a:ext cx="10515600" cy="5345690"/>
          </a:xfrm>
        </p:spPr>
        <p:txBody>
          <a:bodyPr>
            <a:normAutofit lnSpcReduction="10000"/>
          </a:bodyPr>
          <a:lstStyle/>
          <a:p>
            <a:r>
              <a:rPr lang="en-US" b="1" dirty="0" smtClean="0"/>
              <a:t>Malachi 3:8-12 New International Version (NIV)</a:t>
            </a:r>
          </a:p>
          <a:p>
            <a:r>
              <a:rPr lang="en-US" b="1" baseline="30000" dirty="0" smtClean="0"/>
              <a:t>8 </a:t>
            </a:r>
            <a:r>
              <a:rPr lang="en-US" b="1" dirty="0" smtClean="0"/>
              <a:t>“Will a mere mortal rob God? Yet you rob me.</a:t>
            </a:r>
          </a:p>
          <a:p>
            <a:r>
              <a:rPr lang="en-US" b="1" dirty="0" smtClean="0"/>
              <a:t>“But you ask, ‘How are we robbing you?’</a:t>
            </a:r>
          </a:p>
          <a:p>
            <a:r>
              <a:rPr lang="en-US" b="1" dirty="0" smtClean="0"/>
              <a:t>“In tithes and offerings. </a:t>
            </a:r>
            <a:r>
              <a:rPr lang="en-US" b="1" baseline="30000" dirty="0" smtClean="0"/>
              <a:t>9 </a:t>
            </a:r>
            <a:r>
              <a:rPr lang="en-US" b="1" dirty="0" smtClean="0"/>
              <a:t>You are under a curse—your whole nation—because you are robbing me. </a:t>
            </a:r>
            <a:r>
              <a:rPr lang="en-US" b="1" baseline="30000" dirty="0" smtClean="0"/>
              <a:t>10 </a:t>
            </a:r>
            <a:r>
              <a:rPr lang="en-US" b="1" dirty="0" smtClean="0"/>
              <a:t>Bring the whole tithe into the storehouse, that there may be food in my house. Test me in this,” says the </a:t>
            </a:r>
            <a:r>
              <a:rPr lang="en-US" b="1" cap="small" dirty="0" smtClean="0">
                <a:effectLst/>
              </a:rPr>
              <a:t>Lord</a:t>
            </a:r>
            <a:r>
              <a:rPr lang="en-US" b="1" dirty="0" smtClean="0"/>
              <a:t> Almighty, “and see if I will not throw open the floodgates of heaven and pour out so much blessing that there will not be room enough to store it. </a:t>
            </a:r>
            <a:r>
              <a:rPr lang="en-US" b="1" baseline="30000" dirty="0" smtClean="0"/>
              <a:t>11 </a:t>
            </a:r>
            <a:r>
              <a:rPr lang="en-US" b="1" dirty="0" smtClean="0"/>
              <a:t>I will prevent pests from devouring your crops, and the vines in your fields will not drop their fruit before it is ripe,” says the </a:t>
            </a:r>
            <a:r>
              <a:rPr lang="en-US" b="1" cap="small" dirty="0" smtClean="0">
                <a:effectLst/>
              </a:rPr>
              <a:t>Lord</a:t>
            </a:r>
            <a:r>
              <a:rPr lang="en-US" b="1" dirty="0" smtClean="0"/>
              <a:t> Almighty. </a:t>
            </a:r>
            <a:r>
              <a:rPr lang="en-US" b="1" baseline="30000" dirty="0" smtClean="0"/>
              <a:t>12 </a:t>
            </a:r>
            <a:r>
              <a:rPr lang="en-US" b="1" dirty="0" smtClean="0"/>
              <a:t>“Then all the nations will call you blessed, for yours will be a delightful land,” says the </a:t>
            </a:r>
            <a:r>
              <a:rPr lang="en-US" b="1" cap="small" dirty="0" smtClean="0">
                <a:effectLst/>
              </a:rPr>
              <a:t>Lord</a:t>
            </a:r>
            <a:r>
              <a:rPr lang="en-US" b="1" dirty="0" smtClean="0"/>
              <a:t> Almighty.</a:t>
            </a:r>
          </a:p>
          <a:p>
            <a:pPr marL="0" indent="0">
              <a:buNone/>
            </a:pPr>
            <a:endParaRPr lang="en-US" dirty="0"/>
          </a:p>
        </p:txBody>
      </p:sp>
    </p:spTree>
    <p:extLst>
      <p:ext uri="{BB962C8B-B14F-4D97-AF65-F5344CB8AC3E}">
        <p14:creationId xmlns:p14="http://schemas.microsoft.com/office/powerpoint/2010/main" val="779684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5-Lack of Faithfulness in the Service of God</a:t>
            </a:r>
            <a:endParaRPr lang="en-US" dirty="0"/>
          </a:p>
        </p:txBody>
      </p:sp>
      <p:sp>
        <p:nvSpPr>
          <p:cNvPr id="3" name="Content Placeholder 2"/>
          <p:cNvSpPr>
            <a:spLocks noGrp="1"/>
          </p:cNvSpPr>
          <p:nvPr>
            <p:ph idx="1"/>
          </p:nvPr>
        </p:nvSpPr>
        <p:spPr/>
        <p:txBody>
          <a:bodyPr/>
          <a:lstStyle/>
          <a:p>
            <a:r>
              <a:rPr lang="en-US" b="1" dirty="0" smtClean="0"/>
              <a:t>-If a man is faithful in the service of God, he will enjoy divine favor.</a:t>
            </a:r>
          </a:p>
          <a:p>
            <a:r>
              <a:rPr lang="en-US" b="1" dirty="0" smtClean="0"/>
              <a:t>Noah was faithful and his family were favorably preserved.</a:t>
            </a:r>
            <a:endParaRPr lang="en-US" b="1" dirty="0"/>
          </a:p>
        </p:txBody>
      </p:sp>
    </p:spTree>
    <p:extLst>
      <p:ext uri="{BB962C8B-B14F-4D97-AF65-F5344CB8AC3E}">
        <p14:creationId xmlns:p14="http://schemas.microsoft.com/office/powerpoint/2010/main" val="2865821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6-Sowing the seed of Wickedness</a:t>
            </a:r>
            <a:endParaRPr lang="en-US" dirty="0"/>
          </a:p>
        </p:txBody>
      </p:sp>
      <p:sp>
        <p:nvSpPr>
          <p:cNvPr id="3" name="Content Placeholder 2"/>
          <p:cNvSpPr>
            <a:spLocks noGrp="1"/>
          </p:cNvSpPr>
          <p:nvPr>
            <p:ph idx="1"/>
          </p:nvPr>
        </p:nvSpPr>
        <p:spPr/>
        <p:txBody>
          <a:bodyPr/>
          <a:lstStyle/>
          <a:p>
            <a:r>
              <a:rPr lang="en-US" b="1" dirty="0" smtClean="0"/>
              <a:t>-The door of favor shall be shut against anyone sowing the seed of wickedness against others. A man will reap what he sows.-Adonibezek has been cutting the fingers and toes off other kings without mercy, until it happened to him one day.  Judges 1: 5-7</a:t>
            </a:r>
            <a:r>
              <a:rPr lang="en-US" dirty="0" smtClean="0"/>
              <a:t>.</a:t>
            </a:r>
            <a:endParaRPr lang="en-US" dirty="0"/>
          </a:p>
        </p:txBody>
      </p:sp>
    </p:spTree>
    <p:extLst>
      <p:ext uri="{BB962C8B-B14F-4D97-AF65-F5344CB8AC3E}">
        <p14:creationId xmlns:p14="http://schemas.microsoft.com/office/powerpoint/2010/main" val="223542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2055"/>
            <a:ext cx="10515600" cy="5324908"/>
          </a:xfrm>
        </p:spPr>
        <p:txBody>
          <a:bodyPr/>
          <a:lstStyle/>
          <a:p>
            <a:r>
              <a:rPr lang="en-US" b="1" dirty="0" smtClean="0"/>
              <a:t>Judges 1:5-7 New International Version (NIV)</a:t>
            </a:r>
          </a:p>
          <a:p>
            <a:r>
              <a:rPr lang="en-US" b="1" baseline="30000" dirty="0" smtClean="0"/>
              <a:t>5 </a:t>
            </a:r>
            <a:r>
              <a:rPr lang="en-US" b="1" dirty="0" smtClean="0"/>
              <a:t>It was there that they found </a:t>
            </a:r>
            <a:r>
              <a:rPr lang="en-US" b="1" dirty="0" err="1" smtClean="0"/>
              <a:t>Adoni</a:t>
            </a:r>
            <a:r>
              <a:rPr lang="en-US" b="1" dirty="0" smtClean="0"/>
              <a:t>-Bezek and fought against him, putting to rout the Canaanites and </a:t>
            </a:r>
            <a:r>
              <a:rPr lang="en-US" b="1" dirty="0" err="1" smtClean="0"/>
              <a:t>Perizzites</a:t>
            </a:r>
            <a:r>
              <a:rPr lang="en-US" b="1" dirty="0" smtClean="0"/>
              <a:t>. </a:t>
            </a:r>
            <a:r>
              <a:rPr lang="en-US" b="1" baseline="30000" dirty="0" smtClean="0"/>
              <a:t>6 </a:t>
            </a:r>
            <a:r>
              <a:rPr lang="en-US" b="1" dirty="0" err="1" smtClean="0"/>
              <a:t>Adoni</a:t>
            </a:r>
            <a:r>
              <a:rPr lang="en-US" b="1" dirty="0" smtClean="0"/>
              <a:t>-Bezek fled, but they chased him and caught him, and cut off his thumbs and big toes.</a:t>
            </a:r>
          </a:p>
          <a:p>
            <a:r>
              <a:rPr lang="en-US" b="1" baseline="30000" dirty="0" smtClean="0"/>
              <a:t>7 </a:t>
            </a:r>
            <a:r>
              <a:rPr lang="en-US" b="1" dirty="0" smtClean="0"/>
              <a:t>Then </a:t>
            </a:r>
            <a:r>
              <a:rPr lang="en-US" b="1" dirty="0" err="1" smtClean="0"/>
              <a:t>Adoni</a:t>
            </a:r>
            <a:r>
              <a:rPr lang="en-US" b="1" dirty="0" smtClean="0"/>
              <a:t>-Bezek said, “Seventy kings with their thumbs and big toes cut off have picked up scraps under my table. Now God has paid me back for what I did to them.” They brought him to Jerusalem, and he died there.</a:t>
            </a:r>
          </a:p>
          <a:p>
            <a:endParaRPr lang="en-US" dirty="0"/>
          </a:p>
        </p:txBody>
      </p:sp>
    </p:spTree>
    <p:extLst>
      <p:ext uri="{BB962C8B-B14F-4D97-AF65-F5344CB8AC3E}">
        <p14:creationId xmlns:p14="http://schemas.microsoft.com/office/powerpoint/2010/main" val="4037951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7-Prayerlessness</a:t>
            </a:r>
            <a:endParaRPr lang="en-US" dirty="0"/>
          </a:p>
        </p:txBody>
      </p:sp>
      <p:sp>
        <p:nvSpPr>
          <p:cNvPr id="3" name="Content Placeholder 2"/>
          <p:cNvSpPr>
            <a:spLocks noGrp="1"/>
          </p:cNvSpPr>
          <p:nvPr>
            <p:ph idx="1"/>
          </p:nvPr>
        </p:nvSpPr>
        <p:spPr/>
        <p:txBody>
          <a:bodyPr/>
          <a:lstStyle/>
          <a:p>
            <a:r>
              <a:rPr lang="en-US" b="1" dirty="0" smtClean="0"/>
              <a:t>-Prayer remains one the most effective keys that unlocks the door of favor.</a:t>
            </a:r>
          </a:p>
          <a:p>
            <a:r>
              <a:rPr lang="en-US" b="1" dirty="0" smtClean="0"/>
              <a:t> </a:t>
            </a:r>
          </a:p>
          <a:p>
            <a:r>
              <a:rPr lang="en-US" b="1" dirty="0" smtClean="0"/>
              <a:t>-When Esther prayed, she found favor before the king,</a:t>
            </a:r>
          </a:p>
          <a:p>
            <a:r>
              <a:rPr lang="en-US" b="1" dirty="0" smtClean="0"/>
              <a:t>-likewise Nehemiah prayed and received favor.</a:t>
            </a:r>
          </a:p>
          <a:p>
            <a:r>
              <a:rPr lang="en-US" b="1" dirty="0" smtClean="0"/>
              <a:t> </a:t>
            </a:r>
          </a:p>
          <a:p>
            <a:r>
              <a:rPr lang="en-US" b="1" dirty="0" smtClean="0"/>
              <a:t>-In prayer, we can lay hold of God’s promises in His words and the door of favor shall be opened unto us.</a:t>
            </a:r>
          </a:p>
          <a:p>
            <a:endParaRPr lang="en-US" dirty="0"/>
          </a:p>
        </p:txBody>
      </p:sp>
    </p:spTree>
    <p:extLst>
      <p:ext uri="{BB962C8B-B14F-4D97-AF65-F5344CB8AC3E}">
        <p14:creationId xmlns:p14="http://schemas.microsoft.com/office/powerpoint/2010/main" val="1413543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endParaRPr lang="en-US" dirty="0"/>
          </a:p>
        </p:txBody>
      </p:sp>
      <p:sp>
        <p:nvSpPr>
          <p:cNvPr id="3" name="Content Placeholder 2"/>
          <p:cNvSpPr>
            <a:spLocks noGrp="1"/>
          </p:cNvSpPr>
          <p:nvPr>
            <p:ph idx="1"/>
          </p:nvPr>
        </p:nvSpPr>
        <p:spPr/>
        <p:txBody>
          <a:bodyPr/>
          <a:lstStyle/>
          <a:p>
            <a:r>
              <a:rPr lang="en-US" b="1" dirty="0" smtClean="0"/>
              <a:t>In conclusion, God’s favor can bring a lot of blessings upon a man. Divine favor can:</a:t>
            </a:r>
          </a:p>
          <a:p>
            <a:pPr marL="0" indent="0">
              <a:buNone/>
            </a:pPr>
            <a:endParaRPr lang="en-US" b="1" dirty="0" smtClean="0"/>
          </a:p>
          <a:p>
            <a:pPr>
              <a:buFont typeface="+mj-lt"/>
              <a:buAutoNum type="arabicPeriod"/>
            </a:pPr>
            <a:r>
              <a:rPr lang="en-US" sz="3200" b="1" dirty="0" smtClean="0"/>
              <a:t>Produce supernatural promotion and increase. (Gen 39:21)</a:t>
            </a:r>
          </a:p>
          <a:p>
            <a:r>
              <a:rPr lang="en-US" b="1" dirty="0" smtClean="0"/>
              <a:t>Genesis 39:21 New International Version (NIV) (Joseph) </a:t>
            </a:r>
          </a:p>
          <a:p>
            <a:r>
              <a:rPr lang="en-US" b="1" baseline="30000" dirty="0" smtClean="0"/>
              <a:t>21 </a:t>
            </a:r>
            <a:r>
              <a:rPr lang="en-US" b="1" dirty="0" smtClean="0"/>
              <a:t>the </a:t>
            </a:r>
            <a:r>
              <a:rPr lang="en-US" b="1" cap="small" dirty="0" smtClean="0">
                <a:effectLst/>
              </a:rPr>
              <a:t>Lord</a:t>
            </a:r>
            <a:r>
              <a:rPr lang="en-US" b="1" dirty="0" smtClean="0"/>
              <a:t> was with him; he showed him kindness and granted him favor in the eyes of the prison warden.</a:t>
            </a:r>
          </a:p>
          <a:p>
            <a:pPr>
              <a:buFont typeface="+mj-lt"/>
              <a:buAutoNum type="arabicPeriod"/>
            </a:pPr>
            <a:endParaRPr lang="en-US" b="1" dirty="0" smtClean="0"/>
          </a:p>
          <a:p>
            <a:pPr marL="0" indent="0">
              <a:buNone/>
            </a:pPr>
            <a:endParaRPr lang="en-US" b="1" dirty="0"/>
          </a:p>
        </p:txBody>
      </p:sp>
    </p:spTree>
    <p:extLst>
      <p:ext uri="{BB962C8B-B14F-4D97-AF65-F5344CB8AC3E}">
        <p14:creationId xmlns:p14="http://schemas.microsoft.com/office/powerpoint/2010/main" val="1561926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2-Bring restoration of everything the enemy has stolen. (Exo. 3:21)</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Exodus 3:21 New International Version (NIV) (ISRAEL)</a:t>
            </a:r>
          </a:p>
          <a:p>
            <a:r>
              <a:rPr lang="en-US" b="1" baseline="30000" dirty="0" smtClean="0"/>
              <a:t>21 </a:t>
            </a:r>
            <a:r>
              <a:rPr lang="en-US" b="1" dirty="0" smtClean="0"/>
              <a:t>“And I will make the Egyptians favorably disposed toward this people, so that when you leave you will not go empty-handed.</a:t>
            </a:r>
          </a:p>
          <a:p>
            <a:endParaRPr lang="en-US" dirty="0"/>
          </a:p>
        </p:txBody>
      </p:sp>
    </p:spTree>
    <p:extLst>
      <p:ext uri="{BB962C8B-B14F-4D97-AF65-F5344CB8AC3E}">
        <p14:creationId xmlns:p14="http://schemas.microsoft.com/office/powerpoint/2010/main" val="3838701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Bring honor in the midst of adversaries. (Exo. 11:3</a:t>
            </a:r>
            <a:r>
              <a:rPr lang="en-US" dirty="0" smtClean="0"/>
              <a:t>)</a:t>
            </a:r>
            <a:br>
              <a:rPr lang="en-US" dirty="0" smtClean="0"/>
            </a:br>
            <a:endParaRPr lang="en-US" dirty="0"/>
          </a:p>
        </p:txBody>
      </p:sp>
      <p:sp>
        <p:nvSpPr>
          <p:cNvPr id="3" name="Content Placeholder 2"/>
          <p:cNvSpPr>
            <a:spLocks noGrp="1"/>
          </p:cNvSpPr>
          <p:nvPr>
            <p:ph idx="1"/>
          </p:nvPr>
        </p:nvSpPr>
        <p:spPr/>
        <p:txBody>
          <a:bodyPr/>
          <a:lstStyle/>
          <a:p>
            <a:r>
              <a:rPr lang="en-US" b="1" dirty="0" smtClean="0"/>
              <a:t>Exodus 11:3 New International Version (NIV)</a:t>
            </a:r>
          </a:p>
          <a:p>
            <a:r>
              <a:rPr lang="en-US" b="1" baseline="30000" dirty="0" smtClean="0"/>
              <a:t>3 </a:t>
            </a:r>
            <a:r>
              <a:rPr lang="en-US" b="1" dirty="0" smtClean="0"/>
              <a:t>(The </a:t>
            </a:r>
            <a:r>
              <a:rPr lang="en-US" b="1" cap="small" dirty="0" smtClean="0">
                <a:effectLst/>
              </a:rPr>
              <a:t>Lord</a:t>
            </a:r>
            <a:r>
              <a:rPr lang="en-US" b="1" dirty="0" smtClean="0"/>
              <a:t> made the Egyptians favorably disposed toward the people, and Moses himself was highly regarded in Egypt by Pharaoh’s officials and by the people.)</a:t>
            </a:r>
          </a:p>
          <a:p>
            <a:endParaRPr lang="en-US" dirty="0"/>
          </a:p>
        </p:txBody>
      </p:sp>
    </p:spTree>
    <p:extLst>
      <p:ext uri="{BB962C8B-B14F-4D97-AF65-F5344CB8AC3E}">
        <p14:creationId xmlns:p14="http://schemas.microsoft.com/office/powerpoint/2010/main" val="1043318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4-Produce increased assets. (Deut. 33:23)</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 Deuteronomy 33:23 New International Version (NIV)</a:t>
            </a:r>
          </a:p>
          <a:p>
            <a:r>
              <a:rPr lang="en-US" b="1" dirty="0" smtClean="0"/>
              <a:t>23 About Naphtali he said:</a:t>
            </a:r>
          </a:p>
          <a:p>
            <a:r>
              <a:rPr lang="en-US" b="1" dirty="0" smtClean="0"/>
              <a:t>“Naphtali is abounding with the favor of the Lord</a:t>
            </a:r>
          </a:p>
          <a:p>
            <a:r>
              <a:rPr lang="en-US" b="1" dirty="0" smtClean="0"/>
              <a:t>    and is full of his blessing;</a:t>
            </a:r>
          </a:p>
          <a:p>
            <a:r>
              <a:rPr lang="en-US" b="1" dirty="0" smtClean="0"/>
              <a:t>    he will inherit southward to the lake.”</a:t>
            </a:r>
          </a:p>
          <a:p>
            <a:pPr marL="0" indent="0">
              <a:buNone/>
            </a:pPr>
            <a:endParaRPr lang="en-US" b="1" dirty="0" smtClean="0"/>
          </a:p>
          <a:p>
            <a:r>
              <a:rPr lang="en-US" b="1" i="1" dirty="0" smtClean="0"/>
              <a:t>The sixth son of Jacob and second son with Bilhah. He was the founder of the Israelite Tribe of Naphtali. His name meant My Struggle.</a:t>
            </a:r>
            <a:endParaRPr lang="en-US" b="1" i="1" dirty="0"/>
          </a:p>
        </p:txBody>
      </p:sp>
    </p:spTree>
    <p:extLst>
      <p:ext uri="{BB962C8B-B14F-4D97-AF65-F5344CB8AC3E}">
        <p14:creationId xmlns:p14="http://schemas.microsoft.com/office/powerpoint/2010/main" val="4012506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Introduction</a:t>
            </a:r>
            <a:endParaRPr lang="en-US" dirty="0"/>
          </a:p>
        </p:txBody>
      </p:sp>
      <p:sp>
        <p:nvSpPr>
          <p:cNvPr id="3" name="Content Placeholder 2"/>
          <p:cNvSpPr>
            <a:spLocks noGrp="1"/>
          </p:cNvSpPr>
          <p:nvPr>
            <p:ph idx="1"/>
          </p:nvPr>
        </p:nvSpPr>
        <p:spPr/>
        <p:txBody>
          <a:bodyPr/>
          <a:lstStyle/>
          <a:p>
            <a:r>
              <a:rPr lang="en-US" b="1" dirty="0" smtClean="0"/>
              <a:t>-If we go through the Bible very well, we shall see what some people did that attracted the favor of God upon their lives, and what others did that separated them from the favor of God.</a:t>
            </a:r>
          </a:p>
          <a:p>
            <a:r>
              <a:rPr lang="en-US" b="1" dirty="0" smtClean="0"/>
              <a:t>-The following factors will destroy the favor of God in a man’s life.</a:t>
            </a:r>
            <a:endParaRPr lang="en-US" b="1" dirty="0"/>
          </a:p>
        </p:txBody>
      </p:sp>
    </p:spTree>
    <p:extLst>
      <p:ext uri="{BB962C8B-B14F-4D97-AF65-F5344CB8AC3E}">
        <p14:creationId xmlns:p14="http://schemas.microsoft.com/office/powerpoint/2010/main" val="41478253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5-</a:t>
            </a:r>
            <a:r>
              <a:rPr lang="en-US" b="1" dirty="0" smtClean="0"/>
              <a:t>Give great and unusual victories even against impossible odds. (Josh 6:20; 10: 9, 20)</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Joshua 6:20 New International Version (NIV)</a:t>
            </a:r>
          </a:p>
          <a:p>
            <a:r>
              <a:rPr lang="en-US" b="1" baseline="30000" dirty="0" smtClean="0"/>
              <a:t>20 </a:t>
            </a:r>
            <a:r>
              <a:rPr lang="en-US" b="1" dirty="0" smtClean="0"/>
              <a:t>When the trumpets sounded, the army shouted, and at the sound of the trumpet, when the men gave a loud shout, the wall collapsed; so everyone charged straight in, and they took the city.</a:t>
            </a:r>
          </a:p>
          <a:p>
            <a:endParaRPr lang="en-US" b="1" dirty="0" smtClean="0"/>
          </a:p>
          <a:p>
            <a:r>
              <a:rPr lang="en-US" b="1" dirty="0" smtClean="0"/>
              <a:t>Joshua 10:9 New International Version (NIV)</a:t>
            </a:r>
          </a:p>
          <a:p>
            <a:r>
              <a:rPr lang="en-US" b="1" baseline="30000" dirty="0" smtClean="0"/>
              <a:t>9 </a:t>
            </a:r>
            <a:r>
              <a:rPr lang="en-US" b="1" dirty="0" smtClean="0"/>
              <a:t>After an all-night march from Gilgal, Joshua took them by surprise. </a:t>
            </a:r>
          </a:p>
          <a:p>
            <a:endParaRPr lang="en-US" b="1" dirty="0" smtClean="0"/>
          </a:p>
          <a:p>
            <a:r>
              <a:rPr lang="en-US" b="1" dirty="0" smtClean="0"/>
              <a:t>Joshua 10:20 New International Version (NIV)</a:t>
            </a:r>
          </a:p>
          <a:p>
            <a:r>
              <a:rPr lang="en-US" b="1" baseline="30000" dirty="0" smtClean="0"/>
              <a:t>20 </a:t>
            </a:r>
            <a:r>
              <a:rPr lang="en-US" b="1" dirty="0" smtClean="0"/>
              <a:t>So Joshua and the Israelites defeated them completely, but a few survivors managed to reach their fortified cities.</a:t>
            </a:r>
          </a:p>
          <a:p>
            <a:endParaRPr lang="en-US" dirty="0"/>
          </a:p>
        </p:txBody>
      </p:sp>
    </p:spTree>
    <p:extLst>
      <p:ext uri="{BB962C8B-B14F-4D97-AF65-F5344CB8AC3E}">
        <p14:creationId xmlns:p14="http://schemas.microsoft.com/office/powerpoint/2010/main" val="2881286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6-</a:t>
            </a:r>
            <a:r>
              <a:rPr lang="en-US" sz="4000" b="1" dirty="0" smtClean="0"/>
              <a:t>Give recognition and promotion even when you seem to the least likely one to receive it. (1 Sam. 16:22)</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1 Samuel 16:22 New International Version (NIV)</a:t>
            </a:r>
          </a:p>
          <a:p>
            <a:r>
              <a:rPr lang="en-US" b="1" baseline="30000" dirty="0" smtClean="0"/>
              <a:t>22 </a:t>
            </a:r>
            <a:r>
              <a:rPr lang="en-US" b="1" dirty="0" smtClean="0"/>
              <a:t>Then Saul sent word to Jesse, saying, “Allow David to remain in my service, for I am pleased with him.”</a:t>
            </a:r>
          </a:p>
          <a:p>
            <a:endParaRPr lang="en-US" dirty="0"/>
          </a:p>
        </p:txBody>
      </p:sp>
    </p:spTree>
    <p:extLst>
      <p:ext uri="{BB962C8B-B14F-4D97-AF65-F5344CB8AC3E}">
        <p14:creationId xmlns:p14="http://schemas.microsoft.com/office/powerpoint/2010/main" val="35474003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b="1" dirty="0" smtClean="0"/>
              <a:t>7-Produce prominence and preferential treatment, favor and kindness. (Esther 5:8)</a:t>
            </a:r>
            <a:r>
              <a:rPr lang="en-US" dirty="0" smtClean="0"/>
              <a:t/>
            </a:r>
            <a:br>
              <a:rPr lang="en-US" dirty="0" smtClean="0"/>
            </a:br>
            <a:r>
              <a:rPr lang="en-US" dirty="0" smtClean="0"/>
              <a:t> </a:t>
            </a:r>
            <a:br>
              <a:rPr lang="en-US" dirty="0" smtClean="0"/>
            </a:br>
            <a:endParaRPr lang="en-US" dirty="0"/>
          </a:p>
        </p:txBody>
      </p:sp>
      <p:sp>
        <p:nvSpPr>
          <p:cNvPr id="3" name="Content Placeholder 2"/>
          <p:cNvSpPr>
            <a:spLocks noGrp="1"/>
          </p:cNvSpPr>
          <p:nvPr>
            <p:ph idx="1"/>
          </p:nvPr>
        </p:nvSpPr>
        <p:spPr/>
        <p:txBody>
          <a:bodyPr/>
          <a:lstStyle/>
          <a:p>
            <a:r>
              <a:rPr lang="en-US" b="1" dirty="0" smtClean="0"/>
              <a:t>Esther 5:8 New International Version (NIV)</a:t>
            </a:r>
          </a:p>
          <a:p>
            <a:r>
              <a:rPr lang="en-US" b="1" baseline="30000" dirty="0" smtClean="0"/>
              <a:t>8 </a:t>
            </a:r>
            <a:r>
              <a:rPr lang="en-US" b="1" dirty="0" smtClean="0"/>
              <a:t>If the king regards me with favor and if it pleases the king to grant my petition and fulfill my request, let the king and Haman come tomorrow to the banquet I will prepare for them. Then I will answer the king’s question.”</a:t>
            </a:r>
          </a:p>
          <a:p>
            <a:endParaRPr lang="en-US" dirty="0"/>
          </a:p>
        </p:txBody>
      </p:sp>
    </p:spTree>
    <p:extLst>
      <p:ext uri="{BB962C8B-B14F-4D97-AF65-F5344CB8AC3E}">
        <p14:creationId xmlns:p14="http://schemas.microsoft.com/office/powerpoint/2010/main" val="21349977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8-Get petitions granted, even by ungodly civil authority. (Esther 5:8)</a:t>
            </a:r>
            <a:br>
              <a:rPr lang="en-US" b="1" dirty="0" smtClean="0"/>
            </a:br>
            <a:endParaRPr lang="en-US" b="1" dirty="0"/>
          </a:p>
        </p:txBody>
      </p:sp>
      <p:sp>
        <p:nvSpPr>
          <p:cNvPr id="3" name="Content Placeholder 2"/>
          <p:cNvSpPr>
            <a:spLocks noGrp="1"/>
          </p:cNvSpPr>
          <p:nvPr>
            <p:ph idx="1"/>
          </p:nvPr>
        </p:nvSpPr>
        <p:spPr/>
        <p:txBody>
          <a:bodyPr/>
          <a:lstStyle/>
          <a:p>
            <a:r>
              <a:rPr lang="en-US" b="1" dirty="0" smtClean="0"/>
              <a:t>Esther 5:8 New International Version (NIV)</a:t>
            </a:r>
          </a:p>
          <a:p>
            <a:r>
              <a:rPr lang="en-US" b="1" baseline="30000" dirty="0" smtClean="0"/>
              <a:t>8 </a:t>
            </a:r>
            <a:r>
              <a:rPr lang="en-US" b="1" dirty="0" smtClean="0"/>
              <a:t>If the king regards me with favor and if it pleases the king to grant my petition and fulfill my request, let the king and Haman come tomorrow to the banquet I will prepare for them. Then I will answer the king’s question.”</a:t>
            </a:r>
          </a:p>
          <a:p>
            <a:endParaRPr lang="en-US" dirty="0"/>
          </a:p>
        </p:txBody>
      </p:sp>
    </p:spTree>
    <p:extLst>
      <p:ext uri="{BB962C8B-B14F-4D97-AF65-F5344CB8AC3E}">
        <p14:creationId xmlns:p14="http://schemas.microsoft.com/office/powerpoint/2010/main" val="2426396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9-</a:t>
            </a:r>
            <a:r>
              <a:rPr lang="en-US" b="1" dirty="0" smtClean="0"/>
              <a:t>Change rules, regulations, even laws if necessary to your advantage. (Esther 8:5)</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Esther 8:5 New International Version (NIV)</a:t>
            </a:r>
          </a:p>
          <a:p>
            <a:r>
              <a:rPr lang="en-US" b="1" baseline="30000" dirty="0" smtClean="0"/>
              <a:t>5 </a:t>
            </a:r>
            <a:r>
              <a:rPr lang="en-US" b="1" dirty="0" smtClean="0"/>
              <a:t>“If it pleases the king,” she said, “and if he regards me with favor and thinks it the right thing to do, and if he is pleased with me, let an order be written overruling the dispatches that Haman son of </a:t>
            </a:r>
            <a:r>
              <a:rPr lang="en-US" b="1" dirty="0" err="1" smtClean="0"/>
              <a:t>Hammedatha</a:t>
            </a:r>
            <a:r>
              <a:rPr lang="en-US" b="1" dirty="0" smtClean="0"/>
              <a:t>, the </a:t>
            </a:r>
            <a:r>
              <a:rPr lang="en-US" b="1" dirty="0" err="1" smtClean="0"/>
              <a:t>Agagite</a:t>
            </a:r>
            <a:r>
              <a:rPr lang="en-US" b="1" dirty="0" smtClean="0"/>
              <a:t>, devised and wrote to destroy the Jews in all the king’s provinces. </a:t>
            </a:r>
          </a:p>
          <a:p>
            <a:endParaRPr lang="en-US" dirty="0"/>
          </a:p>
        </p:txBody>
      </p:sp>
    </p:spTree>
    <p:extLst>
      <p:ext uri="{BB962C8B-B14F-4D97-AF65-F5344CB8AC3E}">
        <p14:creationId xmlns:p14="http://schemas.microsoft.com/office/powerpoint/2010/main" val="743419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10-Win battles you did not even have to fight because God will fight them for you. (Psalm 44:3)</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b="1" dirty="0" smtClean="0"/>
              <a:t>Psalm 44:3 New International Version (NIV)</a:t>
            </a:r>
          </a:p>
          <a:p>
            <a:r>
              <a:rPr lang="en-US" b="1" baseline="30000" dirty="0" smtClean="0"/>
              <a:t>3 </a:t>
            </a:r>
            <a:r>
              <a:rPr lang="en-US" b="1" dirty="0" smtClean="0"/>
              <a:t>It was not by their sword that they won the land,</a:t>
            </a:r>
            <a:br>
              <a:rPr lang="en-US" b="1" dirty="0" smtClean="0"/>
            </a:br>
            <a:r>
              <a:rPr lang="en-US" b="1" dirty="0" smtClean="0"/>
              <a:t>    nor did their arm bring them victory;</a:t>
            </a:r>
            <a:br>
              <a:rPr lang="en-US" b="1" dirty="0" smtClean="0"/>
            </a:br>
            <a:r>
              <a:rPr lang="en-US" b="1" dirty="0" smtClean="0"/>
              <a:t>it was your right hand, your arm,</a:t>
            </a:r>
            <a:br>
              <a:rPr lang="en-US" b="1" dirty="0" smtClean="0"/>
            </a:br>
            <a:r>
              <a:rPr lang="en-US" b="1" dirty="0" smtClean="0"/>
              <a:t>    and the light of your face, for you loved them.</a:t>
            </a:r>
          </a:p>
          <a:p>
            <a:endParaRPr lang="en-US" dirty="0"/>
          </a:p>
        </p:txBody>
      </p:sp>
    </p:spTree>
    <p:extLst>
      <p:ext uri="{BB962C8B-B14F-4D97-AF65-F5344CB8AC3E}">
        <p14:creationId xmlns:p14="http://schemas.microsoft.com/office/powerpoint/2010/main" val="9224881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Closing</a:t>
            </a:r>
            <a:endParaRPr lang="en-US" b="1" dirty="0"/>
          </a:p>
        </p:txBody>
      </p:sp>
      <p:sp>
        <p:nvSpPr>
          <p:cNvPr id="3" name="Content Placeholder 2"/>
          <p:cNvSpPr>
            <a:spLocks noGrp="1"/>
          </p:cNvSpPr>
          <p:nvPr>
            <p:ph idx="1"/>
          </p:nvPr>
        </p:nvSpPr>
        <p:spPr/>
        <p:txBody>
          <a:bodyPr/>
          <a:lstStyle/>
          <a:p>
            <a:r>
              <a:rPr lang="en-US" b="1" dirty="0" smtClean="0"/>
              <a:t>-But there is a price to be paid, and that is righteousness. </a:t>
            </a:r>
            <a:endParaRPr lang="en-US" dirty="0" smtClean="0"/>
          </a:p>
          <a:p>
            <a:r>
              <a:rPr lang="en-US" b="1" smtClean="0"/>
              <a:t>-It comes through the new birth and through continuing in total obedience to the word of God.</a:t>
            </a:r>
            <a:endParaRPr lang="en-US" smtClean="0"/>
          </a:p>
          <a:p>
            <a:endParaRPr lang="en-US"/>
          </a:p>
        </p:txBody>
      </p:sp>
    </p:spTree>
    <p:extLst>
      <p:ext uri="{BB962C8B-B14F-4D97-AF65-F5344CB8AC3E}">
        <p14:creationId xmlns:p14="http://schemas.microsoft.com/office/powerpoint/2010/main" val="2136970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-The following factors will destroy the favor of God in a man’s life.</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996759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Disobedience to God</a:t>
            </a:r>
            <a:endParaRPr lang="en-US" dirty="0"/>
          </a:p>
        </p:txBody>
      </p:sp>
      <p:sp>
        <p:nvSpPr>
          <p:cNvPr id="3" name="Content Placeholder 2"/>
          <p:cNvSpPr>
            <a:spLocks noGrp="1"/>
          </p:cNvSpPr>
          <p:nvPr>
            <p:ph idx="1"/>
          </p:nvPr>
        </p:nvSpPr>
        <p:spPr/>
        <p:txBody>
          <a:bodyPr/>
          <a:lstStyle/>
          <a:p>
            <a:r>
              <a:rPr lang="en-US" b="1" dirty="0" smtClean="0"/>
              <a:t>-Saul enjoyed the favor of God and was selected as the first king of Israel, but through disobedience, he lost the divine favor. 1 Sam 15: 19-24</a:t>
            </a:r>
            <a:endParaRPr lang="en-US" b="1" dirty="0"/>
          </a:p>
        </p:txBody>
      </p:sp>
    </p:spTree>
    <p:extLst>
      <p:ext uri="{BB962C8B-B14F-4D97-AF65-F5344CB8AC3E}">
        <p14:creationId xmlns:p14="http://schemas.microsoft.com/office/powerpoint/2010/main" val="1256872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14400"/>
            <a:ext cx="10515600" cy="5262563"/>
          </a:xfrm>
        </p:spPr>
        <p:txBody>
          <a:bodyPr>
            <a:normAutofit lnSpcReduction="10000"/>
          </a:bodyPr>
          <a:lstStyle/>
          <a:p>
            <a:r>
              <a:rPr lang="en-US" b="1" dirty="0" smtClean="0"/>
              <a:t>1 Samuel 15:24-29 New International Version (NIV)</a:t>
            </a:r>
          </a:p>
          <a:p>
            <a:r>
              <a:rPr lang="en-US" b="1" baseline="30000" dirty="0" smtClean="0"/>
              <a:t>24 </a:t>
            </a:r>
            <a:r>
              <a:rPr lang="en-US" b="1" dirty="0" smtClean="0"/>
              <a:t>Then Saul said to Samuel, “I have sinned. I violated the </a:t>
            </a:r>
            <a:r>
              <a:rPr lang="en-US" b="1" cap="small" dirty="0" smtClean="0">
                <a:effectLst/>
              </a:rPr>
              <a:t>Lord</a:t>
            </a:r>
            <a:r>
              <a:rPr lang="en-US" b="1" dirty="0" smtClean="0"/>
              <a:t>’s command and your instructions. I was afraid of the men and so I gave in to them. </a:t>
            </a:r>
            <a:r>
              <a:rPr lang="en-US" b="1" baseline="30000" dirty="0" smtClean="0"/>
              <a:t>25 </a:t>
            </a:r>
            <a:r>
              <a:rPr lang="en-US" b="1" dirty="0" smtClean="0"/>
              <a:t>Now I beg you, forgive my sin and come back with me, so that I may worship the </a:t>
            </a:r>
            <a:r>
              <a:rPr lang="en-US" b="1" cap="small" dirty="0" smtClean="0">
                <a:effectLst/>
              </a:rPr>
              <a:t>Lord</a:t>
            </a:r>
            <a:r>
              <a:rPr lang="en-US" b="1" dirty="0" smtClean="0"/>
              <a:t>.”</a:t>
            </a:r>
          </a:p>
          <a:p>
            <a:r>
              <a:rPr lang="en-US" b="1" baseline="30000" dirty="0" smtClean="0"/>
              <a:t>26 </a:t>
            </a:r>
            <a:r>
              <a:rPr lang="en-US" b="1" dirty="0" smtClean="0"/>
              <a:t>But Samuel said to him, “I will not go back with you. You have rejected the word of the </a:t>
            </a:r>
            <a:r>
              <a:rPr lang="en-US" b="1" cap="small" dirty="0" smtClean="0">
                <a:effectLst/>
              </a:rPr>
              <a:t>Lord</a:t>
            </a:r>
            <a:r>
              <a:rPr lang="en-US" b="1" dirty="0" smtClean="0"/>
              <a:t>, and the </a:t>
            </a:r>
            <a:r>
              <a:rPr lang="en-US" b="1" cap="small" dirty="0" smtClean="0">
                <a:effectLst/>
              </a:rPr>
              <a:t>Lord</a:t>
            </a:r>
            <a:r>
              <a:rPr lang="en-US" b="1" dirty="0" smtClean="0"/>
              <a:t> has rejected you as king over Israel!”</a:t>
            </a:r>
          </a:p>
          <a:p>
            <a:r>
              <a:rPr lang="en-US" b="1" baseline="30000" dirty="0" smtClean="0"/>
              <a:t>27 </a:t>
            </a:r>
            <a:r>
              <a:rPr lang="en-US" b="1" dirty="0" smtClean="0"/>
              <a:t>As Samuel turned to leave, Saul caught hold of the hem of his robe, and it tore. </a:t>
            </a:r>
            <a:r>
              <a:rPr lang="en-US" b="1" baseline="30000" dirty="0" smtClean="0"/>
              <a:t>28 </a:t>
            </a:r>
            <a:r>
              <a:rPr lang="en-US" b="1" dirty="0" smtClean="0"/>
              <a:t>Samuel said to him, “The </a:t>
            </a:r>
            <a:r>
              <a:rPr lang="en-US" b="1" cap="small" dirty="0" smtClean="0">
                <a:effectLst/>
              </a:rPr>
              <a:t>Lord</a:t>
            </a:r>
            <a:r>
              <a:rPr lang="en-US" b="1" dirty="0" smtClean="0"/>
              <a:t> has torn the kingdom of Israel from you today and has given it to one of your neighbors—to one better than you. </a:t>
            </a:r>
            <a:r>
              <a:rPr lang="en-US" b="1" baseline="30000" dirty="0" smtClean="0"/>
              <a:t>29 </a:t>
            </a:r>
            <a:r>
              <a:rPr lang="en-US" b="1" dirty="0" smtClean="0"/>
              <a:t>He who is the Glory of Israel does not lie or change his mind; for he is not a human being, that he should change his mind.”</a:t>
            </a:r>
          </a:p>
          <a:p>
            <a:endParaRPr lang="en-US" dirty="0"/>
          </a:p>
        </p:txBody>
      </p:sp>
    </p:spTree>
    <p:extLst>
      <p:ext uri="{BB962C8B-B14F-4D97-AF65-F5344CB8AC3E}">
        <p14:creationId xmlns:p14="http://schemas.microsoft.com/office/powerpoint/2010/main" val="1639296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Samuel 15:35 </a:t>
            </a:r>
            <a:endParaRPr lang="en-US" b="1" dirty="0"/>
          </a:p>
        </p:txBody>
      </p:sp>
      <p:sp>
        <p:nvSpPr>
          <p:cNvPr id="3" name="Content Placeholder 2"/>
          <p:cNvSpPr>
            <a:spLocks noGrp="1"/>
          </p:cNvSpPr>
          <p:nvPr>
            <p:ph idx="1"/>
          </p:nvPr>
        </p:nvSpPr>
        <p:spPr/>
        <p:txBody>
          <a:bodyPr/>
          <a:lstStyle/>
          <a:p>
            <a:r>
              <a:rPr lang="en-US" b="1" dirty="0"/>
              <a:t>35 And Samuel came no more to see Saul until the day of his death: nevertheless Samuel mourned for Saul: and the Lord repented that he had made Saul king over Israel.</a:t>
            </a:r>
          </a:p>
        </p:txBody>
      </p:sp>
    </p:spTree>
    <p:extLst>
      <p:ext uri="{BB962C8B-B14F-4D97-AF65-F5344CB8AC3E}">
        <p14:creationId xmlns:p14="http://schemas.microsoft.com/office/powerpoint/2010/main" val="1087265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Sexual Sin</a:t>
            </a:r>
            <a:endParaRPr lang="en-US" dirty="0"/>
          </a:p>
        </p:txBody>
      </p:sp>
      <p:sp>
        <p:nvSpPr>
          <p:cNvPr id="3" name="Content Placeholder 2"/>
          <p:cNvSpPr>
            <a:spLocks noGrp="1"/>
          </p:cNvSpPr>
          <p:nvPr>
            <p:ph idx="1"/>
          </p:nvPr>
        </p:nvSpPr>
        <p:spPr/>
        <p:txBody>
          <a:bodyPr/>
          <a:lstStyle/>
          <a:p>
            <a:r>
              <a:rPr lang="en-US" b="1" dirty="0" smtClean="0"/>
              <a:t>-We saw Samson losing the favor of God due to his immoral life style. All kinds of sexual sins and immoral lifestyle will make a man to lose the favor of God.  Judges 16: 18-21</a:t>
            </a:r>
            <a:endParaRPr lang="en-US" b="1" dirty="0"/>
          </a:p>
        </p:txBody>
      </p:sp>
    </p:spTree>
    <p:extLst>
      <p:ext uri="{BB962C8B-B14F-4D97-AF65-F5344CB8AC3E}">
        <p14:creationId xmlns:p14="http://schemas.microsoft.com/office/powerpoint/2010/main" val="11413512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0491"/>
            <a:ext cx="10515600" cy="5366472"/>
          </a:xfrm>
        </p:spPr>
        <p:txBody>
          <a:bodyPr>
            <a:normAutofit lnSpcReduction="10000"/>
          </a:bodyPr>
          <a:lstStyle/>
          <a:p>
            <a:r>
              <a:rPr lang="en-US" b="1" dirty="0" smtClean="0"/>
              <a:t>Judges 16:18-21 New International Version (NIV)</a:t>
            </a:r>
          </a:p>
          <a:p>
            <a:r>
              <a:rPr lang="en-US" b="1" baseline="30000" dirty="0" smtClean="0"/>
              <a:t>18 </a:t>
            </a:r>
            <a:r>
              <a:rPr lang="en-US" b="1" dirty="0" smtClean="0"/>
              <a:t>When Delilah saw that he had told her everything, she sent word to the rulers of the Philistines, “Come back once more; he has told me everything.” So the rulers of the Philistines returned with the silver in their hands. </a:t>
            </a:r>
            <a:r>
              <a:rPr lang="en-US" b="1" baseline="30000" dirty="0" smtClean="0"/>
              <a:t>19 </a:t>
            </a:r>
            <a:r>
              <a:rPr lang="en-US" b="1" dirty="0" smtClean="0"/>
              <a:t>After putting him to sleep on her lap, she called for someone to shave off the seven braids of his hair, and so began to subdue him.</a:t>
            </a:r>
            <a:r>
              <a:rPr lang="en-US" b="1" baseline="30000" dirty="0" smtClean="0"/>
              <a:t>[</a:t>
            </a:r>
            <a:r>
              <a:rPr lang="en-US" b="1" baseline="30000" dirty="0" smtClean="0">
                <a:hlinkClick r:id="rId2" tooltip="See footnote a"/>
              </a:rPr>
              <a:t>a</a:t>
            </a:r>
            <a:r>
              <a:rPr lang="en-US" b="1" baseline="30000" dirty="0" smtClean="0"/>
              <a:t>]</a:t>
            </a:r>
            <a:r>
              <a:rPr lang="en-US" b="1" dirty="0" smtClean="0"/>
              <a:t> And his strength left him.</a:t>
            </a:r>
          </a:p>
          <a:p>
            <a:r>
              <a:rPr lang="en-US" b="1" baseline="30000" dirty="0" smtClean="0"/>
              <a:t>20 </a:t>
            </a:r>
            <a:r>
              <a:rPr lang="en-US" b="1" dirty="0" smtClean="0"/>
              <a:t>Then she called, “Samson, the Philistines are upon you!”</a:t>
            </a:r>
          </a:p>
          <a:p>
            <a:r>
              <a:rPr lang="en-US" b="1" dirty="0" smtClean="0"/>
              <a:t>He awoke from his sleep and thought, “I’ll go out as before and shake myself free.” But he did not know that the </a:t>
            </a:r>
            <a:r>
              <a:rPr lang="en-US" b="1" cap="small" dirty="0" smtClean="0">
                <a:effectLst/>
              </a:rPr>
              <a:t>Lord</a:t>
            </a:r>
            <a:r>
              <a:rPr lang="en-US" b="1" dirty="0" smtClean="0"/>
              <a:t> had left him.</a:t>
            </a:r>
          </a:p>
          <a:p>
            <a:r>
              <a:rPr lang="en-US" b="1" baseline="30000" dirty="0" smtClean="0"/>
              <a:t>21 </a:t>
            </a:r>
            <a:r>
              <a:rPr lang="en-US" b="1" dirty="0" smtClean="0"/>
              <a:t>Then the Philistines seized him, gouged out his eyes and took him down to Gaza. Binding him with bronze shackles, they set him to grinding grain in the prison. </a:t>
            </a:r>
            <a:endParaRPr lang="en-US" b="1" dirty="0"/>
          </a:p>
        </p:txBody>
      </p:sp>
    </p:spTree>
    <p:extLst>
      <p:ext uri="{BB962C8B-B14F-4D97-AF65-F5344CB8AC3E}">
        <p14:creationId xmlns:p14="http://schemas.microsoft.com/office/powerpoint/2010/main" val="3082852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3-Pride</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a:t>
            </a:r>
          </a:p>
          <a:p>
            <a:r>
              <a:rPr lang="en-US" b="1" dirty="0" smtClean="0"/>
              <a:t>-Satan was the anointed Cherub at the throne of God. He lost the highly placed position due to pride.</a:t>
            </a:r>
          </a:p>
          <a:p>
            <a:r>
              <a:rPr lang="en-US" b="1" dirty="0" smtClean="0"/>
              <a:t> </a:t>
            </a:r>
          </a:p>
          <a:p>
            <a:r>
              <a:rPr lang="en-US" b="1" dirty="0" smtClean="0"/>
              <a:t>-God will give grace (favor inclusive) to the humble, but will resist a proud person.</a:t>
            </a:r>
          </a:p>
          <a:p>
            <a:r>
              <a:rPr lang="en-US" b="1" dirty="0" smtClean="0"/>
              <a:t> </a:t>
            </a:r>
          </a:p>
          <a:p>
            <a:r>
              <a:rPr lang="en-US" b="1" dirty="0" smtClean="0"/>
              <a:t>-Naaman was almost losing the favor of his selective miracle due to pride, but was able to retain it when he humble himself.</a:t>
            </a:r>
          </a:p>
          <a:p>
            <a:endParaRPr lang="en-US" dirty="0"/>
          </a:p>
        </p:txBody>
      </p:sp>
    </p:spTree>
    <p:extLst>
      <p:ext uri="{BB962C8B-B14F-4D97-AF65-F5344CB8AC3E}">
        <p14:creationId xmlns:p14="http://schemas.microsoft.com/office/powerpoint/2010/main" val="3639194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599</Words>
  <Application>Microsoft Office PowerPoint</Application>
  <PresentationFormat>Widescreen</PresentationFormat>
  <Paragraphs>100</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Destruction of Divine Favor – 3</vt:lpstr>
      <vt:lpstr> Introduction</vt:lpstr>
      <vt:lpstr>-The following factors will destroy the favor of God in a man’s life.</vt:lpstr>
      <vt:lpstr>Disobedience to God</vt:lpstr>
      <vt:lpstr>PowerPoint Presentation</vt:lpstr>
      <vt:lpstr>1 Samuel 15:35 </vt:lpstr>
      <vt:lpstr>Sexual Sin</vt:lpstr>
      <vt:lpstr>PowerPoint Presentation</vt:lpstr>
      <vt:lpstr> 3-Pride </vt:lpstr>
      <vt:lpstr>4-Stinginess and Lack of Giving.</vt:lpstr>
      <vt:lpstr>PowerPoint Presentation</vt:lpstr>
      <vt:lpstr>5-Lack of Faithfulness in the Service of God</vt:lpstr>
      <vt:lpstr>6-Sowing the seed of Wickedness</vt:lpstr>
      <vt:lpstr>PowerPoint Presentation</vt:lpstr>
      <vt:lpstr>7-Prayerlessness</vt:lpstr>
      <vt:lpstr>Conclusion:</vt:lpstr>
      <vt:lpstr> 2-Bring restoration of everything the enemy has stolen. (Exo. 3:21) </vt:lpstr>
      <vt:lpstr> Bring honor in the midst of adversaries. (Exo. 11:3) </vt:lpstr>
      <vt:lpstr> 4-Produce increased assets. (Deut. 33:23) </vt:lpstr>
      <vt:lpstr> 5-Give great and unusual victories even against impossible odds. (Josh 6:20; 10: 9, 20) </vt:lpstr>
      <vt:lpstr> 6-Give recognition and promotion even when you seem to the least likely one to receive it. (1 Sam. 16:22) </vt:lpstr>
      <vt:lpstr>  7-Produce prominence and preferential treatment, favor and kindness. (Esther 5:8)   </vt:lpstr>
      <vt:lpstr> 8-Get petitions granted, even by ungodly civil authority. (Esther 5:8) </vt:lpstr>
      <vt:lpstr> 9-Change rules, regulations, even laws if necessary to your advantage. (Esther 8:5) </vt:lpstr>
      <vt:lpstr> 10-Win battles you did not even have to fight because God will fight them for you. (Psalm 44:3) </vt:lpstr>
      <vt:lpstr>Closing</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Destruction of Divine Favor – 3</dc:title>
  <dc:creator>Ronald Powell</dc:creator>
  <cp:lastModifiedBy>Ronald Powell</cp:lastModifiedBy>
  <cp:revision>14</cp:revision>
  <dcterms:created xsi:type="dcterms:W3CDTF">2019-07-04T13:59:08Z</dcterms:created>
  <dcterms:modified xsi:type="dcterms:W3CDTF">2019-07-07T15:28:51Z</dcterms:modified>
</cp:coreProperties>
</file>