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9" r:id="rId3"/>
    <p:sldId id="257" r:id="rId4"/>
    <p:sldId id="258" r:id="rId5"/>
    <p:sldId id="259" r:id="rId6"/>
    <p:sldId id="260" r:id="rId7"/>
    <p:sldId id="261" r:id="rId8"/>
    <p:sldId id="272" r:id="rId9"/>
    <p:sldId id="262" r:id="rId10"/>
    <p:sldId id="270" r:id="rId11"/>
    <p:sldId id="267" r:id="rId12"/>
    <p:sldId id="268"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46" d="100"/>
          <a:sy n="46" d="100"/>
        </p:scale>
        <p:origin x="72" y="15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FFF41F-B237-4A2A-AB39-D1BDB4C2BEAF}"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95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8B73C-A8E2-45A3-B916-6B072A35A19B}"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FF41F-B237-4A2A-AB39-D1BDB4C2BEAF}" type="slidenum">
              <a:rPr lang="en-US" smtClean="0"/>
              <a:t>‹#›</a:t>
            </a:fld>
            <a:endParaRPr lang="en-US"/>
          </a:p>
        </p:txBody>
      </p:sp>
    </p:spTree>
    <p:extLst>
      <p:ext uri="{BB962C8B-B14F-4D97-AF65-F5344CB8AC3E}">
        <p14:creationId xmlns:p14="http://schemas.microsoft.com/office/powerpoint/2010/main" val="219063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43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47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spTree>
    <p:extLst>
      <p:ext uri="{BB962C8B-B14F-4D97-AF65-F5344CB8AC3E}">
        <p14:creationId xmlns:p14="http://schemas.microsoft.com/office/powerpoint/2010/main" val="211817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14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3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13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04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spTree>
    <p:extLst>
      <p:ext uri="{BB962C8B-B14F-4D97-AF65-F5344CB8AC3E}">
        <p14:creationId xmlns:p14="http://schemas.microsoft.com/office/powerpoint/2010/main" val="339611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8B73C-A8E2-45A3-B916-6B072A35A19B}"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FF41F-B237-4A2A-AB39-D1BDB4C2BEAF}"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61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8B73C-A8E2-45A3-B916-6B072A35A19B}"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FF41F-B237-4A2A-AB39-D1BDB4C2BEAF}" type="slidenum">
              <a:rPr lang="en-US" smtClean="0"/>
              <a:t>‹#›</a:t>
            </a:fld>
            <a:endParaRPr lang="en-US"/>
          </a:p>
        </p:txBody>
      </p:sp>
    </p:spTree>
    <p:extLst>
      <p:ext uri="{BB962C8B-B14F-4D97-AF65-F5344CB8AC3E}">
        <p14:creationId xmlns:p14="http://schemas.microsoft.com/office/powerpoint/2010/main" val="11342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C8B73C-A8E2-45A3-B916-6B072A35A19B}" type="datetimeFigureOut">
              <a:rPr lang="en-US" smtClean="0"/>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FF41F-B237-4A2A-AB39-D1BDB4C2BEAF}"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66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C8B73C-A8E2-45A3-B916-6B072A35A19B}" type="datetimeFigureOut">
              <a:rPr lang="en-US" smtClean="0"/>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FF41F-B237-4A2A-AB39-D1BDB4C2BEAF}"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17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8B73C-A8E2-45A3-B916-6B072A35A19B}" type="datetimeFigureOut">
              <a:rPr lang="en-US" smtClean="0"/>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FF41F-B237-4A2A-AB39-D1BDB4C2BEAF}" type="slidenum">
              <a:rPr lang="en-US" smtClean="0"/>
              <a:t>‹#›</a:t>
            </a:fld>
            <a:endParaRPr lang="en-US"/>
          </a:p>
        </p:txBody>
      </p:sp>
    </p:spTree>
    <p:extLst>
      <p:ext uri="{BB962C8B-B14F-4D97-AF65-F5344CB8AC3E}">
        <p14:creationId xmlns:p14="http://schemas.microsoft.com/office/powerpoint/2010/main" val="125943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8B73C-A8E2-45A3-B916-6B072A35A19B}"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FF41F-B237-4A2A-AB39-D1BDB4C2BEAF}"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60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8B73C-A8E2-45A3-B916-6B072A35A19B}"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FF41F-B237-4A2A-AB39-D1BDB4C2BEAF}" type="slidenum">
              <a:rPr lang="en-US" smtClean="0"/>
              <a:t>‹#›</a:t>
            </a:fld>
            <a:endParaRPr lang="en-US"/>
          </a:p>
        </p:txBody>
      </p:sp>
    </p:spTree>
    <p:extLst>
      <p:ext uri="{BB962C8B-B14F-4D97-AF65-F5344CB8AC3E}">
        <p14:creationId xmlns:p14="http://schemas.microsoft.com/office/powerpoint/2010/main" val="51512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C8B73C-A8E2-45A3-B916-6B072A35A19B}" type="datetimeFigureOut">
              <a:rPr lang="en-US" smtClean="0"/>
              <a:t>7/26/2019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FFF41F-B237-4A2A-AB39-D1BDB4C2BEAF}" type="slidenum">
              <a:rPr lang="en-US" smtClean="0"/>
              <a:t>‹#›</a:t>
            </a:fld>
            <a:endParaRPr lang="en-US"/>
          </a:p>
        </p:txBody>
      </p:sp>
    </p:spTree>
    <p:extLst>
      <p:ext uri="{BB962C8B-B14F-4D97-AF65-F5344CB8AC3E}">
        <p14:creationId xmlns:p14="http://schemas.microsoft.com/office/powerpoint/2010/main" val="35603545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com/en-GB/bible/1588/HEB.12.1.AM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latin typeface="Courgette" panose="02000603070400060004" pitchFamily="2" charset="0"/>
              </a:rPr>
              <a:t>Encouragement </a:t>
            </a:r>
            <a:br>
              <a:rPr lang="en-US" b="1" i="1" dirty="0" smtClean="0">
                <a:latin typeface="Courgette" panose="02000603070400060004" pitchFamily="2" charset="0"/>
              </a:rPr>
            </a:br>
            <a:r>
              <a:rPr lang="en-US" b="1" i="1" dirty="0" smtClean="0">
                <a:latin typeface="Courgette" panose="02000603070400060004" pitchFamily="2" charset="0"/>
              </a:rPr>
              <a:t>for the weary!</a:t>
            </a:r>
            <a:endParaRPr lang="en-US" b="1" i="1" dirty="0">
              <a:latin typeface="Courgette" panose="02000603070400060004" pitchFamily="2" charset="0"/>
            </a:endParaRPr>
          </a:p>
        </p:txBody>
      </p:sp>
      <p:sp>
        <p:nvSpPr>
          <p:cNvPr id="3" name="Subtitle 2"/>
          <p:cNvSpPr>
            <a:spLocks noGrp="1"/>
          </p:cNvSpPr>
          <p:nvPr>
            <p:ph type="subTitle" idx="1"/>
          </p:nvPr>
        </p:nvSpPr>
        <p:spPr>
          <a:xfrm>
            <a:off x="1524000" y="4167266"/>
            <a:ext cx="9144000" cy="1090534"/>
          </a:xfrm>
        </p:spPr>
        <p:txBody>
          <a:bodyPr>
            <a:normAutofit/>
          </a:bodyPr>
          <a:lstStyle/>
          <a:p>
            <a:r>
              <a:rPr lang="en-US" sz="3200" b="1" dirty="0" smtClean="0"/>
              <a:t>With Bishop Ronald K. Powell</a:t>
            </a:r>
            <a:endParaRPr lang="en-US" sz="3200" b="1" dirty="0"/>
          </a:p>
        </p:txBody>
      </p:sp>
    </p:spTree>
    <p:extLst>
      <p:ext uri="{BB962C8B-B14F-4D97-AF65-F5344CB8AC3E}">
        <p14:creationId xmlns:p14="http://schemas.microsoft.com/office/powerpoint/2010/main" val="908183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en-US" sz="2800" b="1" dirty="0" smtClean="0">
                <a:solidFill>
                  <a:prstClr val="black"/>
                </a:solidFill>
                <a:latin typeface="Calibri" panose="020F0502020204030204"/>
                <a:ea typeface="+mn-ea"/>
                <a:cs typeface="+mn-cs"/>
              </a:rPr>
              <a:t/>
            </a:r>
            <a:br>
              <a:rPr lang="en-US" sz="2800" b="1" dirty="0" smtClean="0">
                <a:solidFill>
                  <a:prstClr val="black"/>
                </a:solidFill>
                <a:latin typeface="Calibri" panose="020F0502020204030204"/>
                <a:ea typeface="+mn-ea"/>
                <a:cs typeface="+mn-cs"/>
              </a:rPr>
            </a:br>
            <a:r>
              <a:rPr lang="en-US" sz="3600" b="1" dirty="0" smtClean="0">
                <a:solidFill>
                  <a:prstClr val="black"/>
                </a:solidFill>
                <a:latin typeface="Courgette" panose="02000603070400060004" pitchFamily="2" charset="0"/>
                <a:ea typeface="+mn-ea"/>
                <a:cs typeface="+mn-cs"/>
              </a:rPr>
              <a:t>Hebrews </a:t>
            </a:r>
            <a:r>
              <a:rPr lang="en-US" sz="3600" b="1" dirty="0">
                <a:solidFill>
                  <a:prstClr val="black"/>
                </a:solidFill>
                <a:latin typeface="Courgette" panose="02000603070400060004" pitchFamily="2" charset="0"/>
                <a:ea typeface="+mn-ea"/>
                <a:cs typeface="+mn-cs"/>
              </a:rPr>
              <a:t>12:11 New King James Version (NKJV)</a:t>
            </a:r>
            <a:r>
              <a:rPr lang="en-US" sz="2800" b="1" dirty="0">
                <a:solidFill>
                  <a:prstClr val="black"/>
                </a:solidFill>
                <a:latin typeface="Calibri" panose="020F0502020204030204"/>
                <a:ea typeface="+mn-ea"/>
                <a:cs typeface="+mn-cs"/>
              </a:rPr>
              <a:t/>
            </a:r>
            <a:br>
              <a:rPr lang="en-US" sz="2800" b="1" dirty="0">
                <a:solidFill>
                  <a:prstClr val="black"/>
                </a:solidFill>
                <a:latin typeface="Calibri" panose="020F0502020204030204"/>
                <a:ea typeface="+mn-ea"/>
                <a:cs typeface="+mn-cs"/>
              </a:rPr>
            </a:br>
            <a:endParaRPr lang="en-US" dirty="0"/>
          </a:p>
        </p:txBody>
      </p:sp>
      <p:sp>
        <p:nvSpPr>
          <p:cNvPr id="3" name="Content Placeholder 2"/>
          <p:cNvSpPr>
            <a:spLocks noGrp="1"/>
          </p:cNvSpPr>
          <p:nvPr>
            <p:ph idx="1"/>
          </p:nvPr>
        </p:nvSpPr>
        <p:spPr/>
        <p:txBody>
          <a:bodyPr>
            <a:normAutofit/>
          </a:bodyPr>
          <a:lstStyle/>
          <a:p>
            <a:r>
              <a:rPr lang="en-US" sz="3200" baseline="30000" dirty="0" smtClean="0">
                <a:latin typeface="Arial" panose="020B0604020202020204" pitchFamily="34" charset="0"/>
                <a:cs typeface="Arial" panose="020B0604020202020204" pitchFamily="34" charset="0"/>
              </a:rPr>
              <a:t>11 </a:t>
            </a:r>
            <a:r>
              <a:rPr lang="en-US" sz="3200" dirty="0" smtClean="0">
                <a:latin typeface="Arial" panose="020B0604020202020204" pitchFamily="34" charset="0"/>
                <a:cs typeface="Arial" panose="020B0604020202020204" pitchFamily="34" charset="0"/>
              </a:rPr>
              <a:t>Now no chastening seems to be joyful for the present, but painful; nevertheless, </a:t>
            </a:r>
            <a:r>
              <a:rPr lang="en-US" sz="3200" u="sng" dirty="0" smtClean="0">
                <a:latin typeface="Arial" panose="020B0604020202020204" pitchFamily="34" charset="0"/>
                <a:cs typeface="Arial" panose="020B0604020202020204" pitchFamily="34" charset="0"/>
              </a:rPr>
              <a:t>afterward it yields the peaceable fruit of righteousness to those who have been trained by it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194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en-US" sz="3600" b="1" dirty="0" smtClean="0">
                <a:solidFill>
                  <a:prstClr val="black"/>
                </a:solidFill>
                <a:latin typeface="Calibri" panose="020F0502020204030204"/>
                <a:ea typeface="+mn-ea"/>
                <a:cs typeface="+mn-cs"/>
              </a:rPr>
              <a:t/>
            </a:r>
            <a:br>
              <a:rPr lang="en-US" sz="3600" b="1" dirty="0" smtClean="0">
                <a:solidFill>
                  <a:prstClr val="black"/>
                </a:solidFill>
                <a:latin typeface="Calibri" panose="020F0502020204030204"/>
                <a:ea typeface="+mn-ea"/>
                <a:cs typeface="+mn-cs"/>
              </a:rPr>
            </a:br>
            <a:r>
              <a:rPr lang="en-US" sz="4900" b="1" dirty="0" smtClean="0">
                <a:solidFill>
                  <a:prstClr val="black"/>
                </a:solidFill>
                <a:latin typeface="Calibri" panose="020F0502020204030204"/>
                <a:ea typeface="+mn-ea"/>
                <a:cs typeface="+mn-cs"/>
              </a:rPr>
              <a:t>Conclusion</a:t>
            </a:r>
            <a:r>
              <a:rPr lang="en-US" sz="1800" b="1" dirty="0">
                <a:solidFill>
                  <a:prstClr val="black"/>
                </a:solidFill>
                <a:latin typeface="Calibri" panose="020F0502020204030204"/>
                <a:ea typeface="+mn-ea"/>
                <a:cs typeface="+mn-cs"/>
              </a:rPr>
              <a:t/>
            </a:r>
            <a:br>
              <a:rPr lang="en-US" sz="1800" b="1" dirty="0">
                <a:solidFill>
                  <a:prstClr val="black"/>
                </a:solidFill>
                <a:latin typeface="Calibri" panose="020F0502020204030204"/>
                <a:ea typeface="+mn-ea"/>
                <a:cs typeface="+mn-cs"/>
              </a:rPr>
            </a:br>
            <a:endParaRPr lang="en-US" dirty="0"/>
          </a:p>
        </p:txBody>
      </p:sp>
      <p:sp>
        <p:nvSpPr>
          <p:cNvPr id="3" name="Content Placeholder 2"/>
          <p:cNvSpPr>
            <a:spLocks noGrp="1"/>
          </p:cNvSpPr>
          <p:nvPr>
            <p:ph idx="1"/>
          </p:nvPr>
        </p:nvSpPr>
        <p:spPr>
          <a:xfrm>
            <a:off x="1080656" y="2556932"/>
            <a:ext cx="10141526" cy="3318936"/>
          </a:xfrm>
        </p:spPr>
        <p:txBody>
          <a:bodyPr>
            <a:normAutofit fontScale="62500" lnSpcReduction="20000"/>
          </a:bodyPr>
          <a:lstStyle/>
          <a:p>
            <a:r>
              <a:rPr lang="en-US" sz="4000" dirty="0" smtClean="0">
                <a:latin typeface="Arial" panose="020B0604020202020204" pitchFamily="34" charset="0"/>
                <a:cs typeface="Arial" panose="020B0604020202020204" pitchFamily="34" charset="0"/>
              </a:rPr>
              <a:t>Are you close to quitting? Please don't do it.</a:t>
            </a:r>
          </a:p>
          <a:p>
            <a:r>
              <a:rPr lang="en-US" sz="4000" dirty="0" smtClean="0">
                <a:latin typeface="Arial" panose="020B0604020202020204" pitchFamily="34" charset="0"/>
                <a:cs typeface="Arial" panose="020B0604020202020204" pitchFamily="34" charset="0"/>
              </a:rPr>
              <a:t>Are you tired of trying to live for Christ? Hang in there.</a:t>
            </a:r>
          </a:p>
          <a:p>
            <a:r>
              <a:rPr lang="en-US" sz="4000" dirty="0" smtClean="0">
                <a:latin typeface="Arial" panose="020B0604020202020204" pitchFamily="34" charset="0"/>
                <a:cs typeface="Arial" panose="020B0604020202020204" pitchFamily="34" charset="0"/>
              </a:rPr>
              <a:t>Do you feel like giving up on the Christian life? Roll up your sleeves and get back in there.</a:t>
            </a:r>
          </a:p>
          <a:p>
            <a:r>
              <a:rPr lang="en-US" sz="4000" dirty="0" smtClean="0">
                <a:latin typeface="Arial" panose="020B0604020202020204" pitchFamily="34" charset="0"/>
                <a:cs typeface="Arial" panose="020B0604020202020204" pitchFamily="34" charset="0"/>
              </a:rPr>
              <a:t>Can't resist temptation? Accept God's forgiveness and keep on living rightly.</a:t>
            </a:r>
          </a:p>
          <a:p>
            <a:r>
              <a:rPr lang="en-US" sz="4000" dirty="0" smtClean="0">
                <a:latin typeface="Arial" panose="020B0604020202020204" pitchFamily="34" charset="0"/>
                <a:cs typeface="Arial" panose="020B0604020202020204" pitchFamily="34" charset="0"/>
              </a:rPr>
              <a:t>Do you feel that sorrow and disappointment greet your every morning? Hold on. Help is just around the corner.</a:t>
            </a:r>
          </a:p>
          <a:p>
            <a:endParaRPr lang="en-US" dirty="0" smtClean="0"/>
          </a:p>
          <a:p>
            <a:endParaRPr lang="en-US" dirty="0"/>
          </a:p>
        </p:txBody>
      </p:sp>
    </p:spTree>
    <p:extLst>
      <p:ext uri="{BB962C8B-B14F-4D97-AF65-F5344CB8AC3E}">
        <p14:creationId xmlns:p14="http://schemas.microsoft.com/office/powerpoint/2010/main" val="1152807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solidFill>
                <a:latin typeface="Calibri" panose="020F0502020204030204"/>
              </a:rPr>
              <a:t>Conclusion</a:t>
            </a:r>
            <a:r>
              <a:rPr lang="en-US" sz="2400" b="1" dirty="0">
                <a:solidFill>
                  <a:prstClr val="black"/>
                </a:solidFill>
                <a:latin typeface="Calibri" panose="020F0502020204030204"/>
              </a:rPr>
              <a:t/>
            </a:r>
            <a:br>
              <a:rPr lang="en-US" sz="2400" b="1" dirty="0">
                <a:solidFill>
                  <a:prstClr val="black"/>
                </a:solidFill>
                <a:latin typeface="Calibri" panose="020F0502020204030204"/>
              </a:rPr>
            </a:br>
            <a:endParaRPr lang="en-US" dirty="0"/>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Endurance prevails</a:t>
            </a: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"Blessed is a man who endures trials, because when he passes the test he will receive the crown of life that He has promised to those who love Him" (Jas. 1:12 NIV). Remember you are not a failure until you give up. You are not a flop until you let go.</a:t>
            </a:r>
          </a:p>
          <a:p>
            <a:endParaRPr lang="en-US" dirty="0"/>
          </a:p>
        </p:txBody>
      </p:sp>
    </p:spTree>
    <p:extLst>
      <p:ext uri="{BB962C8B-B14F-4D97-AF65-F5344CB8AC3E}">
        <p14:creationId xmlns:p14="http://schemas.microsoft.com/office/powerpoint/2010/main" val="3677414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solidFill>
                <a:latin typeface="Calibri" panose="020F0502020204030204"/>
              </a:rPr>
              <a:t/>
            </a:r>
            <a:br>
              <a:rPr lang="en-US" b="1" dirty="0" smtClean="0">
                <a:solidFill>
                  <a:prstClr val="black"/>
                </a:solidFill>
                <a:latin typeface="Calibri" panose="020F0502020204030204"/>
              </a:rPr>
            </a:br>
            <a:r>
              <a:rPr lang="en-US" b="1" dirty="0" smtClean="0">
                <a:solidFill>
                  <a:prstClr val="black"/>
                </a:solidFill>
                <a:latin typeface="Calibri" panose="020F0502020204030204"/>
              </a:rPr>
              <a:t>Conclusion</a:t>
            </a:r>
            <a:r>
              <a:rPr lang="en-US" sz="2400" b="1" dirty="0">
                <a:solidFill>
                  <a:prstClr val="black"/>
                </a:solidFill>
                <a:latin typeface="Calibri" panose="020F0502020204030204"/>
              </a:rPr>
              <a:t/>
            </a:r>
            <a:br>
              <a:rPr lang="en-US" sz="2400" b="1" dirty="0">
                <a:solidFill>
                  <a:prstClr val="black"/>
                </a:solidFill>
                <a:latin typeface="Calibri" panose="020F0502020204030204"/>
              </a:rPr>
            </a:br>
            <a:endParaRPr lang="en-US" dirty="0"/>
          </a:p>
        </p:txBody>
      </p:sp>
      <p:sp>
        <p:nvSpPr>
          <p:cNvPr id="3" name="Content Placeholder 2"/>
          <p:cNvSpPr>
            <a:spLocks noGrp="1"/>
          </p:cNvSpPr>
          <p:nvPr>
            <p:ph idx="1"/>
          </p:nvPr>
        </p:nvSpPr>
        <p:spPr>
          <a:xfrm>
            <a:off x="1101436" y="2556931"/>
            <a:ext cx="9795162" cy="3469795"/>
          </a:xfrm>
        </p:spPr>
        <p:txBody>
          <a:bodyPr>
            <a:normAutofit fontScale="85000" lnSpcReduction="20000"/>
          </a:bodyPr>
          <a:lstStyle/>
          <a:p>
            <a:pPr lvl="0"/>
            <a:r>
              <a:rPr lang="en-US" sz="3300" dirty="0">
                <a:solidFill>
                  <a:prstClr val="black"/>
                </a:solidFill>
                <a:latin typeface="Arial" panose="020B0604020202020204" pitchFamily="34" charset="0"/>
                <a:cs typeface="Arial" panose="020B0604020202020204" pitchFamily="34" charset="0"/>
              </a:rPr>
              <a:t>So don't quit. Never give up. Keep going. Hold on. </a:t>
            </a:r>
            <a:endParaRPr lang="en-US" sz="3300" dirty="0" smtClean="0">
              <a:solidFill>
                <a:prstClr val="black"/>
              </a:solidFill>
              <a:latin typeface="Arial" panose="020B0604020202020204" pitchFamily="34" charset="0"/>
              <a:cs typeface="Arial" panose="020B0604020202020204" pitchFamily="34" charset="0"/>
            </a:endParaRPr>
          </a:p>
          <a:p>
            <a:pPr lvl="0"/>
            <a:r>
              <a:rPr lang="en-US" sz="3300" dirty="0" smtClean="0">
                <a:solidFill>
                  <a:prstClr val="black"/>
                </a:solidFill>
                <a:latin typeface="Arial" panose="020B0604020202020204" pitchFamily="34" charset="0"/>
                <a:cs typeface="Arial" panose="020B0604020202020204" pitchFamily="34" charset="0"/>
              </a:rPr>
              <a:t>God's </a:t>
            </a:r>
            <a:r>
              <a:rPr lang="en-US" sz="3300" dirty="0">
                <a:solidFill>
                  <a:prstClr val="black"/>
                </a:solidFill>
                <a:latin typeface="Arial" panose="020B0604020202020204" pitchFamily="34" charset="0"/>
                <a:cs typeface="Arial" panose="020B0604020202020204" pitchFamily="34" charset="0"/>
              </a:rPr>
              <a:t>rewards await us in the distant future not near the beginning; and we don't know how many steps it will take to reach the prize. No breaks or time outs exist; we must work every day of our life. It has been said, "Life is like reading a book. It begins to make sense when we near the end." Endurance maintains the stamina needed to see the end and embrace the prize. So fight another round, rise another time, and, above all, don't let go.</a:t>
            </a:r>
          </a:p>
          <a:p>
            <a:endParaRPr lang="en-US" dirty="0"/>
          </a:p>
        </p:txBody>
      </p:sp>
    </p:spTree>
    <p:extLst>
      <p:ext uri="{BB962C8B-B14F-4D97-AF65-F5344CB8AC3E}">
        <p14:creationId xmlns:p14="http://schemas.microsoft.com/office/powerpoint/2010/main" val="3701737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ourgette" panose="02000603070400060004" pitchFamily="2" charset="0"/>
              </a:rPr>
              <a:t>Romans 5:1-5</a:t>
            </a:r>
            <a:endParaRPr lang="en-US" dirty="0">
              <a:latin typeface="Courgette" panose="02000603070400060004" pitchFamily="2" charset="0"/>
            </a:endParaRPr>
          </a:p>
        </p:txBody>
      </p:sp>
      <p:sp>
        <p:nvSpPr>
          <p:cNvPr id="3" name="Content Placeholder 2"/>
          <p:cNvSpPr>
            <a:spLocks noGrp="1"/>
          </p:cNvSpPr>
          <p:nvPr>
            <p:ph idx="1"/>
          </p:nvPr>
        </p:nvSpPr>
        <p:spPr>
          <a:xfrm>
            <a:off x="1059873" y="2119745"/>
            <a:ext cx="10287000" cy="3886199"/>
          </a:xfrm>
        </p:spPr>
        <p:txBody>
          <a:bodyPr>
            <a:normAutofit fontScale="25000" lnSpcReduction="20000"/>
          </a:bodyPr>
          <a:lstStyle/>
          <a:p>
            <a:r>
              <a:rPr lang="en-US" sz="8000" b="1" dirty="0" smtClean="0">
                <a:latin typeface="Arial" panose="020B0604020202020204" pitchFamily="34" charset="0"/>
                <a:cs typeface="Arial" panose="020B0604020202020204" pitchFamily="34" charset="0"/>
              </a:rPr>
              <a:t>Faith Triumphs</a:t>
            </a:r>
          </a:p>
          <a:p>
            <a:r>
              <a:rPr lang="en-US" sz="11200" dirty="0" smtClean="0">
                <a:latin typeface="Arial" panose="020B0604020202020204" pitchFamily="34" charset="0"/>
                <a:cs typeface="Arial" panose="020B0604020202020204" pitchFamily="34" charset="0"/>
              </a:rPr>
              <a:t>1  </a:t>
            </a:r>
            <a:r>
              <a:rPr lang="en-US" sz="11200" u="sng" dirty="0" smtClean="0">
                <a:latin typeface="Arial" panose="020B0604020202020204" pitchFamily="34" charset="0"/>
                <a:cs typeface="Arial" panose="020B0604020202020204" pitchFamily="34" charset="0"/>
              </a:rPr>
              <a:t>Therefore</a:t>
            </a:r>
            <a:r>
              <a:rPr lang="en-US" sz="11200" dirty="0" smtClean="0">
                <a:latin typeface="Arial" panose="020B0604020202020204" pitchFamily="34" charset="0"/>
                <a:cs typeface="Arial" panose="020B0604020202020204" pitchFamily="34" charset="0"/>
              </a:rPr>
              <a:t>, since we have been declared righteous by faith, we have peace with God through our Lord Jesus Christ. 2 We have also obtained access through Him by faith into this grace in which we stand and we rejoice in the hope of the glory of God. 3  And not only that </a:t>
            </a:r>
            <a:r>
              <a:rPr lang="en-US" sz="11200" u="sng" dirty="0" smtClean="0">
                <a:latin typeface="Arial" panose="020B0604020202020204" pitchFamily="34" charset="0"/>
                <a:cs typeface="Arial" panose="020B0604020202020204" pitchFamily="34" charset="0"/>
              </a:rPr>
              <a:t>but we also rejoice in our afflictions </a:t>
            </a:r>
            <a:r>
              <a:rPr lang="en-US" sz="11200" dirty="0" smtClean="0">
                <a:latin typeface="Arial" panose="020B0604020202020204" pitchFamily="34" charset="0"/>
                <a:cs typeface="Arial" panose="020B0604020202020204" pitchFamily="34" charset="0"/>
              </a:rPr>
              <a:t>because </a:t>
            </a:r>
            <a:r>
              <a:rPr lang="en-US" sz="11200" u="sng" dirty="0" smtClean="0">
                <a:latin typeface="Arial" panose="020B0604020202020204" pitchFamily="34" charset="0"/>
                <a:cs typeface="Arial" panose="020B0604020202020204" pitchFamily="34" charset="0"/>
              </a:rPr>
              <a:t>we know that affliction produces endurance</a:t>
            </a:r>
            <a:r>
              <a:rPr lang="en-US" sz="11200" dirty="0" smtClean="0">
                <a:latin typeface="Arial" panose="020B0604020202020204" pitchFamily="34" charset="0"/>
                <a:cs typeface="Arial" panose="020B0604020202020204" pitchFamily="34" charset="0"/>
              </a:rPr>
              <a:t> 4  </a:t>
            </a:r>
            <a:r>
              <a:rPr lang="en-US" sz="11200" u="sng" dirty="0" smtClean="0">
                <a:latin typeface="Arial" panose="020B0604020202020204" pitchFamily="34" charset="0"/>
                <a:cs typeface="Arial" panose="020B0604020202020204" pitchFamily="34" charset="0"/>
              </a:rPr>
              <a:t>endurance produces proven character</a:t>
            </a:r>
            <a:r>
              <a:rPr lang="en-US" sz="11200" dirty="0" smtClean="0">
                <a:latin typeface="Arial" panose="020B0604020202020204" pitchFamily="34" charset="0"/>
                <a:cs typeface="Arial" panose="020B0604020202020204" pitchFamily="34" charset="0"/>
              </a:rPr>
              <a:t> and </a:t>
            </a:r>
            <a:r>
              <a:rPr lang="en-US" sz="11200" u="sng" dirty="0" smtClean="0">
                <a:latin typeface="Arial" panose="020B0604020202020204" pitchFamily="34" charset="0"/>
                <a:cs typeface="Arial" panose="020B0604020202020204" pitchFamily="34" charset="0"/>
              </a:rPr>
              <a:t>proven character produces hope</a:t>
            </a:r>
            <a:r>
              <a:rPr lang="en-US" sz="11200" dirty="0" smtClean="0">
                <a:latin typeface="Arial" panose="020B0604020202020204" pitchFamily="34" charset="0"/>
                <a:cs typeface="Arial" panose="020B0604020202020204" pitchFamily="34" charset="0"/>
              </a:rPr>
              <a:t>. 5  </a:t>
            </a:r>
            <a:r>
              <a:rPr lang="en-US" sz="11200" u="sng" dirty="0" smtClean="0">
                <a:latin typeface="Arial" panose="020B0604020202020204" pitchFamily="34" charset="0"/>
                <a:cs typeface="Arial" panose="020B0604020202020204" pitchFamily="34" charset="0"/>
              </a:rPr>
              <a:t>This hope will not disappoint us</a:t>
            </a:r>
            <a:r>
              <a:rPr lang="en-US" sz="11200" dirty="0" smtClean="0">
                <a:latin typeface="Arial" panose="020B0604020202020204" pitchFamily="34" charset="0"/>
                <a:cs typeface="Arial" panose="020B0604020202020204" pitchFamily="34" charset="0"/>
              </a:rPr>
              <a:t> because God’s love has been poured out in our hearts through the Holy Spirit who was given to us. </a:t>
            </a:r>
            <a:endParaRPr lang="en-US" sz="112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2921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gette" panose="02000603070400060004" pitchFamily="2" charset="0"/>
              </a:rPr>
              <a:t>HEBREWS 12:1 AMP</a:t>
            </a:r>
            <a:endParaRPr lang="en-US" b="1" dirty="0" smtClean="0">
              <a:latin typeface="Courgette" panose="02000603070400060004" pitchFamily="2" charset="0"/>
            </a:endParaRPr>
          </a:p>
        </p:txBody>
      </p:sp>
      <p:sp>
        <p:nvSpPr>
          <p:cNvPr id="3" name="Content Placeholder 2"/>
          <p:cNvSpPr>
            <a:spLocks noGrp="1"/>
          </p:cNvSpPr>
          <p:nvPr>
            <p:ph idx="1"/>
          </p:nvPr>
        </p:nvSpPr>
        <p:spPr/>
        <p:txBody>
          <a:bodyPr>
            <a:normAutofit fontScale="70000" lnSpcReduction="20000"/>
          </a:bodyPr>
          <a:lstStyle/>
          <a:p>
            <a:r>
              <a:rPr lang="en-US" sz="4000" dirty="0" smtClean="0">
                <a:solidFill>
                  <a:srgbClr val="000000"/>
                </a:solidFill>
                <a:effectLst/>
                <a:latin typeface="Arial" panose="020B0604020202020204" pitchFamily="34" charset="0"/>
                <a:cs typeface="Arial" panose="020B0604020202020204" pitchFamily="34" charset="0"/>
              </a:rPr>
              <a:t>1</a:t>
            </a:r>
            <a:r>
              <a:rPr lang="en-US" sz="4000" u="sng" dirty="0" smtClean="0">
                <a:solidFill>
                  <a:srgbClr val="000000"/>
                </a:solidFill>
                <a:effectLst/>
                <a:latin typeface="Arial" panose="020B0604020202020204" pitchFamily="34" charset="0"/>
                <a:cs typeface="Arial" panose="020B0604020202020204" pitchFamily="34" charset="0"/>
              </a:rPr>
              <a:t>Therefore</a:t>
            </a:r>
            <a:r>
              <a:rPr lang="en-US" sz="4000" dirty="0" smtClean="0">
                <a:solidFill>
                  <a:srgbClr val="000000"/>
                </a:solidFill>
                <a:effectLst/>
                <a:latin typeface="Arial" panose="020B0604020202020204" pitchFamily="34" charset="0"/>
                <a:cs typeface="Arial" panose="020B0604020202020204" pitchFamily="34" charset="0"/>
              </a:rPr>
              <a:t>, </a:t>
            </a:r>
            <a:r>
              <a:rPr lang="en-US" sz="4000" u="sng" dirty="0" smtClean="0">
                <a:solidFill>
                  <a:srgbClr val="000000"/>
                </a:solidFill>
                <a:effectLst/>
                <a:latin typeface="Arial" panose="020B0604020202020204" pitchFamily="34" charset="0"/>
                <a:cs typeface="Arial" panose="020B0604020202020204" pitchFamily="34" charset="0"/>
              </a:rPr>
              <a:t>since we are surrounded by so great a cloud of witnesses </a:t>
            </a:r>
            <a:r>
              <a:rPr lang="en-US" sz="4000" dirty="0" smtClean="0">
                <a:solidFill>
                  <a:srgbClr val="000000"/>
                </a:solidFill>
                <a:effectLst/>
                <a:latin typeface="Arial" panose="020B0604020202020204" pitchFamily="34" charset="0"/>
                <a:cs typeface="Arial" panose="020B0604020202020204" pitchFamily="34" charset="0"/>
              </a:rPr>
              <a:t>[</a:t>
            </a:r>
            <a:r>
              <a:rPr lang="en-US" sz="4000" u="sng" dirty="0" smtClean="0">
                <a:solidFill>
                  <a:srgbClr val="000000"/>
                </a:solidFill>
                <a:effectLst/>
                <a:latin typeface="Arial" panose="020B0604020202020204" pitchFamily="34" charset="0"/>
                <a:cs typeface="Arial" panose="020B0604020202020204" pitchFamily="34" charset="0"/>
              </a:rPr>
              <a:t>who by faith have testified to the truth of God’s absolute faithfulness</a:t>
            </a:r>
            <a:r>
              <a:rPr lang="en-US" sz="4000" dirty="0" smtClean="0">
                <a:solidFill>
                  <a:srgbClr val="000000"/>
                </a:solidFill>
                <a:effectLst/>
                <a:latin typeface="Arial" panose="020B0604020202020204" pitchFamily="34" charset="0"/>
                <a:cs typeface="Arial" panose="020B0604020202020204" pitchFamily="34" charset="0"/>
              </a:rPr>
              <a:t>], </a:t>
            </a:r>
          </a:p>
          <a:p>
            <a:r>
              <a:rPr lang="en-US" sz="4000" u="sng" dirty="0" smtClean="0">
                <a:solidFill>
                  <a:srgbClr val="000000"/>
                </a:solidFill>
                <a:effectLst/>
                <a:latin typeface="Arial" panose="020B0604020202020204" pitchFamily="34" charset="0"/>
                <a:cs typeface="Arial" panose="020B0604020202020204" pitchFamily="34" charset="0"/>
              </a:rPr>
              <a:t>stripping off every unnecessary weight </a:t>
            </a:r>
          </a:p>
          <a:p>
            <a:r>
              <a:rPr lang="en-US" sz="4000" u="sng" dirty="0" smtClean="0">
                <a:solidFill>
                  <a:srgbClr val="000000"/>
                </a:solidFill>
                <a:effectLst/>
                <a:latin typeface="Arial" panose="020B0604020202020204" pitchFamily="34" charset="0"/>
                <a:cs typeface="Arial" panose="020B0604020202020204" pitchFamily="34" charset="0"/>
              </a:rPr>
              <a:t>and the sin which so easily and cleverly entangles us</a:t>
            </a:r>
            <a:r>
              <a:rPr lang="en-US" sz="4000" dirty="0" smtClean="0">
                <a:solidFill>
                  <a:srgbClr val="000000"/>
                </a:solidFill>
                <a:effectLst/>
                <a:latin typeface="Arial" panose="020B0604020202020204" pitchFamily="34" charset="0"/>
                <a:cs typeface="Arial" panose="020B0604020202020204" pitchFamily="34" charset="0"/>
              </a:rPr>
              <a:t>, </a:t>
            </a:r>
          </a:p>
          <a:p>
            <a:r>
              <a:rPr lang="en-US" sz="4000" u="sng" dirty="0" smtClean="0">
                <a:solidFill>
                  <a:srgbClr val="000000"/>
                </a:solidFill>
                <a:effectLst/>
                <a:latin typeface="Arial" panose="020B0604020202020204" pitchFamily="34" charset="0"/>
                <a:cs typeface="Arial" panose="020B0604020202020204" pitchFamily="34" charset="0"/>
              </a:rPr>
              <a:t>let us run with endurance and active persistence the race that is set before us</a:t>
            </a:r>
            <a:r>
              <a:rPr lang="en-US" sz="4000" dirty="0" smtClean="0">
                <a:solidFill>
                  <a:srgbClr val="000000"/>
                </a:solidFill>
                <a:effectLst/>
                <a:latin typeface="Arial" panose="020B0604020202020204" pitchFamily="34" charset="0"/>
                <a:cs typeface="Arial" panose="020B0604020202020204" pitchFamily="34" charset="0"/>
              </a:rPr>
              <a:t>, </a:t>
            </a:r>
            <a:endParaRPr lang="en-US" sz="4000" dirty="0" smtClean="0">
              <a:solidFill>
                <a:srgbClr val="000000"/>
              </a:solidFill>
              <a:effectLst/>
              <a:latin typeface="Arial" panose="020B0604020202020204" pitchFamily="34" charset="0"/>
              <a:cs typeface="Arial" panose="020B0604020202020204" pitchFamily="34" charset="0"/>
              <a:hlinkClick r:id="rId2"/>
            </a:endParaRPr>
          </a:p>
          <a:p>
            <a:endParaRPr lang="en-US" dirty="0"/>
          </a:p>
        </p:txBody>
      </p:sp>
    </p:spTree>
    <p:extLst>
      <p:ext uri="{BB962C8B-B14F-4D97-AF65-F5344CB8AC3E}">
        <p14:creationId xmlns:p14="http://schemas.microsoft.com/office/powerpoint/2010/main" val="429139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Courgette" panose="02000603070400060004" pitchFamily="2" charset="0"/>
              </a:rPr>
              <a:t>HEBREWS </a:t>
            </a:r>
            <a:r>
              <a:rPr lang="en-US" b="1" dirty="0" smtClean="0">
                <a:solidFill>
                  <a:prstClr val="black"/>
                </a:solidFill>
                <a:latin typeface="Courgette" panose="02000603070400060004" pitchFamily="2" charset="0"/>
              </a:rPr>
              <a:t>12:2-</a:t>
            </a:r>
            <a:r>
              <a:rPr lang="en-US" b="1" dirty="0">
                <a:solidFill>
                  <a:prstClr val="black"/>
                </a:solidFill>
                <a:latin typeface="Courgette" panose="02000603070400060004" pitchFamily="2" charset="0"/>
              </a:rPr>
              <a:t> AMP</a:t>
            </a:r>
            <a:endParaRPr lang="en-US" dirty="0">
              <a:latin typeface="Courgette" panose="02000603070400060004" pitchFamily="2" charset="0"/>
            </a:endParaRPr>
          </a:p>
        </p:txBody>
      </p:sp>
      <p:sp>
        <p:nvSpPr>
          <p:cNvPr id="3" name="Content Placeholder 2"/>
          <p:cNvSpPr>
            <a:spLocks noGrp="1"/>
          </p:cNvSpPr>
          <p:nvPr>
            <p:ph idx="1"/>
          </p:nvPr>
        </p:nvSpPr>
        <p:spPr>
          <a:xfrm>
            <a:off x="1295401" y="2556932"/>
            <a:ext cx="9822872" cy="3318936"/>
          </a:xfrm>
        </p:spPr>
        <p:txBody>
          <a:bodyPr>
            <a:noAutofit/>
          </a:bodyPr>
          <a:lstStyle/>
          <a:p>
            <a:r>
              <a:rPr lang="en-US" sz="2800" baseline="30000" dirty="0" smtClean="0">
                <a:latin typeface="Arial" panose="020B0604020202020204" pitchFamily="34" charset="0"/>
                <a:cs typeface="Arial" panose="020B0604020202020204" pitchFamily="34" charset="0"/>
              </a:rPr>
              <a:t>2 </a:t>
            </a:r>
            <a:r>
              <a:rPr lang="en-US" sz="2800" u="sng" dirty="0" smtClean="0">
                <a:latin typeface="Arial" panose="020B0604020202020204" pitchFamily="34" charset="0"/>
                <a:cs typeface="Arial" panose="020B0604020202020204" pitchFamily="34" charset="0"/>
              </a:rPr>
              <a:t>looking away from all that will distract us </a:t>
            </a:r>
            <a:r>
              <a:rPr lang="en-US" sz="2800" dirty="0" smtClean="0">
                <a:latin typeface="Arial" panose="020B0604020202020204" pitchFamily="34" charset="0"/>
                <a:cs typeface="Arial" panose="020B0604020202020204" pitchFamily="34" charset="0"/>
              </a:rPr>
              <a:t>and </a:t>
            </a:r>
            <a:r>
              <a:rPr lang="en-US" sz="2800" u="sng" dirty="0" smtClean="0">
                <a:latin typeface="Arial" panose="020B0604020202020204" pitchFamily="34" charset="0"/>
                <a:cs typeface="Arial" panose="020B0604020202020204" pitchFamily="34" charset="0"/>
              </a:rPr>
              <a:t>focusing our eyes on Jesus</a:t>
            </a:r>
            <a:r>
              <a:rPr lang="en-US" sz="2800" dirty="0" smtClean="0">
                <a:latin typeface="Arial" panose="020B0604020202020204" pitchFamily="34" charset="0"/>
                <a:cs typeface="Arial" panose="020B0604020202020204" pitchFamily="34" charset="0"/>
              </a:rPr>
              <a:t>, who is the Author and Perfecter of faith [the first incentive for our belief and the </a:t>
            </a:r>
            <a:r>
              <a:rPr lang="en-US" sz="2800" u="sng" dirty="0" smtClean="0">
                <a:latin typeface="Arial" panose="020B0604020202020204" pitchFamily="34" charset="0"/>
                <a:cs typeface="Arial" panose="020B0604020202020204" pitchFamily="34" charset="0"/>
              </a:rPr>
              <a:t>One who brings our faith to maturity</a:t>
            </a:r>
            <a:r>
              <a:rPr lang="en-US" sz="2800" dirty="0" smtClean="0">
                <a:latin typeface="Arial" panose="020B0604020202020204" pitchFamily="34" charset="0"/>
                <a:cs typeface="Arial" panose="020B0604020202020204" pitchFamily="34" charset="0"/>
              </a:rPr>
              <a:t>], who for the joy [of accomplishing the goal] s</a:t>
            </a:r>
            <a:r>
              <a:rPr lang="en-US" sz="2800" u="sng" dirty="0" smtClean="0">
                <a:latin typeface="Arial" panose="020B0604020202020204" pitchFamily="34" charset="0"/>
                <a:cs typeface="Arial" panose="020B0604020202020204" pitchFamily="34" charset="0"/>
              </a:rPr>
              <a:t>et before Him endured the cross, disregarding the shame, and sat down at the right hand of the throne of God </a:t>
            </a:r>
            <a:r>
              <a:rPr lang="en-US" sz="2800" dirty="0" smtClean="0">
                <a:latin typeface="Arial" panose="020B0604020202020204" pitchFamily="34" charset="0"/>
                <a:cs typeface="Arial" panose="020B0604020202020204" pitchFamily="34" charset="0"/>
              </a:rPr>
              <a:t>[revealing His deity, His authority, and the completion of His work].</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36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Courgette" panose="02000603070400060004" pitchFamily="2" charset="0"/>
              </a:rPr>
              <a:t>HEBREWS </a:t>
            </a:r>
            <a:r>
              <a:rPr lang="en-US" b="1" dirty="0" smtClean="0">
                <a:solidFill>
                  <a:prstClr val="black"/>
                </a:solidFill>
                <a:latin typeface="Courgette" panose="02000603070400060004" pitchFamily="2" charset="0"/>
              </a:rPr>
              <a:t>12:3</a:t>
            </a:r>
            <a:r>
              <a:rPr lang="en-US" b="1" dirty="0">
                <a:solidFill>
                  <a:prstClr val="black"/>
                </a:solidFill>
                <a:latin typeface="Courgette" panose="02000603070400060004" pitchFamily="2" charset="0"/>
              </a:rPr>
              <a:t> AMP</a:t>
            </a:r>
            <a:endParaRPr lang="en-US" dirty="0"/>
          </a:p>
        </p:txBody>
      </p:sp>
      <p:sp>
        <p:nvSpPr>
          <p:cNvPr id="3" name="Content Placeholder 2"/>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3 Just </a:t>
            </a:r>
            <a:r>
              <a:rPr lang="en-US" sz="4000" u="sng" dirty="0" smtClean="0">
                <a:latin typeface="Arial" panose="020B0604020202020204" pitchFamily="34" charset="0"/>
                <a:cs typeface="Arial" panose="020B0604020202020204" pitchFamily="34" charset="0"/>
              </a:rPr>
              <a:t>consider and meditate</a:t>
            </a:r>
            <a:r>
              <a:rPr lang="en-US" sz="4000" dirty="0" smtClean="0">
                <a:latin typeface="Arial" panose="020B0604020202020204" pitchFamily="34" charset="0"/>
                <a:cs typeface="Arial" panose="020B0604020202020204" pitchFamily="34" charset="0"/>
              </a:rPr>
              <a:t> on Him </a:t>
            </a:r>
            <a:r>
              <a:rPr lang="en-US" sz="4000" u="sng" dirty="0" smtClean="0">
                <a:latin typeface="Arial" panose="020B0604020202020204" pitchFamily="34" charset="0"/>
                <a:cs typeface="Arial" panose="020B0604020202020204" pitchFamily="34" charset="0"/>
              </a:rPr>
              <a:t>who endured from sinners such bitter hostility against Himself</a:t>
            </a:r>
            <a:r>
              <a:rPr lang="en-US" sz="4000" dirty="0" smtClean="0">
                <a:latin typeface="Arial" panose="020B0604020202020204" pitchFamily="34" charset="0"/>
                <a:cs typeface="Arial" panose="020B0604020202020204" pitchFamily="34" charset="0"/>
              </a:rPr>
              <a:t> [consider it all in comparison with your trials], </a:t>
            </a:r>
            <a:r>
              <a:rPr lang="en-US" sz="4000" u="sng" dirty="0" smtClean="0">
                <a:latin typeface="Arial" panose="020B0604020202020204" pitchFamily="34" charset="0"/>
                <a:cs typeface="Arial" panose="020B0604020202020204" pitchFamily="34" charset="0"/>
              </a:rPr>
              <a:t>so that you will not grow weary and lose heart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969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Courgette" panose="02000603070400060004" pitchFamily="2" charset="0"/>
              </a:rPr>
              <a:t>HEBREWS </a:t>
            </a:r>
            <a:r>
              <a:rPr lang="en-US" b="1" dirty="0" smtClean="0">
                <a:solidFill>
                  <a:prstClr val="black"/>
                </a:solidFill>
                <a:latin typeface="Courgette" panose="02000603070400060004" pitchFamily="2" charset="0"/>
              </a:rPr>
              <a:t>12:4-5</a:t>
            </a:r>
            <a:r>
              <a:rPr lang="en-US" b="1" dirty="0">
                <a:solidFill>
                  <a:prstClr val="black"/>
                </a:solidFill>
                <a:latin typeface="Courgette" panose="02000603070400060004" pitchFamily="2" charset="0"/>
              </a:rPr>
              <a:t> AMP</a:t>
            </a:r>
            <a:endParaRPr lang="en-US" dirty="0"/>
          </a:p>
        </p:txBody>
      </p:sp>
      <p:sp>
        <p:nvSpPr>
          <p:cNvPr id="3" name="Content Placeholder 2"/>
          <p:cNvSpPr>
            <a:spLocks noGrp="1"/>
          </p:cNvSpPr>
          <p:nvPr>
            <p:ph idx="1"/>
          </p:nvPr>
        </p:nvSpPr>
        <p:spPr>
          <a:xfrm>
            <a:off x="1295401" y="2556932"/>
            <a:ext cx="9601196" cy="3573704"/>
          </a:xfrm>
        </p:spPr>
        <p:txBody>
          <a:bodyPr>
            <a:normAutofit fontScale="25000" lnSpcReduction="20000"/>
          </a:bodyPr>
          <a:lstStyle/>
          <a:p>
            <a:r>
              <a:rPr lang="en-US" sz="11200" dirty="0" smtClean="0">
                <a:latin typeface="Arial" panose="020B0604020202020204" pitchFamily="34" charset="0"/>
                <a:cs typeface="Arial" panose="020B0604020202020204" pitchFamily="34" charset="0"/>
              </a:rPr>
              <a:t>A Father’s Discipline</a:t>
            </a:r>
          </a:p>
          <a:p>
            <a:r>
              <a:rPr lang="en-US" sz="11200" baseline="30000" dirty="0" smtClean="0">
                <a:latin typeface="Arial" panose="020B0604020202020204" pitchFamily="34" charset="0"/>
                <a:cs typeface="Arial" panose="020B0604020202020204" pitchFamily="34" charset="0"/>
              </a:rPr>
              <a:t>4 </a:t>
            </a:r>
            <a:r>
              <a:rPr lang="en-US" sz="11200" dirty="0" smtClean="0">
                <a:latin typeface="Arial" panose="020B0604020202020204" pitchFamily="34" charset="0"/>
                <a:cs typeface="Arial" panose="020B0604020202020204" pitchFamily="34" charset="0"/>
              </a:rPr>
              <a:t>You have not yet struggled to the point of shedding blood in your striving against sin; </a:t>
            </a:r>
          </a:p>
          <a:p>
            <a:r>
              <a:rPr lang="en-US" sz="11200" baseline="30000" dirty="0" smtClean="0">
                <a:latin typeface="Arial" panose="020B0604020202020204" pitchFamily="34" charset="0"/>
                <a:cs typeface="Arial" panose="020B0604020202020204" pitchFamily="34" charset="0"/>
              </a:rPr>
              <a:t>5 </a:t>
            </a:r>
            <a:r>
              <a:rPr lang="en-US" sz="11200" dirty="0" smtClean="0">
                <a:latin typeface="Arial" panose="020B0604020202020204" pitchFamily="34" charset="0"/>
                <a:cs typeface="Arial" panose="020B0604020202020204" pitchFamily="34" charset="0"/>
              </a:rPr>
              <a:t>and you have forgotten the divine word of encouragement which is addressed to you as sons,</a:t>
            </a:r>
          </a:p>
          <a:p>
            <a:r>
              <a:rPr lang="en-US" sz="11200" dirty="0" smtClean="0">
                <a:latin typeface="Arial" panose="020B0604020202020204" pitchFamily="34" charset="0"/>
                <a:cs typeface="Arial" panose="020B0604020202020204" pitchFamily="34" charset="0"/>
              </a:rPr>
              <a:t>“</a:t>
            </a:r>
            <a:r>
              <a:rPr lang="en-US" sz="11200" cap="small" dirty="0" smtClean="0">
                <a:effectLst/>
                <a:latin typeface="Arial" panose="020B0604020202020204" pitchFamily="34" charset="0"/>
                <a:cs typeface="Arial" panose="020B0604020202020204" pitchFamily="34" charset="0"/>
              </a:rPr>
              <a:t>My son, do not make light of the discipline of the Lord</a:t>
            </a:r>
            <a:r>
              <a:rPr lang="en-US" sz="11200" dirty="0" smtClean="0">
                <a:latin typeface="Arial" panose="020B0604020202020204" pitchFamily="34" charset="0"/>
                <a:cs typeface="Arial" panose="020B0604020202020204" pitchFamily="34" charset="0"/>
              </a:rPr>
              <a:t>,</a:t>
            </a:r>
            <a:br>
              <a:rPr lang="en-US" sz="11200" dirty="0" smtClean="0">
                <a:latin typeface="Arial" panose="020B0604020202020204" pitchFamily="34" charset="0"/>
                <a:cs typeface="Arial" panose="020B0604020202020204" pitchFamily="34" charset="0"/>
              </a:rPr>
            </a:br>
            <a:r>
              <a:rPr lang="en-US" sz="11200" cap="small" dirty="0" smtClean="0">
                <a:effectLst/>
                <a:latin typeface="Arial" panose="020B0604020202020204" pitchFamily="34" charset="0"/>
                <a:cs typeface="Arial" panose="020B0604020202020204" pitchFamily="34" charset="0"/>
              </a:rPr>
              <a:t>And do not lose heart</a:t>
            </a:r>
            <a:r>
              <a:rPr lang="en-US" sz="11200" dirty="0" smtClean="0">
                <a:latin typeface="Arial" panose="020B0604020202020204" pitchFamily="34" charset="0"/>
                <a:cs typeface="Arial" panose="020B0604020202020204" pitchFamily="34" charset="0"/>
              </a:rPr>
              <a:t> </a:t>
            </a:r>
            <a:r>
              <a:rPr lang="en-US" sz="11200" i="1" dirty="0" smtClean="0">
                <a:latin typeface="Arial" panose="020B0604020202020204" pitchFamily="34" charset="0"/>
                <a:cs typeface="Arial" panose="020B0604020202020204" pitchFamily="34" charset="0"/>
              </a:rPr>
              <a:t>and</a:t>
            </a:r>
            <a:r>
              <a:rPr lang="en-US" sz="11200" dirty="0" smtClean="0">
                <a:latin typeface="Arial" panose="020B0604020202020204" pitchFamily="34" charset="0"/>
                <a:cs typeface="Arial" panose="020B0604020202020204" pitchFamily="34" charset="0"/>
              </a:rPr>
              <a:t> </a:t>
            </a:r>
            <a:r>
              <a:rPr lang="en-US" sz="11200" cap="small" dirty="0" smtClean="0">
                <a:effectLst/>
                <a:latin typeface="Arial" panose="020B0604020202020204" pitchFamily="34" charset="0"/>
                <a:cs typeface="Arial" panose="020B0604020202020204" pitchFamily="34" charset="0"/>
              </a:rPr>
              <a:t>give up when you are corrected by Him</a:t>
            </a:r>
            <a:r>
              <a:rPr lang="en-US" sz="11200" dirty="0" smtClean="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331285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Courgette" panose="02000603070400060004" pitchFamily="2" charset="0"/>
              </a:rPr>
              <a:t>HEBREWS </a:t>
            </a:r>
            <a:r>
              <a:rPr lang="en-US" b="1" dirty="0" smtClean="0">
                <a:solidFill>
                  <a:prstClr val="black"/>
                </a:solidFill>
                <a:latin typeface="Courgette" panose="02000603070400060004" pitchFamily="2" charset="0"/>
              </a:rPr>
              <a:t>12:6-8</a:t>
            </a:r>
            <a:r>
              <a:rPr lang="en-US" b="1" dirty="0">
                <a:solidFill>
                  <a:prstClr val="black"/>
                </a:solidFill>
                <a:latin typeface="Courgette" panose="02000603070400060004" pitchFamily="2" charset="0"/>
              </a:rPr>
              <a:t> AMP</a:t>
            </a:r>
            <a:endParaRPr lang="en-US" dirty="0"/>
          </a:p>
        </p:txBody>
      </p:sp>
      <p:sp>
        <p:nvSpPr>
          <p:cNvPr id="3" name="Content Placeholder 2"/>
          <p:cNvSpPr>
            <a:spLocks noGrp="1"/>
          </p:cNvSpPr>
          <p:nvPr>
            <p:ph idx="1"/>
          </p:nvPr>
        </p:nvSpPr>
        <p:spPr>
          <a:xfrm>
            <a:off x="838200" y="2057400"/>
            <a:ext cx="10515600" cy="3512127"/>
          </a:xfrm>
        </p:spPr>
        <p:txBody>
          <a:bodyPr>
            <a:normAutofit/>
          </a:bodyPr>
          <a:lstStyle/>
          <a:p>
            <a:endParaRPr lang="en-US" sz="3200" b="1" baseline="30000" dirty="0" smtClean="0"/>
          </a:p>
          <a:p>
            <a:r>
              <a:rPr lang="en-US" sz="3200" baseline="30000" dirty="0" smtClean="0">
                <a:latin typeface="Arial" panose="020B0604020202020204" pitchFamily="34" charset="0"/>
                <a:cs typeface="Arial" panose="020B0604020202020204" pitchFamily="34" charset="0"/>
              </a:rPr>
              <a:t>6 </a:t>
            </a:r>
            <a:r>
              <a:rPr lang="en-US" sz="3200" cap="small" dirty="0" smtClean="0">
                <a:effectLst/>
                <a:latin typeface="Arial" panose="020B0604020202020204" pitchFamily="34" charset="0"/>
                <a:cs typeface="Arial" panose="020B0604020202020204" pitchFamily="34" charset="0"/>
              </a:rPr>
              <a:t>For the Lord disciplines</a:t>
            </a:r>
            <a:r>
              <a:rPr lang="en-US" sz="3200"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and</a:t>
            </a:r>
            <a:r>
              <a:rPr lang="en-US" sz="3200" dirty="0" smtClean="0">
                <a:latin typeface="Arial" panose="020B0604020202020204" pitchFamily="34" charset="0"/>
                <a:cs typeface="Arial" panose="020B0604020202020204" pitchFamily="34" charset="0"/>
              </a:rPr>
              <a:t> </a:t>
            </a:r>
            <a:r>
              <a:rPr lang="en-US" sz="3200" cap="small" dirty="0" smtClean="0">
                <a:effectLst/>
                <a:latin typeface="Arial" panose="020B0604020202020204" pitchFamily="34" charset="0"/>
                <a:cs typeface="Arial" panose="020B0604020202020204" pitchFamily="34" charset="0"/>
              </a:rPr>
              <a:t>corrects those whom He loves</a:t>
            </a:r>
            <a:r>
              <a:rPr lang="en-US" sz="3200" dirty="0" smtClean="0">
                <a:latin typeface="Arial" panose="020B0604020202020204" pitchFamily="34" charset="0"/>
                <a:cs typeface="Arial" panose="020B0604020202020204" pitchFamily="34" charset="0"/>
              </a:rPr>
              <a:t>, - </a:t>
            </a:r>
            <a:r>
              <a:rPr lang="en-US" sz="3200" cap="small" dirty="0" smtClean="0">
                <a:effectLst/>
                <a:latin typeface="Arial" panose="020B0604020202020204" pitchFamily="34" charset="0"/>
                <a:cs typeface="Arial" panose="020B0604020202020204" pitchFamily="34" charset="0"/>
              </a:rPr>
              <a:t>And He punishes every son whom He receives</a:t>
            </a:r>
            <a:r>
              <a:rPr lang="en-US" sz="3200"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and</a:t>
            </a:r>
            <a:r>
              <a:rPr lang="en-US" sz="3200" dirty="0" smtClean="0">
                <a:latin typeface="Arial" panose="020B0604020202020204" pitchFamily="34" charset="0"/>
                <a:cs typeface="Arial" panose="020B0604020202020204" pitchFamily="34" charset="0"/>
              </a:rPr>
              <a:t> </a:t>
            </a:r>
            <a:r>
              <a:rPr lang="en-US" sz="3200" cap="small" dirty="0" smtClean="0">
                <a:effectLst/>
                <a:latin typeface="Arial" panose="020B0604020202020204" pitchFamily="34" charset="0"/>
                <a:cs typeface="Arial" panose="020B0604020202020204" pitchFamily="34" charset="0"/>
              </a:rPr>
              <a:t>welcomes</a:t>
            </a:r>
            <a:r>
              <a:rPr lang="en-US" sz="3200" dirty="0" smtClean="0">
                <a:latin typeface="Arial" panose="020B0604020202020204" pitchFamily="34" charset="0"/>
                <a:cs typeface="Arial" panose="020B0604020202020204" pitchFamily="34" charset="0"/>
              </a:rPr>
              <a:t> [</a:t>
            </a:r>
            <a:r>
              <a:rPr lang="en-US" sz="3200" cap="small" dirty="0" smtClean="0">
                <a:effectLst/>
                <a:latin typeface="Arial" panose="020B0604020202020204" pitchFamily="34" charset="0"/>
                <a:cs typeface="Arial" panose="020B0604020202020204" pitchFamily="34" charset="0"/>
              </a:rPr>
              <a:t>to His heart</a:t>
            </a:r>
            <a:r>
              <a:rPr lang="en-US" sz="3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300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Courgette" panose="02000603070400060004" pitchFamily="2" charset="0"/>
              </a:rPr>
              <a:t>HEBREWS 12:6-8 AMP</a:t>
            </a:r>
            <a:endParaRPr lang="en-US" dirty="0"/>
          </a:p>
        </p:txBody>
      </p:sp>
      <p:sp>
        <p:nvSpPr>
          <p:cNvPr id="3" name="Content Placeholder 2"/>
          <p:cNvSpPr>
            <a:spLocks noGrp="1"/>
          </p:cNvSpPr>
          <p:nvPr>
            <p:ph idx="1"/>
          </p:nvPr>
        </p:nvSpPr>
        <p:spPr/>
        <p:txBody>
          <a:bodyPr>
            <a:normAutofit fontScale="25000" lnSpcReduction="20000"/>
          </a:bodyPr>
          <a:lstStyle/>
          <a:p>
            <a:pPr lvl="0">
              <a:buClr>
                <a:srgbClr val="83992A"/>
              </a:buClr>
            </a:pPr>
            <a:r>
              <a:rPr lang="en-US" sz="12800" baseline="30000" dirty="0">
                <a:solidFill>
                  <a:prstClr val="black">
                    <a:lumMod val="85000"/>
                    <a:lumOff val="15000"/>
                  </a:prstClr>
                </a:solidFill>
                <a:latin typeface="Arial" panose="020B0604020202020204" pitchFamily="34" charset="0"/>
                <a:cs typeface="Arial" panose="020B0604020202020204" pitchFamily="34" charset="0"/>
              </a:rPr>
              <a:t>7 </a:t>
            </a:r>
            <a:r>
              <a:rPr lang="en-US" sz="12800" u="sng" dirty="0">
                <a:solidFill>
                  <a:prstClr val="black">
                    <a:lumMod val="85000"/>
                    <a:lumOff val="15000"/>
                  </a:prstClr>
                </a:solidFill>
                <a:latin typeface="Arial" panose="020B0604020202020204" pitchFamily="34" charset="0"/>
                <a:cs typeface="Arial" panose="020B0604020202020204" pitchFamily="34" charset="0"/>
              </a:rPr>
              <a:t>You must submit to </a:t>
            </a:r>
            <a:r>
              <a:rPr lang="en-US" sz="12800" dirty="0">
                <a:solidFill>
                  <a:prstClr val="black">
                    <a:lumMod val="85000"/>
                    <a:lumOff val="15000"/>
                  </a:prstClr>
                </a:solidFill>
                <a:latin typeface="Arial" panose="020B0604020202020204" pitchFamily="34" charset="0"/>
                <a:cs typeface="Arial" panose="020B0604020202020204" pitchFamily="34" charset="0"/>
              </a:rPr>
              <a:t>[correction for the purpose of] discipline; </a:t>
            </a:r>
            <a:r>
              <a:rPr lang="en-US" sz="12800" u="sng" dirty="0">
                <a:solidFill>
                  <a:prstClr val="black">
                    <a:lumMod val="85000"/>
                    <a:lumOff val="15000"/>
                  </a:prstClr>
                </a:solidFill>
                <a:latin typeface="Arial" panose="020B0604020202020204" pitchFamily="34" charset="0"/>
                <a:cs typeface="Arial" panose="020B0604020202020204" pitchFamily="34" charset="0"/>
              </a:rPr>
              <a:t>God is dealing with you as with sons</a:t>
            </a:r>
            <a:r>
              <a:rPr lang="en-US" sz="12800" dirty="0">
                <a:solidFill>
                  <a:prstClr val="black">
                    <a:lumMod val="85000"/>
                    <a:lumOff val="15000"/>
                  </a:prstClr>
                </a:solidFill>
                <a:latin typeface="Arial" panose="020B0604020202020204" pitchFamily="34" charset="0"/>
                <a:cs typeface="Arial" panose="020B0604020202020204" pitchFamily="34" charset="0"/>
              </a:rPr>
              <a:t>; for what son is there whom his father does not discipline?</a:t>
            </a:r>
          </a:p>
          <a:p>
            <a:pPr lvl="0">
              <a:buClr>
                <a:srgbClr val="83992A"/>
              </a:buClr>
            </a:pPr>
            <a:r>
              <a:rPr lang="en-US" sz="12800" dirty="0">
                <a:solidFill>
                  <a:prstClr val="black">
                    <a:lumMod val="85000"/>
                    <a:lumOff val="15000"/>
                  </a:prstClr>
                </a:solidFill>
                <a:latin typeface="Arial" panose="020B0604020202020204" pitchFamily="34" charset="0"/>
                <a:cs typeface="Arial" panose="020B0604020202020204" pitchFamily="34" charset="0"/>
              </a:rPr>
              <a:t> </a:t>
            </a:r>
            <a:r>
              <a:rPr lang="en-US" sz="12800" baseline="30000" dirty="0">
                <a:solidFill>
                  <a:prstClr val="black">
                    <a:lumMod val="85000"/>
                    <a:lumOff val="15000"/>
                  </a:prstClr>
                </a:solidFill>
                <a:latin typeface="Arial" panose="020B0604020202020204" pitchFamily="34" charset="0"/>
                <a:cs typeface="Arial" panose="020B0604020202020204" pitchFamily="34" charset="0"/>
              </a:rPr>
              <a:t>8 </a:t>
            </a:r>
            <a:r>
              <a:rPr lang="en-US" sz="12800" u="sng" dirty="0">
                <a:solidFill>
                  <a:prstClr val="black">
                    <a:lumMod val="85000"/>
                    <a:lumOff val="15000"/>
                  </a:prstClr>
                </a:solidFill>
                <a:latin typeface="Arial" panose="020B0604020202020204" pitchFamily="34" charset="0"/>
                <a:cs typeface="Arial" panose="020B0604020202020204" pitchFamily="34" charset="0"/>
              </a:rPr>
              <a:t>Now if you are exempt from correction </a:t>
            </a:r>
            <a:r>
              <a:rPr lang="en-US" sz="12800" i="1" u="sng" dirty="0">
                <a:solidFill>
                  <a:prstClr val="black">
                    <a:lumMod val="85000"/>
                    <a:lumOff val="15000"/>
                  </a:prstClr>
                </a:solidFill>
                <a:latin typeface="Arial" panose="020B0604020202020204" pitchFamily="34" charset="0"/>
                <a:cs typeface="Arial" panose="020B0604020202020204" pitchFamily="34" charset="0"/>
              </a:rPr>
              <a:t>and</a:t>
            </a:r>
            <a:r>
              <a:rPr lang="en-US" sz="12800" u="sng" dirty="0">
                <a:solidFill>
                  <a:prstClr val="black">
                    <a:lumMod val="85000"/>
                    <a:lumOff val="15000"/>
                  </a:prstClr>
                </a:solidFill>
                <a:latin typeface="Arial" panose="020B0604020202020204" pitchFamily="34" charset="0"/>
                <a:cs typeface="Arial" panose="020B0604020202020204" pitchFamily="34" charset="0"/>
              </a:rPr>
              <a:t> without discipline, in which all [of God’s children] share, then you are illegitimate children and not sons </a:t>
            </a:r>
            <a:r>
              <a:rPr lang="en-US" sz="12800" u="sng" dirty="0" smtClean="0">
                <a:solidFill>
                  <a:prstClr val="black">
                    <a:lumMod val="85000"/>
                    <a:lumOff val="15000"/>
                  </a:prstClr>
                </a:solidFill>
                <a:latin typeface="Arial" panose="020B0604020202020204" pitchFamily="34" charset="0"/>
                <a:cs typeface="Arial" panose="020B0604020202020204" pitchFamily="34" charset="0"/>
              </a:rPr>
              <a:t>at all</a:t>
            </a:r>
            <a:r>
              <a:rPr lang="en-US" sz="12800" dirty="0" smtClean="0">
                <a:solidFill>
                  <a:prstClr val="black">
                    <a:lumMod val="85000"/>
                    <a:lumOff val="15000"/>
                  </a:prstClr>
                </a:solidFill>
                <a:latin typeface="Arial" panose="020B0604020202020204" pitchFamily="34" charset="0"/>
                <a:cs typeface="Arial" panose="020B0604020202020204" pitchFamily="34" charset="0"/>
              </a:rPr>
              <a:t>. </a:t>
            </a:r>
            <a:endParaRPr lang="en-US" sz="12800" dirty="0">
              <a:solidFill>
                <a:prstClr val="black">
                  <a:lumMod val="85000"/>
                  <a:lumOff val="15000"/>
                </a:prst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24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Courgette" panose="02000603070400060004" pitchFamily="2" charset="0"/>
              </a:rPr>
              <a:t>HEBREWS </a:t>
            </a:r>
            <a:r>
              <a:rPr lang="en-US" b="1" dirty="0" smtClean="0">
                <a:solidFill>
                  <a:prstClr val="black"/>
                </a:solidFill>
                <a:latin typeface="Courgette" panose="02000603070400060004" pitchFamily="2" charset="0"/>
              </a:rPr>
              <a:t>12:9-10</a:t>
            </a:r>
            <a:r>
              <a:rPr lang="en-US" b="1" dirty="0">
                <a:solidFill>
                  <a:prstClr val="black"/>
                </a:solidFill>
                <a:latin typeface="Courgette" panose="02000603070400060004" pitchFamily="2" charset="0"/>
              </a:rPr>
              <a:t> AMP</a:t>
            </a:r>
            <a:endParaRPr lang="en-US" dirty="0"/>
          </a:p>
        </p:txBody>
      </p:sp>
      <p:sp>
        <p:nvSpPr>
          <p:cNvPr id="3" name="Content Placeholder 2"/>
          <p:cNvSpPr>
            <a:spLocks noGrp="1"/>
          </p:cNvSpPr>
          <p:nvPr>
            <p:ph idx="1"/>
          </p:nvPr>
        </p:nvSpPr>
        <p:spPr>
          <a:xfrm>
            <a:off x="1295401" y="2452255"/>
            <a:ext cx="9601196" cy="3423613"/>
          </a:xfrm>
        </p:spPr>
        <p:txBody>
          <a:bodyPr>
            <a:noAutofit/>
          </a:bodyPr>
          <a:lstStyle/>
          <a:p>
            <a:r>
              <a:rPr lang="en-US" sz="3600" baseline="30000" dirty="0" smtClean="0">
                <a:latin typeface="Arial" panose="020B0604020202020204" pitchFamily="34" charset="0"/>
                <a:cs typeface="Arial" panose="020B0604020202020204" pitchFamily="34" charset="0"/>
              </a:rPr>
              <a:t>9 </a:t>
            </a:r>
            <a:r>
              <a:rPr lang="en-US" sz="2800" dirty="0" smtClean="0">
                <a:latin typeface="Arial" panose="020B0604020202020204" pitchFamily="34" charset="0"/>
                <a:cs typeface="Arial" panose="020B0604020202020204" pitchFamily="34" charset="0"/>
              </a:rPr>
              <a:t>Moreover, we have had earthly fathers who disciplined us, and we submitted </a:t>
            </a:r>
            <a:r>
              <a:rPr lang="en-US" sz="2800" i="1" dirty="0" smtClean="0">
                <a:latin typeface="Arial" panose="020B0604020202020204" pitchFamily="34" charset="0"/>
                <a:cs typeface="Arial" panose="020B0604020202020204" pitchFamily="34" charset="0"/>
              </a:rPr>
              <a:t>and</a:t>
            </a:r>
            <a:r>
              <a:rPr lang="en-US" sz="2800" dirty="0" smtClean="0">
                <a:latin typeface="Arial" panose="020B0604020202020204" pitchFamily="34" charset="0"/>
                <a:cs typeface="Arial" panose="020B0604020202020204" pitchFamily="34" charset="0"/>
              </a:rPr>
              <a:t> respected them [for training us]; </a:t>
            </a:r>
            <a:r>
              <a:rPr lang="en-US" sz="2800" u="sng" dirty="0" smtClean="0">
                <a:latin typeface="Arial" panose="020B0604020202020204" pitchFamily="34" charset="0"/>
                <a:cs typeface="Arial" panose="020B0604020202020204" pitchFamily="34" charset="0"/>
              </a:rPr>
              <a:t>shall we not much more willingly submit to the Father of spirits, and live </a:t>
            </a:r>
            <a:r>
              <a:rPr lang="en-US" sz="2800" dirty="0" smtClean="0">
                <a:latin typeface="Arial" panose="020B0604020202020204" pitchFamily="34" charset="0"/>
                <a:cs typeface="Arial" panose="020B0604020202020204" pitchFamily="34" charset="0"/>
              </a:rPr>
              <a:t>[by learning from His discipline]? </a:t>
            </a:r>
          </a:p>
          <a:p>
            <a:r>
              <a:rPr lang="en-US" sz="3200" baseline="30000" dirty="0" smtClean="0">
                <a:latin typeface="Arial" panose="020B0604020202020204" pitchFamily="34" charset="0"/>
                <a:cs typeface="Arial" panose="020B0604020202020204" pitchFamily="34" charset="0"/>
              </a:rPr>
              <a:t>10</a:t>
            </a:r>
            <a:r>
              <a:rPr lang="en-US" sz="2800" baseline="300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For our earthly fathers disciplined us for only a short time as seemed best to them; </a:t>
            </a:r>
            <a:r>
              <a:rPr lang="en-US" sz="2800" u="sng" dirty="0" smtClean="0">
                <a:latin typeface="Arial" panose="020B0604020202020204" pitchFamily="34" charset="0"/>
                <a:cs typeface="Arial" panose="020B0604020202020204" pitchFamily="34" charset="0"/>
              </a:rPr>
              <a:t>but He </a:t>
            </a:r>
            <a:r>
              <a:rPr lang="en-US" sz="2800" i="1" u="sng" dirty="0" smtClean="0">
                <a:latin typeface="Arial" panose="020B0604020202020204" pitchFamily="34" charset="0"/>
                <a:cs typeface="Arial" panose="020B0604020202020204" pitchFamily="34" charset="0"/>
              </a:rPr>
              <a:t>disciplines us</a:t>
            </a:r>
            <a:r>
              <a:rPr lang="en-US" sz="2800" u="sng" dirty="0" smtClean="0">
                <a:latin typeface="Arial" panose="020B0604020202020204" pitchFamily="34" charset="0"/>
                <a:cs typeface="Arial" panose="020B0604020202020204" pitchFamily="34" charset="0"/>
              </a:rPr>
              <a:t> for our good, so that we may share His holiness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314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1181</TotalTime>
  <Words>497</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Courgette</vt:lpstr>
      <vt:lpstr>Garamond</vt:lpstr>
      <vt:lpstr>Organic</vt:lpstr>
      <vt:lpstr>Encouragement  for the weary!</vt:lpstr>
      <vt:lpstr>Romans 5:1-5</vt:lpstr>
      <vt:lpstr>HEBREWS 12:1 AMP</vt:lpstr>
      <vt:lpstr>HEBREWS 12:2- AMP</vt:lpstr>
      <vt:lpstr>HEBREWS 12:3 AMP</vt:lpstr>
      <vt:lpstr>HEBREWS 12:4-5 AMP</vt:lpstr>
      <vt:lpstr>HEBREWS 12:6-8 AMP</vt:lpstr>
      <vt:lpstr>HEBREWS 12:6-8 AMP</vt:lpstr>
      <vt:lpstr>HEBREWS 12:9-10 AMP</vt:lpstr>
      <vt:lpstr> Hebrews 12:11 New King James Version (NKJV) </vt:lpstr>
      <vt:lpstr> Conclusion </vt:lpstr>
      <vt:lpstr>Conclusion </vt:lpstr>
      <vt:lpstr> Conclusion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Powell</dc:creator>
  <cp:lastModifiedBy>Ronald Powell</cp:lastModifiedBy>
  <cp:revision>12</cp:revision>
  <dcterms:created xsi:type="dcterms:W3CDTF">2019-07-26T19:50:14Z</dcterms:created>
  <dcterms:modified xsi:type="dcterms:W3CDTF">2019-07-27T15:31:25Z</dcterms:modified>
</cp:coreProperties>
</file>