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3" autoAdjust="0"/>
    <p:restoredTop sz="94660"/>
  </p:normalViewPr>
  <p:slideViewPr>
    <p:cSldViewPr snapToGrid="0">
      <p:cViewPr varScale="1">
        <p:scale>
          <a:sx n="46" d="100"/>
          <a:sy n="46" d="100"/>
        </p:scale>
        <p:origin x="72" y="15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E4D7FA9-EAE5-4714-9D8F-64FD0CD61E0A}" type="datetimeFigureOut">
              <a:rPr lang="en-US" smtClean="0"/>
              <a:t>8/11/2019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DA1C74-900B-422D-A7FC-A4C770127CE0}" type="slidenum">
              <a:rPr lang="en-US" smtClean="0"/>
              <a:t>‹#›</a:t>
            </a:fld>
            <a:endParaRPr lang="en-US"/>
          </a:p>
        </p:txBody>
      </p:sp>
    </p:spTree>
    <p:extLst>
      <p:ext uri="{BB962C8B-B14F-4D97-AF65-F5344CB8AC3E}">
        <p14:creationId xmlns:p14="http://schemas.microsoft.com/office/powerpoint/2010/main" val="3319756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4D7FA9-EAE5-4714-9D8F-64FD0CD61E0A}" type="datetimeFigureOut">
              <a:rPr lang="en-US" smtClean="0"/>
              <a:t>8/11/2019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DA1C74-900B-422D-A7FC-A4C770127CE0}" type="slidenum">
              <a:rPr lang="en-US" smtClean="0"/>
              <a:t>‹#›</a:t>
            </a:fld>
            <a:endParaRPr lang="en-US"/>
          </a:p>
        </p:txBody>
      </p:sp>
    </p:spTree>
    <p:extLst>
      <p:ext uri="{BB962C8B-B14F-4D97-AF65-F5344CB8AC3E}">
        <p14:creationId xmlns:p14="http://schemas.microsoft.com/office/powerpoint/2010/main" val="3900893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4D7FA9-EAE5-4714-9D8F-64FD0CD61E0A}" type="datetimeFigureOut">
              <a:rPr lang="en-US" smtClean="0"/>
              <a:t>8/11/2019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DA1C74-900B-422D-A7FC-A4C770127CE0}" type="slidenum">
              <a:rPr lang="en-US" smtClean="0"/>
              <a:t>‹#›</a:t>
            </a:fld>
            <a:endParaRPr lang="en-US"/>
          </a:p>
        </p:txBody>
      </p:sp>
    </p:spTree>
    <p:extLst>
      <p:ext uri="{BB962C8B-B14F-4D97-AF65-F5344CB8AC3E}">
        <p14:creationId xmlns:p14="http://schemas.microsoft.com/office/powerpoint/2010/main" val="201249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4D7FA9-EAE5-4714-9D8F-64FD0CD61E0A}" type="datetimeFigureOut">
              <a:rPr lang="en-US" smtClean="0"/>
              <a:t>8/11/2019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DA1C74-900B-422D-A7FC-A4C770127CE0}" type="slidenum">
              <a:rPr lang="en-US" smtClean="0"/>
              <a:t>‹#›</a:t>
            </a:fld>
            <a:endParaRPr lang="en-US"/>
          </a:p>
        </p:txBody>
      </p:sp>
    </p:spTree>
    <p:extLst>
      <p:ext uri="{BB962C8B-B14F-4D97-AF65-F5344CB8AC3E}">
        <p14:creationId xmlns:p14="http://schemas.microsoft.com/office/powerpoint/2010/main" val="2795190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4D7FA9-EAE5-4714-9D8F-64FD0CD61E0A}" type="datetimeFigureOut">
              <a:rPr lang="en-US" smtClean="0"/>
              <a:t>8/11/2019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DA1C74-900B-422D-A7FC-A4C770127CE0}" type="slidenum">
              <a:rPr lang="en-US" smtClean="0"/>
              <a:t>‹#›</a:t>
            </a:fld>
            <a:endParaRPr lang="en-US"/>
          </a:p>
        </p:txBody>
      </p:sp>
    </p:spTree>
    <p:extLst>
      <p:ext uri="{BB962C8B-B14F-4D97-AF65-F5344CB8AC3E}">
        <p14:creationId xmlns:p14="http://schemas.microsoft.com/office/powerpoint/2010/main" val="279912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E4D7FA9-EAE5-4714-9D8F-64FD0CD61E0A}" type="datetimeFigureOut">
              <a:rPr lang="en-US" smtClean="0"/>
              <a:t>8/11/2019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DA1C74-900B-422D-A7FC-A4C770127CE0}" type="slidenum">
              <a:rPr lang="en-US" smtClean="0"/>
              <a:t>‹#›</a:t>
            </a:fld>
            <a:endParaRPr lang="en-US"/>
          </a:p>
        </p:txBody>
      </p:sp>
    </p:spTree>
    <p:extLst>
      <p:ext uri="{BB962C8B-B14F-4D97-AF65-F5344CB8AC3E}">
        <p14:creationId xmlns:p14="http://schemas.microsoft.com/office/powerpoint/2010/main" val="1566747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E4D7FA9-EAE5-4714-9D8F-64FD0CD61E0A}" type="datetimeFigureOut">
              <a:rPr lang="en-US" smtClean="0"/>
              <a:t>8/11/2019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DA1C74-900B-422D-A7FC-A4C770127CE0}" type="slidenum">
              <a:rPr lang="en-US" smtClean="0"/>
              <a:t>‹#›</a:t>
            </a:fld>
            <a:endParaRPr lang="en-US"/>
          </a:p>
        </p:txBody>
      </p:sp>
    </p:spTree>
    <p:extLst>
      <p:ext uri="{BB962C8B-B14F-4D97-AF65-F5344CB8AC3E}">
        <p14:creationId xmlns:p14="http://schemas.microsoft.com/office/powerpoint/2010/main" val="3499828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E4D7FA9-EAE5-4714-9D8F-64FD0CD61E0A}" type="datetimeFigureOut">
              <a:rPr lang="en-US" smtClean="0"/>
              <a:t>8/11/2019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DA1C74-900B-422D-A7FC-A4C770127CE0}" type="slidenum">
              <a:rPr lang="en-US" smtClean="0"/>
              <a:t>‹#›</a:t>
            </a:fld>
            <a:endParaRPr lang="en-US"/>
          </a:p>
        </p:txBody>
      </p:sp>
    </p:spTree>
    <p:extLst>
      <p:ext uri="{BB962C8B-B14F-4D97-AF65-F5344CB8AC3E}">
        <p14:creationId xmlns:p14="http://schemas.microsoft.com/office/powerpoint/2010/main" val="2750470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4D7FA9-EAE5-4714-9D8F-64FD0CD61E0A}" type="datetimeFigureOut">
              <a:rPr lang="en-US" smtClean="0"/>
              <a:t>8/11/2019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DA1C74-900B-422D-A7FC-A4C770127CE0}" type="slidenum">
              <a:rPr lang="en-US" smtClean="0"/>
              <a:t>‹#›</a:t>
            </a:fld>
            <a:endParaRPr lang="en-US"/>
          </a:p>
        </p:txBody>
      </p:sp>
    </p:spTree>
    <p:extLst>
      <p:ext uri="{BB962C8B-B14F-4D97-AF65-F5344CB8AC3E}">
        <p14:creationId xmlns:p14="http://schemas.microsoft.com/office/powerpoint/2010/main" val="544998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4D7FA9-EAE5-4714-9D8F-64FD0CD61E0A}" type="datetimeFigureOut">
              <a:rPr lang="en-US" smtClean="0"/>
              <a:t>8/11/2019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DA1C74-900B-422D-A7FC-A4C770127CE0}" type="slidenum">
              <a:rPr lang="en-US" smtClean="0"/>
              <a:t>‹#›</a:t>
            </a:fld>
            <a:endParaRPr lang="en-US"/>
          </a:p>
        </p:txBody>
      </p:sp>
    </p:spTree>
    <p:extLst>
      <p:ext uri="{BB962C8B-B14F-4D97-AF65-F5344CB8AC3E}">
        <p14:creationId xmlns:p14="http://schemas.microsoft.com/office/powerpoint/2010/main" val="1784347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4D7FA9-EAE5-4714-9D8F-64FD0CD61E0A}" type="datetimeFigureOut">
              <a:rPr lang="en-US" smtClean="0"/>
              <a:t>8/11/2019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DA1C74-900B-422D-A7FC-A4C770127CE0}" type="slidenum">
              <a:rPr lang="en-US" smtClean="0"/>
              <a:t>‹#›</a:t>
            </a:fld>
            <a:endParaRPr lang="en-US"/>
          </a:p>
        </p:txBody>
      </p:sp>
    </p:spTree>
    <p:extLst>
      <p:ext uri="{BB962C8B-B14F-4D97-AF65-F5344CB8AC3E}">
        <p14:creationId xmlns:p14="http://schemas.microsoft.com/office/powerpoint/2010/main" val="2713513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4D7FA9-EAE5-4714-9D8F-64FD0CD61E0A}" type="datetimeFigureOut">
              <a:rPr lang="en-US" smtClean="0"/>
              <a:t>8/11/2019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DA1C74-900B-422D-A7FC-A4C770127CE0}" type="slidenum">
              <a:rPr lang="en-US" smtClean="0"/>
              <a:t>‹#›</a:t>
            </a:fld>
            <a:endParaRPr lang="en-US"/>
          </a:p>
        </p:txBody>
      </p:sp>
    </p:spTree>
    <p:extLst>
      <p:ext uri="{BB962C8B-B14F-4D97-AF65-F5344CB8AC3E}">
        <p14:creationId xmlns:p14="http://schemas.microsoft.com/office/powerpoint/2010/main" val="8667837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600" b="1" dirty="0"/>
              <a:t>Faith Persevering in Trial</a:t>
            </a:r>
            <a:r>
              <a:rPr lang="en-US" b="1" dirty="0"/>
              <a:t/>
            </a:r>
            <a:br>
              <a:rPr lang="en-US" b="1" dirty="0"/>
            </a:br>
            <a:endParaRPr lang="en-US" dirty="0"/>
          </a:p>
        </p:txBody>
      </p:sp>
      <p:sp>
        <p:nvSpPr>
          <p:cNvPr id="3" name="Subtitle 2"/>
          <p:cNvSpPr>
            <a:spLocks noGrp="1"/>
          </p:cNvSpPr>
          <p:nvPr>
            <p:ph type="subTitle" idx="1"/>
          </p:nvPr>
        </p:nvSpPr>
        <p:spPr/>
        <p:txBody>
          <a:bodyPr/>
          <a:lstStyle/>
          <a:p>
            <a:r>
              <a:rPr lang="en-US" sz="3200" b="1" dirty="0" smtClean="0">
                <a:effectLst/>
                <a:latin typeface="Times New Roman" panose="02020603050405020304" pitchFamily="18" charset="0"/>
                <a:ea typeface="Times New Roman" panose="02020603050405020304" pitchFamily="18" charset="0"/>
              </a:rPr>
              <a:t>With Bishop Ronald K. Powell</a:t>
            </a:r>
            <a:endParaRPr lang="en-US" sz="3200" dirty="0" smtClean="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9134440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James 1:2-3</a:t>
            </a:r>
            <a:endParaRPr lang="en-US" dirty="0">
              <a:solidFill>
                <a:srgbClr val="0070C0"/>
              </a:solidFill>
            </a:endParaRPr>
          </a:p>
        </p:txBody>
      </p:sp>
      <p:sp>
        <p:nvSpPr>
          <p:cNvPr id="3" name="Content Placeholder 2"/>
          <p:cNvSpPr>
            <a:spLocks noGrp="1"/>
          </p:cNvSpPr>
          <p:nvPr>
            <p:ph idx="1"/>
          </p:nvPr>
        </p:nvSpPr>
        <p:spPr/>
        <p:txBody>
          <a:bodyPr/>
          <a:lstStyle/>
          <a:p>
            <a:r>
              <a:rPr lang="en-US" sz="3200" b="1" dirty="0"/>
              <a:t>James 1:2-3 Consider it pure joy, my brothers, whenever you face trials of many kinds, </a:t>
            </a:r>
            <a:r>
              <a:rPr lang="en-US" sz="3200" b="1" u="sng" dirty="0"/>
              <a:t>because you know that the testing of your faith develops perseverance</a:t>
            </a:r>
            <a:r>
              <a:rPr lang="en-US" sz="3200" b="1" dirty="0"/>
              <a:t>. </a:t>
            </a:r>
            <a:endParaRPr lang="en-US" dirty="0"/>
          </a:p>
        </p:txBody>
      </p:sp>
    </p:spTree>
    <p:extLst>
      <p:ext uri="{BB962C8B-B14F-4D97-AF65-F5344CB8AC3E}">
        <p14:creationId xmlns:p14="http://schemas.microsoft.com/office/powerpoint/2010/main" val="29213827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Personal Experience</a:t>
            </a:r>
            <a:endParaRPr lang="en-US" b="1" dirty="0"/>
          </a:p>
        </p:txBody>
      </p:sp>
      <p:sp>
        <p:nvSpPr>
          <p:cNvPr id="3" name="Content Placeholder 2"/>
          <p:cNvSpPr>
            <a:spLocks noGrp="1"/>
          </p:cNvSpPr>
          <p:nvPr>
            <p:ph idx="1"/>
          </p:nvPr>
        </p:nvSpPr>
        <p:spPr/>
        <p:txBody>
          <a:bodyPr/>
          <a:lstStyle/>
          <a:p>
            <a:r>
              <a:rPr lang="en-US" sz="3200" b="1" dirty="0"/>
              <a:t>In what was perhaps my most painful trial, I was convinced I desperately needed some personal indications of God’s presence, but deep inside I felt I was being badly treated by God when he left me to stagger though life devoid of any tangible proof that I was important to him.</a:t>
            </a:r>
          </a:p>
          <a:p>
            <a:pPr marL="0" indent="0">
              <a:buNone/>
            </a:pPr>
            <a:endParaRPr lang="en-US" dirty="0"/>
          </a:p>
        </p:txBody>
      </p:sp>
    </p:spTree>
    <p:extLst>
      <p:ext uri="{BB962C8B-B14F-4D97-AF65-F5344CB8AC3E}">
        <p14:creationId xmlns:p14="http://schemas.microsoft.com/office/powerpoint/2010/main" val="259720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Personal Experience</a:t>
            </a:r>
            <a:endParaRPr lang="en-US" dirty="0"/>
          </a:p>
        </p:txBody>
      </p:sp>
      <p:sp>
        <p:nvSpPr>
          <p:cNvPr id="3" name="Content Placeholder 2"/>
          <p:cNvSpPr>
            <a:spLocks noGrp="1"/>
          </p:cNvSpPr>
          <p:nvPr>
            <p:ph idx="1"/>
          </p:nvPr>
        </p:nvSpPr>
        <p:spPr/>
        <p:txBody>
          <a:bodyPr/>
          <a:lstStyle/>
          <a:p>
            <a:r>
              <a:rPr lang="en-US" b="1" dirty="0"/>
              <a:t>The more I sought God, the more he seemed to leave me floundering. Crushing disappointments and devastating blows dragged on for years, despite fervently seeking God. </a:t>
            </a:r>
            <a:endParaRPr lang="en-US" b="1" dirty="0" smtClean="0"/>
          </a:p>
          <a:p>
            <a:r>
              <a:rPr lang="en-US" b="1" dirty="0" smtClean="0"/>
              <a:t>Eventually </a:t>
            </a:r>
            <a:r>
              <a:rPr lang="en-US" b="1" dirty="0"/>
              <a:t>I remembered Thomas, who was granted perhaps the greatest of all such tangible experiences – (the opportunity to physically handle the risen Lord). </a:t>
            </a:r>
            <a:endParaRPr lang="en-US" b="1" dirty="0" smtClean="0"/>
          </a:p>
          <a:p>
            <a:r>
              <a:rPr lang="en-US" b="1" dirty="0" smtClean="0"/>
              <a:t>How </a:t>
            </a:r>
            <a:r>
              <a:rPr lang="en-US" b="1" dirty="0"/>
              <a:t>blessed he was! And yet the astounding thing is that Jesus told Thomas that the person who is really blessed is the one who is not granted an experience like him. The best is reserved for the person compelled to hold on by faith alone (John 20:29).</a:t>
            </a:r>
          </a:p>
          <a:p>
            <a:endParaRPr lang="en-US" dirty="0"/>
          </a:p>
        </p:txBody>
      </p:sp>
    </p:spTree>
    <p:extLst>
      <p:ext uri="{BB962C8B-B14F-4D97-AF65-F5344CB8AC3E}">
        <p14:creationId xmlns:p14="http://schemas.microsoft.com/office/powerpoint/2010/main" val="39184726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Personal Experience</a:t>
            </a:r>
            <a:endParaRPr lang="en-US" dirty="0"/>
          </a:p>
        </p:txBody>
      </p:sp>
      <p:sp>
        <p:nvSpPr>
          <p:cNvPr id="3" name="Content Placeholder 2"/>
          <p:cNvSpPr>
            <a:spLocks noGrp="1"/>
          </p:cNvSpPr>
          <p:nvPr>
            <p:ph idx="1"/>
          </p:nvPr>
        </p:nvSpPr>
        <p:spPr/>
        <p:txBody>
          <a:bodyPr>
            <a:normAutofit lnSpcReduction="10000"/>
          </a:bodyPr>
          <a:lstStyle/>
          <a:p>
            <a:r>
              <a:rPr lang="en-US" sz="3200" b="1" dirty="0"/>
              <a:t>Finally I understood how I had forced my Lord into the position where he either had to deny me the experience I was longing for, or deny me the greater blessing he had planned for me – the chance to gain glory by finding faith without experiencing anything dramatic and, by doing so, </a:t>
            </a:r>
            <a:r>
              <a:rPr lang="en-US" sz="3200" b="1" u="sng" dirty="0"/>
              <a:t>grow in faith, that exquisite commodity more valuable than gold.</a:t>
            </a:r>
          </a:p>
          <a:p>
            <a:r>
              <a:rPr lang="en-US" sz="3200" b="1" u="sng" dirty="0"/>
              <a:t>The Lord had lovingly risked my wrath </a:t>
            </a:r>
            <a:r>
              <a:rPr lang="en-US" sz="3200" b="1" dirty="0"/>
              <a:t>so that </a:t>
            </a:r>
            <a:r>
              <a:rPr lang="en-US" sz="3200" b="1" u="sng" dirty="0"/>
              <a:t>he could give me the greater blessing</a:t>
            </a:r>
            <a:r>
              <a:rPr lang="en-US" sz="3200" b="1" dirty="0"/>
              <a:t>. And instead of being grateful, I was annoyed at him!</a:t>
            </a:r>
          </a:p>
          <a:p>
            <a:endParaRPr lang="en-US" dirty="0"/>
          </a:p>
        </p:txBody>
      </p:sp>
    </p:spTree>
    <p:extLst>
      <p:ext uri="{BB962C8B-B14F-4D97-AF65-F5344CB8AC3E}">
        <p14:creationId xmlns:p14="http://schemas.microsoft.com/office/powerpoint/2010/main" val="39424625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How </a:t>
            </a:r>
            <a:r>
              <a:rPr lang="en-US" b="1" dirty="0"/>
              <a:t>often we must unknowingly put God in such a situation.</a:t>
            </a:r>
            <a:r>
              <a:rPr lang="en-US" dirty="0"/>
              <a:t/>
            </a:r>
            <a:br>
              <a:rPr lang="en-US" dirty="0"/>
            </a:br>
            <a:endParaRPr lang="en-US" dirty="0"/>
          </a:p>
        </p:txBody>
      </p:sp>
      <p:sp>
        <p:nvSpPr>
          <p:cNvPr id="3" name="Content Placeholder 2"/>
          <p:cNvSpPr>
            <a:spLocks noGrp="1"/>
          </p:cNvSpPr>
          <p:nvPr>
            <p:ph idx="1"/>
          </p:nvPr>
        </p:nvSpPr>
        <p:spPr/>
        <p:txBody>
          <a:bodyPr/>
          <a:lstStyle/>
          <a:p>
            <a:pPr lvl="0"/>
            <a:r>
              <a:rPr lang="en-US" sz="3200" b="1" dirty="0"/>
              <a:t>Seeing only one possible solution, </a:t>
            </a:r>
            <a:r>
              <a:rPr lang="en-US" sz="3200" b="1" u="sng" dirty="0"/>
              <a:t>we demand it of God</a:t>
            </a:r>
            <a:r>
              <a:rPr lang="en-US" sz="3200" b="1" dirty="0"/>
              <a:t>, convinced that he must either act the only way we can figure, </a:t>
            </a:r>
            <a:r>
              <a:rPr lang="en-US" sz="3200" b="1" u="sng" dirty="0"/>
              <a:t>or God cannot be loving</a:t>
            </a:r>
            <a:r>
              <a:rPr lang="en-US" sz="3200" b="1" dirty="0"/>
              <a:t>.</a:t>
            </a:r>
          </a:p>
          <a:p>
            <a:pPr lvl="0"/>
            <a:r>
              <a:rPr lang="en-US" sz="3200" b="1" u="sng" dirty="0"/>
              <a:t>We force God into either denying us what is best </a:t>
            </a:r>
            <a:r>
              <a:rPr lang="en-US" sz="3200" b="1" dirty="0"/>
              <a:t>or acting in a manner that we have fooled ourselves into thinking is unloving.</a:t>
            </a:r>
          </a:p>
          <a:p>
            <a:pPr lvl="0"/>
            <a:r>
              <a:rPr lang="en-US" sz="3200" b="1" dirty="0"/>
              <a:t>We repeatedly find ourselves in such situations because God is so intellectually superior to us.</a:t>
            </a:r>
          </a:p>
          <a:p>
            <a:endParaRPr lang="en-US" dirty="0"/>
          </a:p>
        </p:txBody>
      </p:sp>
    </p:spTree>
    <p:extLst>
      <p:ext uri="{BB962C8B-B14F-4D97-AF65-F5344CB8AC3E}">
        <p14:creationId xmlns:p14="http://schemas.microsoft.com/office/powerpoint/2010/main" val="2183002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t>Puzzling things</a:t>
            </a:r>
          </a:p>
        </p:txBody>
      </p:sp>
      <p:sp>
        <p:nvSpPr>
          <p:cNvPr id="3" name="Content Placeholder 2"/>
          <p:cNvSpPr>
            <a:spLocks noGrp="1"/>
          </p:cNvSpPr>
          <p:nvPr>
            <p:ph idx="1"/>
          </p:nvPr>
        </p:nvSpPr>
        <p:spPr/>
        <p:txBody>
          <a:bodyPr/>
          <a:lstStyle/>
          <a:p>
            <a:r>
              <a:rPr lang="en-US" sz="3200" b="1" dirty="0"/>
              <a:t>Puzzling things that God does, or omits to do, sometimes make us secretly wish God had our intelligence! When all is revealed, however, these are the very things that will fill us with eternal praise that God does not have our intelligence.</a:t>
            </a:r>
          </a:p>
          <a:p>
            <a:endParaRPr lang="en-US" dirty="0"/>
          </a:p>
        </p:txBody>
      </p:sp>
    </p:spTree>
    <p:extLst>
      <p:ext uri="{BB962C8B-B14F-4D97-AF65-F5344CB8AC3E}">
        <p14:creationId xmlns:p14="http://schemas.microsoft.com/office/powerpoint/2010/main" val="14611271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Isaiah 55:8-9</a:t>
            </a:r>
            <a:endParaRPr lang="en-US" dirty="0">
              <a:solidFill>
                <a:srgbClr val="0070C0"/>
              </a:solidFill>
            </a:endParaRPr>
          </a:p>
        </p:txBody>
      </p:sp>
      <p:sp>
        <p:nvSpPr>
          <p:cNvPr id="3" name="Content Placeholder 2"/>
          <p:cNvSpPr>
            <a:spLocks noGrp="1"/>
          </p:cNvSpPr>
          <p:nvPr>
            <p:ph idx="1"/>
          </p:nvPr>
        </p:nvSpPr>
        <p:spPr/>
        <p:txBody>
          <a:bodyPr/>
          <a:lstStyle/>
          <a:p>
            <a:r>
              <a:rPr lang="en-US" sz="3200" b="1" dirty="0"/>
              <a:t>Isaiah 55:8-9 ‘For my thoughts are not your thoughts, neither are your ways my ways,’ declares the LORD. ‘</a:t>
            </a:r>
            <a:r>
              <a:rPr lang="en-US" sz="3200" b="1" u="sng" dirty="0"/>
              <a:t>As the heavens are higher than the earth, so are my ways higher than your ways and my thoughts than your thoughts.</a:t>
            </a:r>
            <a:r>
              <a:rPr lang="en-US" sz="3200" b="1" dirty="0"/>
              <a:t>’</a:t>
            </a:r>
          </a:p>
          <a:p>
            <a:endParaRPr lang="en-US" b="1" dirty="0" smtClean="0"/>
          </a:p>
          <a:p>
            <a:r>
              <a:rPr lang="en-US" b="1" dirty="0" smtClean="0"/>
              <a:t>And </a:t>
            </a:r>
            <a:r>
              <a:rPr lang="en-US" b="1" dirty="0"/>
              <a:t>yet the power of an finite intellect finds its match in infinite love.</a:t>
            </a:r>
            <a:endParaRPr lang="en-US" dirty="0"/>
          </a:p>
          <a:p>
            <a:pPr marL="0" indent="0">
              <a:buNone/>
            </a:pPr>
            <a:endParaRPr lang="en-US" dirty="0"/>
          </a:p>
        </p:txBody>
      </p:sp>
    </p:spTree>
    <p:extLst>
      <p:ext uri="{BB962C8B-B14F-4D97-AF65-F5344CB8AC3E}">
        <p14:creationId xmlns:p14="http://schemas.microsoft.com/office/powerpoint/2010/main" val="15037346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Psalms 103:11</a:t>
            </a:r>
            <a:endParaRPr lang="en-US" dirty="0">
              <a:solidFill>
                <a:srgbClr val="0070C0"/>
              </a:solidFill>
            </a:endParaRPr>
          </a:p>
        </p:txBody>
      </p:sp>
      <p:sp>
        <p:nvSpPr>
          <p:cNvPr id="3" name="Content Placeholder 2"/>
          <p:cNvSpPr>
            <a:spLocks noGrp="1"/>
          </p:cNvSpPr>
          <p:nvPr>
            <p:ph idx="1"/>
          </p:nvPr>
        </p:nvSpPr>
        <p:spPr/>
        <p:txBody>
          <a:bodyPr/>
          <a:lstStyle/>
          <a:p>
            <a:r>
              <a:rPr lang="en-US" sz="3200" b="1" dirty="0"/>
              <a:t>Psalms 103:11 For as high as the heavens are above the earth, so great is his love for those who fear him.</a:t>
            </a:r>
          </a:p>
          <a:p>
            <a:endParaRPr lang="en-US" dirty="0"/>
          </a:p>
        </p:txBody>
      </p:sp>
    </p:spTree>
    <p:extLst>
      <p:ext uri="{BB962C8B-B14F-4D97-AF65-F5344CB8AC3E}">
        <p14:creationId xmlns:p14="http://schemas.microsoft.com/office/powerpoint/2010/main" val="11583679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70C0"/>
                </a:solidFill>
              </a:rPr>
              <a:t/>
            </a:r>
            <a:br>
              <a:rPr lang="en-US" b="1" dirty="0" smtClean="0">
                <a:solidFill>
                  <a:srgbClr val="0070C0"/>
                </a:solidFill>
              </a:rPr>
            </a:br>
            <a:r>
              <a:rPr lang="en-US" b="1" dirty="0" smtClean="0">
                <a:solidFill>
                  <a:srgbClr val="0070C0"/>
                </a:solidFill>
              </a:rPr>
              <a:t>Isaiah 61:3 New King James Version (NKJV)</a:t>
            </a:r>
            <a:br>
              <a:rPr lang="en-US" b="1" dirty="0" smtClean="0">
                <a:solidFill>
                  <a:srgbClr val="0070C0"/>
                </a:solidFill>
              </a:rPr>
            </a:br>
            <a:endParaRPr lang="en-US" dirty="0">
              <a:solidFill>
                <a:srgbClr val="0070C0"/>
              </a:solidFill>
            </a:endParaRPr>
          </a:p>
        </p:txBody>
      </p:sp>
      <p:sp>
        <p:nvSpPr>
          <p:cNvPr id="3" name="Content Placeholder 2"/>
          <p:cNvSpPr>
            <a:spLocks noGrp="1"/>
          </p:cNvSpPr>
          <p:nvPr>
            <p:ph idx="1"/>
          </p:nvPr>
        </p:nvSpPr>
        <p:spPr/>
        <p:txBody>
          <a:bodyPr/>
          <a:lstStyle/>
          <a:p>
            <a:r>
              <a:rPr lang="en-US" sz="3200" b="1" dirty="0"/>
              <a:t>Isaiah 61:3 New King James Version (NKJV)</a:t>
            </a:r>
          </a:p>
          <a:p>
            <a:r>
              <a:rPr lang="en-US" sz="3200" b="1" baseline="30000" dirty="0"/>
              <a:t>3 </a:t>
            </a:r>
            <a:r>
              <a:rPr lang="en-US" sz="3200" b="1" dirty="0"/>
              <a:t>To console those </a:t>
            </a:r>
            <a:r>
              <a:rPr lang="en-US" sz="3200" b="1" u="sng" dirty="0"/>
              <a:t>who mourn</a:t>
            </a:r>
            <a:r>
              <a:rPr lang="en-US" sz="3200" b="1" dirty="0"/>
              <a:t> in Zion,</a:t>
            </a:r>
            <a:br>
              <a:rPr lang="en-US" sz="3200" b="1" dirty="0"/>
            </a:br>
            <a:r>
              <a:rPr lang="en-US" sz="3200" b="1" dirty="0"/>
              <a:t>To give them </a:t>
            </a:r>
            <a:r>
              <a:rPr lang="en-US" sz="3200" b="1" u="sng" dirty="0"/>
              <a:t>beauty for ashes</a:t>
            </a:r>
            <a:r>
              <a:rPr lang="en-US" sz="3200" b="1" dirty="0"/>
              <a:t>,</a:t>
            </a:r>
            <a:br>
              <a:rPr lang="en-US" sz="3200" b="1" dirty="0"/>
            </a:br>
            <a:r>
              <a:rPr lang="en-US" sz="3200" b="1" dirty="0"/>
              <a:t>The </a:t>
            </a:r>
            <a:r>
              <a:rPr lang="en-US" sz="3200" b="1" u="sng" dirty="0"/>
              <a:t>oil of joy for mourning</a:t>
            </a:r>
            <a:r>
              <a:rPr lang="en-US" sz="3200" b="1" dirty="0"/>
              <a:t>,</a:t>
            </a:r>
            <a:br>
              <a:rPr lang="en-US" sz="3200" b="1" dirty="0"/>
            </a:br>
            <a:r>
              <a:rPr lang="en-US" sz="3200" b="1" dirty="0"/>
              <a:t>The </a:t>
            </a:r>
            <a:r>
              <a:rPr lang="en-US" sz="3200" b="1" u="sng" dirty="0"/>
              <a:t>garment of praise for the spirit of heaviness</a:t>
            </a:r>
            <a:r>
              <a:rPr lang="en-US" sz="3200" b="1" dirty="0"/>
              <a:t>;</a:t>
            </a:r>
            <a:br>
              <a:rPr lang="en-US" sz="3200" b="1" dirty="0"/>
            </a:br>
            <a:r>
              <a:rPr lang="en-US" sz="3200" b="1" dirty="0"/>
              <a:t>That they may be called </a:t>
            </a:r>
            <a:r>
              <a:rPr lang="en-US" sz="3200" b="1" u="sng" dirty="0"/>
              <a:t>trees of righteousness</a:t>
            </a:r>
            <a:r>
              <a:rPr lang="en-US" sz="3200" b="1" dirty="0"/>
              <a:t>,</a:t>
            </a:r>
            <a:br>
              <a:rPr lang="en-US" sz="3200" b="1" dirty="0"/>
            </a:br>
            <a:r>
              <a:rPr lang="en-US" sz="3200" b="1" u="sng" dirty="0"/>
              <a:t>The planting of the Lord</a:t>
            </a:r>
            <a:r>
              <a:rPr lang="en-US" sz="3200" b="1" dirty="0"/>
              <a:t>, that He may be glorified.”</a:t>
            </a:r>
          </a:p>
          <a:p>
            <a:endParaRPr lang="en-US" dirty="0"/>
          </a:p>
        </p:txBody>
      </p:sp>
    </p:spTree>
    <p:extLst>
      <p:ext uri="{BB962C8B-B14F-4D97-AF65-F5344CB8AC3E}">
        <p14:creationId xmlns:p14="http://schemas.microsoft.com/office/powerpoint/2010/main" val="41853342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solidFill>
                  <a:srgbClr val="0070C0"/>
                </a:solidFill>
              </a:rPr>
              <a:t>1 Peter 5:10 English Standard Version (ESV)</a:t>
            </a:r>
            <a:r>
              <a:rPr lang="en-US" b="1" dirty="0" smtClean="0"/>
              <a:t/>
            </a:r>
            <a:br>
              <a:rPr lang="en-US" b="1" dirty="0" smtClean="0"/>
            </a:br>
            <a:endParaRPr lang="en-US" dirty="0"/>
          </a:p>
        </p:txBody>
      </p:sp>
      <p:sp>
        <p:nvSpPr>
          <p:cNvPr id="3" name="Content Placeholder 2"/>
          <p:cNvSpPr>
            <a:spLocks noGrp="1"/>
          </p:cNvSpPr>
          <p:nvPr>
            <p:ph idx="1"/>
          </p:nvPr>
        </p:nvSpPr>
        <p:spPr/>
        <p:txBody>
          <a:bodyPr>
            <a:normAutofit/>
          </a:bodyPr>
          <a:lstStyle/>
          <a:p>
            <a:r>
              <a:rPr lang="en-US" sz="3200" b="1" dirty="0"/>
              <a:t>1 Peter 5:10 English Standard Version (ESV)</a:t>
            </a:r>
          </a:p>
          <a:p>
            <a:r>
              <a:rPr lang="en-US" sz="3200" b="1" baseline="30000" dirty="0"/>
              <a:t>10 </a:t>
            </a:r>
            <a:r>
              <a:rPr lang="en-US" sz="3200" b="1" dirty="0"/>
              <a:t>And after you have suffered a little while, the God of all grace, who has called you to his eternal glory in Christ, will himself restore, confirm, strengthen, and establish you.</a:t>
            </a:r>
          </a:p>
        </p:txBody>
      </p:sp>
    </p:spTree>
    <p:extLst>
      <p:ext uri="{BB962C8B-B14F-4D97-AF65-F5344CB8AC3E}">
        <p14:creationId xmlns:p14="http://schemas.microsoft.com/office/powerpoint/2010/main" val="145074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Psalm 40:1-3 New King James Version (NKJV) </a:t>
            </a:r>
            <a:endParaRPr lang="en-US" dirty="0"/>
          </a:p>
        </p:txBody>
      </p:sp>
      <p:sp>
        <p:nvSpPr>
          <p:cNvPr id="3" name="Content Placeholder 2"/>
          <p:cNvSpPr>
            <a:spLocks noGrp="1"/>
          </p:cNvSpPr>
          <p:nvPr>
            <p:ph idx="1"/>
          </p:nvPr>
        </p:nvSpPr>
        <p:spPr/>
        <p:txBody>
          <a:bodyPr>
            <a:normAutofit fontScale="92500" lnSpcReduction="20000"/>
          </a:bodyPr>
          <a:lstStyle/>
          <a:p>
            <a:r>
              <a:rPr lang="en-US" b="1" dirty="0"/>
              <a:t>To the Chief Musician. A Psalm of David.</a:t>
            </a:r>
          </a:p>
          <a:p>
            <a:r>
              <a:rPr lang="en-US" sz="3500" b="1" dirty="0"/>
              <a:t>40 </a:t>
            </a:r>
            <a:r>
              <a:rPr lang="en-US" sz="3500" b="1" u="sng" dirty="0"/>
              <a:t>I waited patiently</a:t>
            </a:r>
            <a:r>
              <a:rPr lang="en-US" sz="3500" b="1" dirty="0"/>
              <a:t> for the Lord; And </a:t>
            </a:r>
            <a:r>
              <a:rPr lang="en-US" sz="3500" b="1" u="sng" dirty="0"/>
              <a:t>He inclined to me</a:t>
            </a:r>
            <a:r>
              <a:rPr lang="en-US" sz="3500" b="1" dirty="0"/>
              <a:t>, and </a:t>
            </a:r>
            <a:r>
              <a:rPr lang="en-US" sz="3500" b="1" u="sng" dirty="0"/>
              <a:t>heard my cry</a:t>
            </a:r>
            <a:r>
              <a:rPr lang="en-US" sz="3500" b="1" dirty="0"/>
              <a:t>.</a:t>
            </a:r>
          </a:p>
          <a:p>
            <a:r>
              <a:rPr lang="en-US" sz="3500" b="1" dirty="0"/>
              <a:t/>
            </a:r>
            <a:br>
              <a:rPr lang="en-US" sz="3500" b="1" dirty="0"/>
            </a:br>
            <a:r>
              <a:rPr lang="en-US" sz="3500" b="1" baseline="30000" dirty="0"/>
              <a:t>2 </a:t>
            </a:r>
            <a:r>
              <a:rPr lang="en-US" sz="3500" b="1" u="sng" dirty="0"/>
              <a:t>He also brought me up out of a horrible pit</a:t>
            </a:r>
            <a:r>
              <a:rPr lang="en-US" sz="3500" b="1" dirty="0"/>
              <a:t>, </a:t>
            </a:r>
            <a:r>
              <a:rPr lang="en-US" sz="3500" b="1" u="sng" dirty="0"/>
              <a:t>Out of the miry clay</a:t>
            </a:r>
            <a:r>
              <a:rPr lang="en-US" sz="3500" b="1" dirty="0"/>
              <a:t>, </a:t>
            </a:r>
            <a:br>
              <a:rPr lang="en-US" sz="3500" b="1" dirty="0"/>
            </a:br>
            <a:r>
              <a:rPr lang="en-US" sz="3500" b="1" dirty="0"/>
              <a:t>And </a:t>
            </a:r>
            <a:r>
              <a:rPr lang="en-US" sz="3500" b="1" u="sng" dirty="0"/>
              <a:t>set my feet upon a rock</a:t>
            </a:r>
            <a:r>
              <a:rPr lang="en-US" sz="3500" b="1" dirty="0"/>
              <a:t>, </a:t>
            </a:r>
            <a:r>
              <a:rPr lang="en-US" sz="3500" b="1" i="1" dirty="0"/>
              <a:t>And</a:t>
            </a:r>
            <a:r>
              <a:rPr lang="en-US" sz="3500" b="1" dirty="0"/>
              <a:t> </a:t>
            </a:r>
            <a:r>
              <a:rPr lang="en-US" sz="3500" b="1" u="sng" dirty="0"/>
              <a:t>established my steps</a:t>
            </a:r>
            <a:r>
              <a:rPr lang="en-US" sz="3500" b="1" dirty="0"/>
              <a:t>.</a:t>
            </a:r>
          </a:p>
          <a:p>
            <a:r>
              <a:rPr lang="en-US" sz="3500" b="1" dirty="0"/>
              <a:t/>
            </a:r>
            <a:br>
              <a:rPr lang="en-US" sz="3500" b="1" dirty="0"/>
            </a:br>
            <a:r>
              <a:rPr lang="en-US" sz="3500" b="1" baseline="30000" dirty="0"/>
              <a:t>3 </a:t>
            </a:r>
            <a:r>
              <a:rPr lang="en-US" sz="3500" b="1" dirty="0"/>
              <a:t>He has put </a:t>
            </a:r>
            <a:r>
              <a:rPr lang="en-US" sz="3500" b="1" u="sng" dirty="0"/>
              <a:t>a new song in my mouth</a:t>
            </a:r>
            <a:r>
              <a:rPr lang="en-US" sz="3500" b="1" dirty="0"/>
              <a:t>— </a:t>
            </a:r>
            <a:r>
              <a:rPr lang="en-US" sz="3500" b="1" u="sng" dirty="0"/>
              <a:t>Praise to our God</a:t>
            </a:r>
            <a:r>
              <a:rPr lang="en-US" sz="3500" b="1" dirty="0"/>
              <a:t>; </a:t>
            </a:r>
            <a:r>
              <a:rPr lang="en-US" sz="3500" b="1" u="sng" dirty="0"/>
              <a:t>Many will see </a:t>
            </a:r>
            <a:r>
              <a:rPr lang="en-US" sz="3500" b="1" i="1" u="sng" dirty="0"/>
              <a:t>it</a:t>
            </a:r>
            <a:r>
              <a:rPr lang="en-US" sz="3500" b="1" u="sng" dirty="0"/>
              <a:t> and fear</a:t>
            </a:r>
            <a:r>
              <a:rPr lang="en-US" sz="3500" b="1" dirty="0"/>
              <a:t>,</a:t>
            </a:r>
            <a:br>
              <a:rPr lang="en-US" sz="3500" b="1" dirty="0"/>
            </a:br>
            <a:r>
              <a:rPr lang="en-US" sz="3500" b="1" u="sng" dirty="0"/>
              <a:t>And will trust in the Lord</a:t>
            </a:r>
            <a:r>
              <a:rPr lang="en-US" sz="3500" b="1" dirty="0"/>
              <a:t>.</a:t>
            </a:r>
          </a:p>
          <a:p>
            <a:endParaRPr lang="en-US" dirty="0"/>
          </a:p>
        </p:txBody>
      </p:sp>
    </p:spTree>
    <p:extLst>
      <p:ext uri="{BB962C8B-B14F-4D97-AF65-F5344CB8AC3E}">
        <p14:creationId xmlns:p14="http://schemas.microsoft.com/office/powerpoint/2010/main" val="4323081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70C0"/>
                </a:solidFill>
              </a:rPr>
              <a:t/>
            </a:r>
            <a:br>
              <a:rPr lang="en-US" b="1" dirty="0" smtClean="0">
                <a:solidFill>
                  <a:srgbClr val="0070C0"/>
                </a:solidFill>
              </a:rPr>
            </a:br>
            <a:r>
              <a:rPr lang="en-US" b="1" dirty="0" smtClean="0">
                <a:solidFill>
                  <a:srgbClr val="0070C0"/>
                </a:solidFill>
              </a:rPr>
              <a:t>Isaiah 40:29-31 New King James Version</a:t>
            </a:r>
            <a:r>
              <a:rPr lang="en-US" b="1" dirty="0" smtClean="0"/>
              <a:t/>
            </a:r>
            <a:br>
              <a:rPr lang="en-US" b="1" dirty="0" smtClean="0"/>
            </a:br>
            <a:endParaRPr lang="en-US" dirty="0"/>
          </a:p>
        </p:txBody>
      </p:sp>
      <p:sp>
        <p:nvSpPr>
          <p:cNvPr id="3" name="Content Placeholder 2"/>
          <p:cNvSpPr>
            <a:spLocks noGrp="1"/>
          </p:cNvSpPr>
          <p:nvPr>
            <p:ph idx="1"/>
          </p:nvPr>
        </p:nvSpPr>
        <p:spPr>
          <a:xfrm>
            <a:off x="838200" y="1825624"/>
            <a:ext cx="10515600" cy="4616739"/>
          </a:xfrm>
        </p:spPr>
        <p:txBody>
          <a:bodyPr>
            <a:normAutofit fontScale="92500" lnSpcReduction="20000"/>
          </a:bodyPr>
          <a:lstStyle/>
          <a:p>
            <a:r>
              <a:rPr lang="en-US" sz="3500" b="1" dirty="0"/>
              <a:t>Isaiah 40:29-31 New King James Version</a:t>
            </a:r>
          </a:p>
          <a:p>
            <a:r>
              <a:rPr lang="en-US" sz="3500" b="1" dirty="0"/>
              <a:t>◦29 </a:t>
            </a:r>
            <a:r>
              <a:rPr lang="en-US" sz="3500" b="1" i="1" u="sng" dirty="0"/>
              <a:t>He gives power </a:t>
            </a:r>
            <a:r>
              <a:rPr lang="en-US" sz="3500" b="1" dirty="0"/>
              <a:t>to the weak, And to </a:t>
            </a:r>
            <a:r>
              <a:rPr lang="en-US" sz="3500" b="1" i="1" dirty="0"/>
              <a:t>those who have</a:t>
            </a:r>
            <a:r>
              <a:rPr lang="en-US" sz="3500" b="1" dirty="0"/>
              <a:t> no might </a:t>
            </a:r>
            <a:r>
              <a:rPr lang="en-US" sz="3500" b="1" i="1" u="sng" dirty="0"/>
              <a:t>He increases strength</a:t>
            </a:r>
            <a:r>
              <a:rPr lang="en-US" sz="3500" b="1" dirty="0"/>
              <a:t>.</a:t>
            </a:r>
          </a:p>
          <a:p>
            <a:r>
              <a:rPr lang="en-US" sz="3500" b="1" dirty="0"/>
              <a:t>◦30 Even the youths shall faint and be weary,</a:t>
            </a:r>
            <a:br>
              <a:rPr lang="en-US" sz="3500" b="1" dirty="0"/>
            </a:br>
            <a:r>
              <a:rPr lang="en-US" sz="3500" b="1" dirty="0"/>
              <a:t>And the young men shall utterly fall,</a:t>
            </a:r>
          </a:p>
          <a:p>
            <a:r>
              <a:rPr lang="en-US" sz="3500" b="1" dirty="0"/>
              <a:t>◦31 But </a:t>
            </a:r>
            <a:r>
              <a:rPr lang="en-US" sz="3500" b="1" i="1" u="sng" dirty="0"/>
              <a:t>those who wait on the Lord</a:t>
            </a:r>
            <a:r>
              <a:rPr lang="en-US" sz="3500" b="1" dirty="0"/>
              <a:t> Shall </a:t>
            </a:r>
            <a:r>
              <a:rPr lang="en-US" sz="3500" b="1" i="1" u="sng" dirty="0"/>
              <a:t>renew their strength</a:t>
            </a:r>
            <a:r>
              <a:rPr lang="en-US" sz="3500" b="1" dirty="0"/>
              <a:t>; They shall mount up with wings like eagles, They shall run and not be weary,</a:t>
            </a:r>
          </a:p>
          <a:p>
            <a:r>
              <a:rPr lang="en-US" sz="3500" b="1" dirty="0"/>
              <a:t>They shall walk and not faint.</a:t>
            </a:r>
          </a:p>
          <a:p>
            <a:r>
              <a:rPr lang="en-US" sz="3500" b="1" i="1" dirty="0">
                <a:solidFill>
                  <a:srgbClr val="0070C0"/>
                </a:solidFill>
              </a:rPr>
              <a:t>You will find strength while you wait</a:t>
            </a:r>
          </a:p>
          <a:p>
            <a:endParaRPr lang="en-US" dirty="0"/>
          </a:p>
        </p:txBody>
      </p:sp>
    </p:spTree>
    <p:extLst>
      <p:ext uri="{BB962C8B-B14F-4D97-AF65-F5344CB8AC3E}">
        <p14:creationId xmlns:p14="http://schemas.microsoft.com/office/powerpoint/2010/main" val="33249546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2 Samuel 22:3 New King James Version </a:t>
            </a:r>
            <a:br>
              <a:rPr lang="en-US" b="1" dirty="0" smtClean="0"/>
            </a:br>
            <a:endParaRPr lang="en-US" dirty="0"/>
          </a:p>
        </p:txBody>
      </p:sp>
      <p:sp>
        <p:nvSpPr>
          <p:cNvPr id="3" name="Content Placeholder 2"/>
          <p:cNvSpPr>
            <a:spLocks noGrp="1"/>
          </p:cNvSpPr>
          <p:nvPr>
            <p:ph idx="1"/>
          </p:nvPr>
        </p:nvSpPr>
        <p:spPr/>
        <p:txBody>
          <a:bodyPr/>
          <a:lstStyle/>
          <a:p>
            <a:r>
              <a:rPr lang="en-US" sz="3200" b="1" dirty="0"/>
              <a:t>2 Samuel 22:3 New King James Version </a:t>
            </a:r>
          </a:p>
          <a:p>
            <a:r>
              <a:rPr lang="en-US" sz="3200" b="1" dirty="0"/>
              <a:t>◦3 The God of my strength, in whom I will trust;</a:t>
            </a:r>
            <a:br>
              <a:rPr lang="en-US" sz="3200" b="1" dirty="0"/>
            </a:br>
            <a:r>
              <a:rPr lang="en-US" sz="3200" b="1" dirty="0"/>
              <a:t>My shield and the horn of my salvation,</a:t>
            </a:r>
            <a:br>
              <a:rPr lang="en-US" sz="3200" b="1" dirty="0"/>
            </a:br>
            <a:r>
              <a:rPr lang="en-US" sz="3200" b="1" dirty="0"/>
              <a:t>My stronghold and my refuge;</a:t>
            </a:r>
            <a:br>
              <a:rPr lang="en-US" sz="3200" b="1" dirty="0"/>
            </a:br>
            <a:r>
              <a:rPr lang="en-US" sz="3200" b="1" dirty="0"/>
              <a:t>My Savior, You save me from violence.</a:t>
            </a:r>
          </a:p>
          <a:p>
            <a:endParaRPr lang="en-US" dirty="0"/>
          </a:p>
        </p:txBody>
      </p:sp>
    </p:spTree>
    <p:extLst>
      <p:ext uri="{BB962C8B-B14F-4D97-AF65-F5344CB8AC3E}">
        <p14:creationId xmlns:p14="http://schemas.microsoft.com/office/powerpoint/2010/main" val="42808020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solidFill>
                  <a:srgbClr val="0070C0"/>
                </a:solidFill>
              </a:rPr>
              <a:t>Closing &amp; Prayer</a:t>
            </a:r>
            <a:r>
              <a:rPr lang="en-US" b="1" dirty="0" smtClean="0"/>
              <a:t/>
            </a:r>
            <a:br>
              <a:rPr lang="en-US" b="1" dirty="0" smtClean="0"/>
            </a:br>
            <a:endParaRPr lang="en-US" dirty="0"/>
          </a:p>
        </p:txBody>
      </p:sp>
      <p:sp>
        <p:nvSpPr>
          <p:cNvPr id="3" name="Content Placeholder 2"/>
          <p:cNvSpPr>
            <a:spLocks noGrp="1"/>
          </p:cNvSpPr>
          <p:nvPr>
            <p:ph idx="1"/>
          </p:nvPr>
        </p:nvSpPr>
        <p:spPr/>
        <p:txBody>
          <a:bodyPr/>
          <a:lstStyle/>
          <a:p>
            <a:r>
              <a:rPr lang="en-US" sz="3200" b="1" dirty="0" smtClean="0"/>
              <a:t>◦</a:t>
            </a:r>
            <a:r>
              <a:rPr lang="en-US" sz="3200" b="1" dirty="0"/>
              <a:t>Psalms 66:10-12 </a:t>
            </a:r>
          </a:p>
          <a:p>
            <a:r>
              <a:rPr lang="en-US" sz="3200" b="1" dirty="0"/>
              <a:t>For you, O God, tested us; you refined us like silver.</a:t>
            </a:r>
          </a:p>
          <a:p>
            <a:r>
              <a:rPr lang="en-US" sz="3200" b="1" dirty="0"/>
              <a:t>You brought us into prison and laid burdens on our backs.</a:t>
            </a:r>
          </a:p>
          <a:p>
            <a:r>
              <a:rPr lang="en-US" sz="3200" b="1" dirty="0"/>
              <a:t>You let men ride over our heads; we went through fire and water,</a:t>
            </a:r>
          </a:p>
          <a:p>
            <a:r>
              <a:rPr lang="en-US" sz="3200" b="1" u="sng" dirty="0"/>
              <a:t>But you brought us to a place of abundance</a:t>
            </a:r>
            <a:r>
              <a:rPr lang="en-US" sz="3200" b="1" dirty="0"/>
              <a:t>.</a:t>
            </a:r>
          </a:p>
          <a:p>
            <a:endParaRPr lang="en-US" dirty="0"/>
          </a:p>
        </p:txBody>
      </p:sp>
    </p:spTree>
    <p:extLst>
      <p:ext uri="{BB962C8B-B14F-4D97-AF65-F5344CB8AC3E}">
        <p14:creationId xmlns:p14="http://schemas.microsoft.com/office/powerpoint/2010/main" val="2047962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t>Faith grows best in darkness.</a:t>
            </a:r>
            <a:endParaRPr lang="en-US" sz="4800" dirty="0"/>
          </a:p>
        </p:txBody>
      </p:sp>
      <p:sp>
        <p:nvSpPr>
          <p:cNvPr id="3" name="Content Placeholder 2"/>
          <p:cNvSpPr>
            <a:spLocks noGrp="1"/>
          </p:cNvSpPr>
          <p:nvPr>
            <p:ph idx="1"/>
          </p:nvPr>
        </p:nvSpPr>
        <p:spPr/>
        <p:txBody>
          <a:bodyPr/>
          <a:lstStyle/>
          <a:p>
            <a:pPr lvl="0"/>
            <a:r>
              <a:rPr lang="en-US" sz="3200" b="1" u="sng" dirty="0"/>
              <a:t>When life is full of favor and good things we fail to see that our faith is beginning a decline</a:t>
            </a:r>
            <a:r>
              <a:rPr lang="en-US" sz="3200" b="1" dirty="0"/>
              <a:t>.</a:t>
            </a:r>
          </a:p>
          <a:p>
            <a:pPr lvl="0"/>
            <a:r>
              <a:rPr lang="en-US" sz="3200" b="1" dirty="0"/>
              <a:t>It’s when things become darkest, that our spiritual life is stretched and growth truly begins.</a:t>
            </a:r>
          </a:p>
          <a:p>
            <a:pPr lvl="0"/>
            <a:r>
              <a:rPr lang="en-US" sz="3200" b="1" dirty="0"/>
              <a:t>Our pain endured in the darkest valley, and not the warm feelings in the afterglow of mountaintop ecstasy, test our faiths true effectiveness.</a:t>
            </a:r>
          </a:p>
          <a:p>
            <a:endParaRPr lang="en-US" dirty="0"/>
          </a:p>
        </p:txBody>
      </p:sp>
    </p:spTree>
    <p:extLst>
      <p:ext uri="{BB962C8B-B14F-4D97-AF65-F5344CB8AC3E}">
        <p14:creationId xmlns:p14="http://schemas.microsoft.com/office/powerpoint/2010/main" val="4792059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t>An athlete</a:t>
            </a:r>
            <a:endParaRPr lang="en-US" sz="4800" dirty="0"/>
          </a:p>
        </p:txBody>
      </p:sp>
      <p:sp>
        <p:nvSpPr>
          <p:cNvPr id="3" name="Content Placeholder 2"/>
          <p:cNvSpPr>
            <a:spLocks noGrp="1"/>
          </p:cNvSpPr>
          <p:nvPr>
            <p:ph idx="1"/>
          </p:nvPr>
        </p:nvSpPr>
        <p:spPr/>
        <p:txBody>
          <a:bodyPr/>
          <a:lstStyle/>
          <a:p>
            <a:r>
              <a:rPr lang="en-US" sz="3200" b="1" dirty="0" smtClean="0"/>
              <a:t>In </a:t>
            </a:r>
            <a:r>
              <a:rPr lang="en-US" sz="3200" b="1" dirty="0"/>
              <a:t>the midst of a personal record-breaking run, has never in his life been so fit and strong. Yet his pain-racked body may have </a:t>
            </a:r>
            <a:r>
              <a:rPr lang="en-US" sz="3200" b="1" u="sng" dirty="0"/>
              <a:t>never felt so weak</a:t>
            </a:r>
            <a:r>
              <a:rPr lang="en-US" sz="3200" b="1" dirty="0"/>
              <a:t>.</a:t>
            </a:r>
          </a:p>
          <a:p>
            <a:r>
              <a:rPr lang="en-US" sz="3200" b="1" dirty="0"/>
              <a:t>Likewise, in the midst of a spiritual trial, it is not uncommon to be stronger and </a:t>
            </a:r>
            <a:r>
              <a:rPr lang="en-US" sz="3200" b="1" u="sng" dirty="0"/>
              <a:t>yet feel weaker than ever before</a:t>
            </a:r>
            <a:r>
              <a:rPr lang="en-US" sz="3200" b="1" dirty="0"/>
              <a:t>.</a:t>
            </a:r>
          </a:p>
          <a:p>
            <a:endParaRPr lang="en-US" dirty="0"/>
          </a:p>
        </p:txBody>
      </p:sp>
    </p:spTree>
    <p:extLst>
      <p:ext uri="{BB962C8B-B14F-4D97-AF65-F5344CB8AC3E}">
        <p14:creationId xmlns:p14="http://schemas.microsoft.com/office/powerpoint/2010/main" val="13158749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Miracles and signs of God’s favor and positive feelings give only an illusion of faith.</a:t>
            </a:r>
            <a:endParaRPr lang="en-US" dirty="0"/>
          </a:p>
        </p:txBody>
      </p:sp>
      <p:sp>
        <p:nvSpPr>
          <p:cNvPr id="3" name="Content Placeholder 2"/>
          <p:cNvSpPr>
            <a:spLocks noGrp="1"/>
          </p:cNvSpPr>
          <p:nvPr>
            <p:ph idx="1"/>
          </p:nvPr>
        </p:nvSpPr>
        <p:spPr/>
        <p:txBody>
          <a:bodyPr/>
          <a:lstStyle/>
          <a:p>
            <a:pPr lvl="0"/>
            <a:r>
              <a:rPr lang="en-US" sz="3200" b="1" dirty="0"/>
              <a:t>Real faith is what is left after all this is stripped away and the only feelings left are raw unpleasant ones.</a:t>
            </a:r>
          </a:p>
          <a:p>
            <a:pPr lvl="0"/>
            <a:r>
              <a:rPr lang="en-US" sz="3200" b="1" dirty="0"/>
              <a:t>Often when people seem to have great faith, it is merely God's compensation for their lack of faith, </a:t>
            </a:r>
            <a:r>
              <a:rPr lang="en-US" sz="3200" b="1" u="sng" dirty="0"/>
              <a:t>until he is sufficiently confident in their spiritual maturity to strip away the props</a:t>
            </a:r>
            <a:r>
              <a:rPr lang="en-US" sz="3200" b="1" dirty="0"/>
              <a:t> so that their faith may at last begin to develop.</a:t>
            </a:r>
          </a:p>
          <a:p>
            <a:endParaRPr lang="en-US" dirty="0"/>
          </a:p>
        </p:txBody>
      </p:sp>
    </p:spTree>
    <p:extLst>
      <p:ext uri="{BB962C8B-B14F-4D97-AF65-F5344CB8AC3E}">
        <p14:creationId xmlns:p14="http://schemas.microsoft.com/office/powerpoint/2010/main" val="4268913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sz="4900" b="1" dirty="0" smtClean="0"/>
              <a:t>Precious </a:t>
            </a:r>
            <a:r>
              <a:rPr lang="en-US" sz="4900" b="1" dirty="0"/>
              <a:t>metals are of little use until they are refined.</a:t>
            </a:r>
            <a:r>
              <a:rPr lang="en-US" dirty="0"/>
              <a:t/>
            </a:r>
            <a:br>
              <a:rPr lang="en-US" dirty="0"/>
            </a:br>
            <a:endParaRPr lang="en-US" dirty="0"/>
          </a:p>
        </p:txBody>
      </p:sp>
      <p:sp>
        <p:nvSpPr>
          <p:cNvPr id="3" name="Content Placeholder 2"/>
          <p:cNvSpPr>
            <a:spLocks noGrp="1"/>
          </p:cNvSpPr>
          <p:nvPr>
            <p:ph idx="1"/>
          </p:nvPr>
        </p:nvSpPr>
        <p:spPr/>
        <p:txBody>
          <a:bodyPr/>
          <a:lstStyle/>
          <a:p>
            <a:pPr lvl="0"/>
            <a:r>
              <a:rPr lang="en-US" sz="3200" b="1" dirty="0"/>
              <a:t>Removing signs and feelings from a believer is like removing the dross from faith and so that at last it becomes useful and of great value.</a:t>
            </a:r>
          </a:p>
          <a:p>
            <a:pPr lvl="0"/>
            <a:r>
              <a:rPr lang="en-US" sz="3200" b="1" dirty="0"/>
              <a:t>The process where our faith is made of great value is often so painful and can seem so cruel that it is almost like being thrown alive into a fiery furnace.</a:t>
            </a:r>
          </a:p>
          <a:p>
            <a:endParaRPr lang="en-US" dirty="0"/>
          </a:p>
        </p:txBody>
      </p:sp>
    </p:spTree>
    <p:extLst>
      <p:ext uri="{BB962C8B-B14F-4D97-AF65-F5344CB8AC3E}">
        <p14:creationId xmlns:p14="http://schemas.microsoft.com/office/powerpoint/2010/main" val="3402470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marR="0"/>
            <a:r>
              <a:rPr lang="en-US" b="1" dirty="0" smtClean="0">
                <a:solidFill>
                  <a:srgbClr val="0000FF"/>
                </a:solidFill>
                <a:effectLst/>
                <a:latin typeface="Times New Roman" panose="02020603050405020304" pitchFamily="18" charset="0"/>
                <a:ea typeface="Times New Roman" panose="02020603050405020304" pitchFamily="18" charset="0"/>
              </a:rPr>
              <a:t/>
            </a:r>
            <a:br>
              <a:rPr lang="en-US" b="1" dirty="0" smtClean="0">
                <a:solidFill>
                  <a:srgbClr val="0000FF"/>
                </a:solidFill>
                <a:effectLst/>
                <a:latin typeface="Times New Roman" panose="02020603050405020304" pitchFamily="18" charset="0"/>
                <a:ea typeface="Times New Roman" panose="02020603050405020304" pitchFamily="18" charset="0"/>
              </a:rPr>
            </a:br>
            <a:r>
              <a:rPr lang="en-US" b="1" dirty="0" smtClean="0">
                <a:solidFill>
                  <a:srgbClr val="0070C0"/>
                </a:solidFill>
                <a:effectLst/>
                <a:latin typeface="Times New Roman" panose="02020603050405020304" pitchFamily="18" charset="0"/>
                <a:ea typeface="Times New Roman" panose="02020603050405020304" pitchFamily="18" charset="0"/>
              </a:rPr>
              <a:t>Look with me at these Scriptures:</a:t>
            </a:r>
            <a:r>
              <a:rPr lang="en-US" dirty="0" smtClean="0">
                <a:effectLst/>
                <a:latin typeface="Times New Roman" panose="02020603050405020304" pitchFamily="18" charset="0"/>
                <a:ea typeface="Times New Roman" panose="02020603050405020304" pitchFamily="18" charset="0"/>
              </a:rPr>
              <a:t/>
            </a:r>
            <a:br>
              <a:rPr lang="en-US" dirty="0" smtClean="0">
                <a:effectLst/>
                <a:latin typeface="Times New Roman" panose="02020603050405020304" pitchFamily="18" charset="0"/>
                <a:ea typeface="Times New Roman" panose="02020603050405020304" pitchFamily="18" charset="0"/>
              </a:rPr>
            </a:br>
            <a:endParaRPr lang="en-US" dirty="0"/>
          </a:p>
        </p:txBody>
      </p:sp>
      <p:sp>
        <p:nvSpPr>
          <p:cNvPr id="3" name="Content Placeholder 2"/>
          <p:cNvSpPr>
            <a:spLocks noGrp="1"/>
          </p:cNvSpPr>
          <p:nvPr>
            <p:ph idx="1"/>
          </p:nvPr>
        </p:nvSpPr>
        <p:spPr/>
        <p:txBody>
          <a:bodyPr>
            <a:normAutofit/>
          </a:bodyPr>
          <a:lstStyle/>
          <a:p>
            <a:r>
              <a:rPr lang="en-US" sz="3200" b="1" dirty="0">
                <a:solidFill>
                  <a:schemeClr val="accent1">
                    <a:lumMod val="75000"/>
                  </a:schemeClr>
                </a:solidFill>
              </a:rPr>
              <a:t>1 Peter 1:6-7 </a:t>
            </a:r>
            <a:r>
              <a:rPr lang="en-US" sz="3200" b="1" dirty="0"/>
              <a:t>In this you greatly rejoice, though now for a little while you may have had to suffer grief in all kinds of trials. These have come so that your faith – of greater worth than gold, which perishes even though refined by fire – may be proved genuine and may result in praise, glory and honor when Jesus Christ is revealed.</a:t>
            </a:r>
          </a:p>
        </p:txBody>
      </p:sp>
    </p:spTree>
    <p:extLst>
      <p:ext uri="{BB962C8B-B14F-4D97-AF65-F5344CB8AC3E}">
        <p14:creationId xmlns:p14="http://schemas.microsoft.com/office/powerpoint/2010/main" val="40696274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Psalms 66:10-12</a:t>
            </a:r>
            <a:endParaRPr lang="en-US" dirty="0"/>
          </a:p>
        </p:txBody>
      </p:sp>
      <p:sp>
        <p:nvSpPr>
          <p:cNvPr id="3" name="Content Placeholder 2"/>
          <p:cNvSpPr>
            <a:spLocks noGrp="1"/>
          </p:cNvSpPr>
          <p:nvPr>
            <p:ph idx="1"/>
          </p:nvPr>
        </p:nvSpPr>
        <p:spPr/>
        <p:txBody>
          <a:bodyPr/>
          <a:lstStyle/>
          <a:p>
            <a:r>
              <a:rPr lang="en-US" sz="3200" b="1" dirty="0">
                <a:solidFill>
                  <a:srgbClr val="0070C0"/>
                </a:solidFill>
              </a:rPr>
              <a:t>Psalms 66:10-12 </a:t>
            </a:r>
            <a:r>
              <a:rPr lang="en-US" sz="3200" b="1" dirty="0"/>
              <a:t>For you, O God, tested us; you refined us like silver. You brought us into prison and laid burdens on our backs. You let men ride over our heads; we went through fire and water, but you brought us to a place of abundance.</a:t>
            </a:r>
          </a:p>
          <a:p>
            <a:endParaRPr lang="en-US" dirty="0"/>
          </a:p>
        </p:txBody>
      </p:sp>
    </p:spTree>
    <p:extLst>
      <p:ext uri="{BB962C8B-B14F-4D97-AF65-F5344CB8AC3E}">
        <p14:creationId xmlns:p14="http://schemas.microsoft.com/office/powerpoint/2010/main" val="11612818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Zechariah 13:9</a:t>
            </a:r>
            <a:endParaRPr lang="en-US" dirty="0"/>
          </a:p>
        </p:txBody>
      </p:sp>
      <p:sp>
        <p:nvSpPr>
          <p:cNvPr id="3" name="Content Placeholder 2"/>
          <p:cNvSpPr>
            <a:spLocks noGrp="1"/>
          </p:cNvSpPr>
          <p:nvPr>
            <p:ph idx="1"/>
          </p:nvPr>
        </p:nvSpPr>
        <p:spPr/>
        <p:txBody>
          <a:bodyPr>
            <a:normAutofit/>
          </a:bodyPr>
          <a:lstStyle/>
          <a:p>
            <a:r>
              <a:rPr lang="en-US" sz="3200" b="1" dirty="0"/>
              <a:t>Zechariah 13:9 This third I will bring into the fire; I will refine them like silver and test them like gold. They will call on my name and I will answer them; I will say, ‘They are my people,’ and they will say, ‘The LORD is our God.’</a:t>
            </a:r>
          </a:p>
        </p:txBody>
      </p:sp>
    </p:spTree>
    <p:extLst>
      <p:ext uri="{BB962C8B-B14F-4D97-AF65-F5344CB8AC3E}">
        <p14:creationId xmlns:p14="http://schemas.microsoft.com/office/powerpoint/2010/main" val="26450483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1086</Words>
  <Application>Microsoft Office PowerPoint</Application>
  <PresentationFormat>Widescreen</PresentationFormat>
  <Paragraphs>71</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Times New Roman</vt:lpstr>
      <vt:lpstr>Office Theme</vt:lpstr>
      <vt:lpstr>Faith Persevering in Trial </vt:lpstr>
      <vt:lpstr>Psalm 40:1-3 New King James Version (NKJV) </vt:lpstr>
      <vt:lpstr>Faith grows best in darkness.</vt:lpstr>
      <vt:lpstr>An athlete</vt:lpstr>
      <vt:lpstr>Miracles and signs of God’s favor and positive feelings give only an illusion of faith.</vt:lpstr>
      <vt:lpstr> Precious metals are of little use until they are refined. </vt:lpstr>
      <vt:lpstr> Look with me at these Scriptures: </vt:lpstr>
      <vt:lpstr>Psalms 66:10-12</vt:lpstr>
      <vt:lpstr>Zechariah 13:9</vt:lpstr>
      <vt:lpstr>James 1:2-3</vt:lpstr>
      <vt:lpstr>Personal Experience</vt:lpstr>
      <vt:lpstr>Personal Experience</vt:lpstr>
      <vt:lpstr>Personal Experience</vt:lpstr>
      <vt:lpstr> How often we must unknowingly put God in such a situation. </vt:lpstr>
      <vt:lpstr>Puzzling things</vt:lpstr>
      <vt:lpstr>Isaiah 55:8-9</vt:lpstr>
      <vt:lpstr>Psalms 103:11</vt:lpstr>
      <vt:lpstr> Isaiah 61:3 New King James Version (NKJV) </vt:lpstr>
      <vt:lpstr> 1 Peter 5:10 English Standard Version (ESV) </vt:lpstr>
      <vt:lpstr> Isaiah 40:29-31 New King James Version </vt:lpstr>
      <vt:lpstr> 2 Samuel 22:3 New King James Version  </vt:lpstr>
      <vt:lpstr> Closing &amp; Prayer </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Faith Persevering in Trial</dc:title>
  <dc:creator>Ronald Powell</dc:creator>
  <cp:lastModifiedBy>Ronald Powell</cp:lastModifiedBy>
  <cp:revision>4</cp:revision>
  <dcterms:created xsi:type="dcterms:W3CDTF">2019-08-11T13:09:00Z</dcterms:created>
  <dcterms:modified xsi:type="dcterms:W3CDTF">2019-08-11T13:37:49Z</dcterms:modified>
</cp:coreProperties>
</file>