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82" r:id="rId8"/>
    <p:sldId id="281" r:id="rId9"/>
    <p:sldId id="262" r:id="rId10"/>
    <p:sldId id="263" r:id="rId11"/>
    <p:sldId id="264" r:id="rId12"/>
    <p:sldId id="265" r:id="rId13"/>
    <p:sldId id="266" r:id="rId14"/>
    <p:sldId id="267" r:id="rId15"/>
    <p:sldId id="268" r:id="rId16"/>
    <p:sldId id="269" r:id="rId17"/>
    <p:sldId id="270" r:id="rId18"/>
    <p:sldId id="271" r:id="rId19"/>
    <p:sldId id="272" r:id="rId20"/>
    <p:sldId id="285" r:id="rId21"/>
    <p:sldId id="273" r:id="rId22"/>
    <p:sldId id="274" r:id="rId23"/>
    <p:sldId id="275" r:id="rId24"/>
    <p:sldId id="276" r:id="rId25"/>
    <p:sldId id="287" r:id="rId26"/>
    <p:sldId id="286" r:id="rId27"/>
    <p:sldId id="277" r:id="rId28"/>
    <p:sldId id="278" r:id="rId29"/>
    <p:sldId id="279" r:id="rId30"/>
    <p:sldId id="280" r:id="rId31"/>
    <p:sldId id="283" r:id="rId32"/>
    <p:sldId id="284"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3" autoAdjust="0"/>
    <p:restoredTop sz="94660"/>
  </p:normalViewPr>
  <p:slideViewPr>
    <p:cSldViewPr snapToGrid="0">
      <p:cViewPr varScale="1">
        <p:scale>
          <a:sx n="64" d="100"/>
          <a:sy n="64" d="100"/>
        </p:scale>
        <p:origin x="84" y="11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8/16/2019</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8/16/2019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8/16/2019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8/16/2019</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8/16/2019</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8/16/2019</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8/16/2019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8/16/2019</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3600" dirty="0">
                <a:solidFill>
                  <a:srgbClr val="000000"/>
                </a:solidFill>
                <a:latin typeface="Times New Roman" panose="02020603050405020304" pitchFamily="18" charset="0"/>
              </a:rPr>
              <a:t/>
            </a:r>
            <a:br>
              <a:rPr lang="en-US" sz="3600" dirty="0">
                <a:solidFill>
                  <a:srgbClr val="000000"/>
                </a:solidFill>
                <a:latin typeface="Times New Roman" panose="02020603050405020304" pitchFamily="18" charset="0"/>
              </a:rPr>
            </a:br>
            <a:r>
              <a:rPr lang="en-US" sz="3600" dirty="0">
                <a:solidFill>
                  <a:srgbClr val="000000"/>
                </a:solidFill>
                <a:latin typeface="Times New Roman" panose="02020603050405020304" pitchFamily="18" charset="0"/>
              </a:rPr>
              <a:t> </a:t>
            </a:r>
            <a:r>
              <a:rPr lang="en-US" b="1" dirty="0">
                <a:solidFill>
                  <a:srgbClr val="000000"/>
                </a:solidFill>
                <a:latin typeface="Times New Roman" panose="02020603050405020304" pitchFamily="18" charset="0"/>
              </a:rPr>
              <a:t>Are you teachable or unteachable? </a:t>
            </a:r>
            <a:endParaRPr lang="en-US" dirty="0"/>
          </a:p>
        </p:txBody>
      </p:sp>
      <p:sp>
        <p:nvSpPr>
          <p:cNvPr id="3" name="Subtitle 2"/>
          <p:cNvSpPr>
            <a:spLocks noGrp="1"/>
          </p:cNvSpPr>
          <p:nvPr>
            <p:ph type="subTitle" idx="1"/>
          </p:nvPr>
        </p:nvSpPr>
        <p:spPr>
          <a:xfrm>
            <a:off x="1371600" y="3632201"/>
            <a:ext cx="9448800" cy="1254592"/>
          </a:xfrm>
        </p:spPr>
        <p:txBody>
          <a:bodyPr>
            <a:normAutofit/>
          </a:bodyPr>
          <a:lstStyle/>
          <a:p>
            <a:endParaRPr lang="en-US" sz="2400" dirty="0">
              <a:solidFill>
                <a:srgbClr val="000000"/>
              </a:solidFill>
              <a:latin typeface="Times New Roman" panose="02020603050405020304" pitchFamily="18" charset="0"/>
            </a:endParaRPr>
          </a:p>
          <a:p>
            <a:r>
              <a:rPr lang="en-US" sz="4000" dirty="0">
                <a:solidFill>
                  <a:srgbClr val="000000"/>
                </a:solidFill>
                <a:latin typeface="Times New Roman" panose="02020603050405020304" pitchFamily="18" charset="0"/>
              </a:rPr>
              <a:t> </a:t>
            </a:r>
            <a:r>
              <a:rPr lang="en-US" sz="3200" b="1" dirty="0">
                <a:solidFill>
                  <a:srgbClr val="000000"/>
                </a:solidFill>
                <a:latin typeface="Times New Roman" panose="02020603050405020304" pitchFamily="18" charset="0"/>
              </a:rPr>
              <a:t>With Bishop Ronald K. Powell </a:t>
            </a:r>
            <a:endParaRPr lang="en-US" sz="3200" dirty="0"/>
          </a:p>
        </p:txBody>
      </p:sp>
    </p:spTree>
    <p:extLst>
      <p:ext uri="{BB962C8B-B14F-4D97-AF65-F5344CB8AC3E}">
        <p14:creationId xmlns:p14="http://schemas.microsoft.com/office/powerpoint/2010/main" val="364576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0000"/>
                </a:solidFill>
                <a:latin typeface="Times New Roman" panose="02020603050405020304" pitchFamily="18" charset="0"/>
              </a:rPr>
              <a:t>Matthew 7:7-8 New International Version (NIV) </a:t>
            </a:r>
            <a:r>
              <a:rPr lang="en-US" dirty="0">
                <a:solidFill>
                  <a:srgbClr val="000000"/>
                </a:solidFill>
                <a:latin typeface="Times New Roman" panose="02020603050405020304" pitchFamily="18" charset="0"/>
              </a:rPr>
              <a:t/>
            </a:r>
            <a:br>
              <a:rPr lang="en-US" dirty="0">
                <a:solidFill>
                  <a:srgbClr val="000000"/>
                </a:solidFill>
                <a:latin typeface="Times New Roman" panose="02020603050405020304" pitchFamily="18" charset="0"/>
              </a:rPr>
            </a:br>
            <a:endParaRPr lang="en-US" dirty="0"/>
          </a:p>
        </p:txBody>
      </p:sp>
      <p:sp>
        <p:nvSpPr>
          <p:cNvPr id="3" name="Content Placeholder 2"/>
          <p:cNvSpPr>
            <a:spLocks noGrp="1"/>
          </p:cNvSpPr>
          <p:nvPr>
            <p:ph idx="1"/>
          </p:nvPr>
        </p:nvSpPr>
        <p:spPr/>
        <p:txBody>
          <a:bodyPr>
            <a:noAutofit/>
          </a:bodyPr>
          <a:lstStyle/>
          <a:p>
            <a:r>
              <a:rPr lang="en-US" sz="3600" b="1" dirty="0" smtClean="0">
                <a:solidFill>
                  <a:srgbClr val="000000"/>
                </a:solidFill>
                <a:latin typeface="Times New Roman" panose="02020603050405020304" pitchFamily="18" charset="0"/>
              </a:rPr>
              <a:t>Ask</a:t>
            </a:r>
            <a:r>
              <a:rPr lang="en-US" sz="3600" b="1" dirty="0">
                <a:solidFill>
                  <a:srgbClr val="000000"/>
                </a:solidFill>
                <a:latin typeface="Times New Roman" panose="02020603050405020304" pitchFamily="18" charset="0"/>
              </a:rPr>
              <a:t>, Seek, Knock </a:t>
            </a:r>
            <a:endParaRPr lang="en-US" sz="3600" dirty="0">
              <a:solidFill>
                <a:srgbClr val="000000"/>
              </a:solidFill>
              <a:latin typeface="Times New Roman" panose="02020603050405020304" pitchFamily="18" charset="0"/>
            </a:endParaRPr>
          </a:p>
          <a:p>
            <a:r>
              <a:rPr lang="en-US" sz="3600" b="1" dirty="0">
                <a:solidFill>
                  <a:srgbClr val="000000"/>
                </a:solidFill>
                <a:latin typeface="Times New Roman" panose="02020603050405020304" pitchFamily="18" charset="0"/>
              </a:rPr>
              <a:t>7 “</a:t>
            </a:r>
            <a:r>
              <a:rPr lang="en-US" sz="3600" b="1" u="sng" dirty="0">
                <a:solidFill>
                  <a:srgbClr val="000000"/>
                </a:solidFill>
                <a:latin typeface="Times New Roman" panose="02020603050405020304" pitchFamily="18" charset="0"/>
              </a:rPr>
              <a:t>Ask</a:t>
            </a:r>
            <a:r>
              <a:rPr lang="en-US" sz="3600" b="1" dirty="0">
                <a:solidFill>
                  <a:srgbClr val="000000"/>
                </a:solidFill>
                <a:latin typeface="Times New Roman" panose="02020603050405020304" pitchFamily="18" charset="0"/>
              </a:rPr>
              <a:t> and it will be given to you; </a:t>
            </a:r>
            <a:r>
              <a:rPr lang="en-US" sz="3600" b="1" u="sng" dirty="0">
                <a:solidFill>
                  <a:srgbClr val="000000"/>
                </a:solidFill>
                <a:latin typeface="Times New Roman" panose="02020603050405020304" pitchFamily="18" charset="0"/>
              </a:rPr>
              <a:t>seek</a:t>
            </a:r>
            <a:r>
              <a:rPr lang="en-US" sz="3600" b="1" dirty="0">
                <a:solidFill>
                  <a:srgbClr val="000000"/>
                </a:solidFill>
                <a:latin typeface="Times New Roman" panose="02020603050405020304" pitchFamily="18" charset="0"/>
              </a:rPr>
              <a:t> and you will find; </a:t>
            </a:r>
            <a:r>
              <a:rPr lang="en-US" sz="3600" b="1" u="sng" dirty="0">
                <a:solidFill>
                  <a:srgbClr val="000000"/>
                </a:solidFill>
                <a:latin typeface="Times New Roman" panose="02020603050405020304" pitchFamily="18" charset="0"/>
              </a:rPr>
              <a:t>knock</a:t>
            </a:r>
            <a:r>
              <a:rPr lang="en-US" sz="3600" b="1" dirty="0">
                <a:solidFill>
                  <a:srgbClr val="000000"/>
                </a:solidFill>
                <a:latin typeface="Times New Roman" panose="02020603050405020304" pitchFamily="18" charset="0"/>
              </a:rPr>
              <a:t> and the door will be opened to you. 8 For everyone who asks receives; the one who seeks finds; and to the one who knocks, the door will be opened. </a:t>
            </a:r>
            <a:endParaRPr lang="en-US" sz="3600" dirty="0"/>
          </a:p>
        </p:txBody>
      </p:sp>
    </p:spTree>
    <p:extLst>
      <p:ext uri="{BB962C8B-B14F-4D97-AF65-F5344CB8AC3E}">
        <p14:creationId xmlns:p14="http://schemas.microsoft.com/office/powerpoint/2010/main" val="3582945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John 16:13 New International Version (NIV) </a:t>
            </a:r>
            <a:br>
              <a:rPr lang="en-US" b="1" dirty="0"/>
            </a:br>
            <a:endParaRPr lang="en-US" b="1" dirty="0"/>
          </a:p>
        </p:txBody>
      </p:sp>
      <p:sp>
        <p:nvSpPr>
          <p:cNvPr id="3" name="Content Placeholder 2"/>
          <p:cNvSpPr>
            <a:spLocks noGrp="1"/>
          </p:cNvSpPr>
          <p:nvPr>
            <p:ph idx="1"/>
          </p:nvPr>
        </p:nvSpPr>
        <p:spPr/>
        <p:txBody>
          <a:bodyPr>
            <a:noAutofit/>
          </a:bodyPr>
          <a:lstStyle/>
          <a:p>
            <a:r>
              <a:rPr lang="en-US" sz="3600" b="1" dirty="0" smtClean="0">
                <a:solidFill>
                  <a:srgbClr val="000000"/>
                </a:solidFill>
                <a:latin typeface="Times New Roman" panose="02020603050405020304" pitchFamily="18" charset="0"/>
              </a:rPr>
              <a:t>13 </a:t>
            </a:r>
            <a:r>
              <a:rPr lang="en-US" sz="3600" b="1" dirty="0">
                <a:solidFill>
                  <a:srgbClr val="000000"/>
                </a:solidFill>
                <a:latin typeface="Times New Roman" panose="02020603050405020304" pitchFamily="18" charset="0"/>
              </a:rPr>
              <a:t>But when he, the Spirit of truth, comes, he will guide you into all the truth. He will not speak on his own; he will speak only what he hears, and he will tell you what is yet to come. </a:t>
            </a:r>
            <a:endParaRPr lang="en-US" sz="3600" dirty="0"/>
          </a:p>
        </p:txBody>
      </p:sp>
    </p:spTree>
    <p:extLst>
      <p:ext uri="{BB962C8B-B14F-4D97-AF65-F5344CB8AC3E}">
        <p14:creationId xmlns:p14="http://schemas.microsoft.com/office/powerpoint/2010/main" val="3240311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1004341"/>
            <a:ext cx="8610600" cy="1053060"/>
          </a:xfrm>
        </p:spPr>
        <p:txBody>
          <a:bodyPr>
            <a:normAutofit fontScale="90000"/>
          </a:bodyPr>
          <a:lstStyle/>
          <a:p>
            <a:r>
              <a:rPr lang="en-US" b="1" dirty="0"/>
              <a:t>Proverbs 9:8-9 New International Version (NIV) </a:t>
            </a:r>
            <a:br>
              <a:rPr lang="en-US" b="1" dirty="0"/>
            </a:br>
            <a:endParaRPr lang="en-US" b="1" dirty="0"/>
          </a:p>
        </p:txBody>
      </p:sp>
      <p:sp>
        <p:nvSpPr>
          <p:cNvPr id="3" name="Content Placeholder 2"/>
          <p:cNvSpPr>
            <a:spLocks noGrp="1"/>
          </p:cNvSpPr>
          <p:nvPr>
            <p:ph idx="1"/>
          </p:nvPr>
        </p:nvSpPr>
        <p:spPr/>
        <p:txBody>
          <a:bodyPr>
            <a:normAutofit/>
          </a:bodyPr>
          <a:lstStyle/>
          <a:p>
            <a:r>
              <a:rPr lang="en-US" sz="3600" b="1" dirty="0" smtClean="0">
                <a:solidFill>
                  <a:srgbClr val="000000"/>
                </a:solidFill>
                <a:latin typeface="Times New Roman" panose="02020603050405020304" pitchFamily="18" charset="0"/>
              </a:rPr>
              <a:t>8 </a:t>
            </a:r>
            <a:r>
              <a:rPr lang="en-US" sz="3600" b="1" dirty="0">
                <a:solidFill>
                  <a:srgbClr val="000000"/>
                </a:solidFill>
                <a:latin typeface="Times New Roman" panose="02020603050405020304" pitchFamily="18" charset="0"/>
              </a:rPr>
              <a:t>Do not rebuke mockers or they will hate you; rebuke the wise and they will love you. 9 Instruct the wise and they will be wiser still; teach the righteous and they will add to their learning. </a:t>
            </a:r>
            <a:endParaRPr lang="en-US" sz="3600" dirty="0"/>
          </a:p>
        </p:txBody>
      </p:sp>
    </p:spTree>
    <p:extLst>
      <p:ext uri="{BB962C8B-B14F-4D97-AF65-F5344CB8AC3E}">
        <p14:creationId xmlns:p14="http://schemas.microsoft.com/office/powerpoint/2010/main" val="3840427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00"/>
                </a:solidFill>
                <a:latin typeface="Times New Roman" panose="02020603050405020304" pitchFamily="18" charset="0"/>
              </a:rPr>
              <a:t>Proverbs 9:13 New International Version (NIV) </a:t>
            </a:r>
            <a:endParaRPr lang="en-US" dirty="0"/>
          </a:p>
        </p:txBody>
      </p:sp>
      <p:sp>
        <p:nvSpPr>
          <p:cNvPr id="3" name="Content Placeholder 2"/>
          <p:cNvSpPr>
            <a:spLocks noGrp="1"/>
          </p:cNvSpPr>
          <p:nvPr>
            <p:ph idx="1"/>
          </p:nvPr>
        </p:nvSpPr>
        <p:spPr/>
        <p:txBody>
          <a:bodyPr>
            <a:normAutofit/>
          </a:bodyPr>
          <a:lstStyle/>
          <a:p>
            <a:r>
              <a:rPr lang="en-US" sz="3600" b="1" dirty="0">
                <a:solidFill>
                  <a:srgbClr val="000000"/>
                </a:solidFill>
                <a:latin typeface="Times New Roman" panose="02020603050405020304" pitchFamily="18" charset="0"/>
              </a:rPr>
              <a:t>13 Folly is an unruly woman; she is simple and knows nothing. </a:t>
            </a:r>
            <a:endParaRPr lang="en-US" sz="3600" dirty="0"/>
          </a:p>
        </p:txBody>
      </p:sp>
    </p:spTree>
    <p:extLst>
      <p:ext uri="{BB962C8B-B14F-4D97-AF65-F5344CB8AC3E}">
        <p14:creationId xmlns:p14="http://schemas.microsoft.com/office/powerpoint/2010/main" val="32830022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Proverbs 21:9 New International Version (NIV)</a:t>
            </a:r>
          </a:p>
        </p:txBody>
      </p:sp>
      <p:sp>
        <p:nvSpPr>
          <p:cNvPr id="3" name="Content Placeholder 2"/>
          <p:cNvSpPr>
            <a:spLocks noGrp="1"/>
          </p:cNvSpPr>
          <p:nvPr>
            <p:ph idx="1"/>
          </p:nvPr>
        </p:nvSpPr>
        <p:spPr/>
        <p:txBody>
          <a:bodyPr>
            <a:normAutofit/>
          </a:bodyPr>
          <a:lstStyle/>
          <a:p>
            <a:r>
              <a:rPr lang="en-US" sz="3600" b="1" dirty="0">
                <a:solidFill>
                  <a:srgbClr val="000000"/>
                </a:solidFill>
                <a:latin typeface="Times New Roman" panose="02020603050405020304" pitchFamily="18" charset="0"/>
              </a:rPr>
              <a:t>9 Better to live on a corner of the roof than share a house with a quarrelsome wife. </a:t>
            </a:r>
            <a:endParaRPr lang="en-US" sz="3600" dirty="0"/>
          </a:p>
        </p:txBody>
      </p:sp>
    </p:spTree>
    <p:extLst>
      <p:ext uri="{BB962C8B-B14F-4D97-AF65-F5344CB8AC3E}">
        <p14:creationId xmlns:p14="http://schemas.microsoft.com/office/powerpoint/2010/main" val="23111969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Proverbs 18:1-2 New International Version (NIV)</a:t>
            </a:r>
          </a:p>
        </p:txBody>
      </p:sp>
      <p:sp>
        <p:nvSpPr>
          <p:cNvPr id="3" name="Content Placeholder 2"/>
          <p:cNvSpPr>
            <a:spLocks noGrp="1"/>
          </p:cNvSpPr>
          <p:nvPr>
            <p:ph idx="1"/>
          </p:nvPr>
        </p:nvSpPr>
        <p:spPr/>
        <p:txBody>
          <a:bodyPr>
            <a:normAutofit fontScale="85000" lnSpcReduction="10000"/>
          </a:bodyPr>
          <a:lstStyle/>
          <a:p>
            <a:r>
              <a:rPr lang="en-US" sz="2400" b="1" dirty="0">
                <a:solidFill>
                  <a:srgbClr val="000000"/>
                </a:solidFill>
                <a:latin typeface="Times New Roman" panose="02020603050405020304" pitchFamily="18" charset="0"/>
              </a:rPr>
              <a:t>18 An unfriendly person pursues selfish ends and against all sound judgment starts quarrels. </a:t>
            </a:r>
            <a:endParaRPr lang="en-US" sz="2400" dirty="0">
              <a:solidFill>
                <a:srgbClr val="000000"/>
              </a:solidFill>
              <a:latin typeface="Times New Roman" panose="02020603050405020304" pitchFamily="18" charset="0"/>
            </a:endParaRPr>
          </a:p>
          <a:p>
            <a:r>
              <a:rPr lang="en-US" sz="1400" b="1" dirty="0">
                <a:solidFill>
                  <a:srgbClr val="000000"/>
                </a:solidFill>
                <a:latin typeface="Times New Roman" panose="02020603050405020304" pitchFamily="18" charset="0"/>
              </a:rPr>
              <a:t>2 </a:t>
            </a:r>
            <a:r>
              <a:rPr lang="en-US" sz="2400" b="1" dirty="0">
                <a:solidFill>
                  <a:srgbClr val="000000"/>
                </a:solidFill>
                <a:latin typeface="Times New Roman" panose="02020603050405020304" pitchFamily="18" charset="0"/>
              </a:rPr>
              <a:t>Fools find no pleasure in understanding but delight in airing their own opinions. </a:t>
            </a:r>
            <a:endParaRPr lang="en-US" sz="2400" dirty="0">
              <a:solidFill>
                <a:srgbClr val="000000"/>
              </a:solidFill>
              <a:latin typeface="Times New Roman" panose="02020603050405020304" pitchFamily="18" charset="0"/>
            </a:endParaRPr>
          </a:p>
          <a:p>
            <a:r>
              <a:rPr lang="en-US" sz="4000" b="1" dirty="0">
                <a:solidFill>
                  <a:srgbClr val="000000"/>
                </a:solidFill>
                <a:latin typeface="Times New Roman" panose="02020603050405020304" pitchFamily="18" charset="0"/>
              </a:rPr>
              <a:t>Root Causes of an Unteachable Spirit </a:t>
            </a:r>
            <a:endParaRPr lang="en-US" sz="4000" dirty="0">
              <a:solidFill>
                <a:srgbClr val="000000"/>
              </a:solidFill>
              <a:latin typeface="Times New Roman" panose="02020603050405020304" pitchFamily="18" charset="0"/>
            </a:endParaRPr>
          </a:p>
          <a:p>
            <a:r>
              <a:rPr lang="en-US" sz="2400" dirty="0">
                <a:solidFill>
                  <a:srgbClr val="000000"/>
                </a:solidFill>
                <a:latin typeface="Times New Roman" panose="02020603050405020304" pitchFamily="18" charset="0"/>
              </a:rPr>
              <a:t>1. </a:t>
            </a:r>
            <a:r>
              <a:rPr lang="en-US" sz="2400" b="1" dirty="0">
                <a:solidFill>
                  <a:srgbClr val="000000"/>
                </a:solidFill>
                <a:latin typeface="Times New Roman" panose="02020603050405020304" pitchFamily="18" charset="0"/>
              </a:rPr>
              <a:t>Pride </a:t>
            </a:r>
            <a:endParaRPr lang="en-US" sz="2400" dirty="0">
              <a:solidFill>
                <a:srgbClr val="000000"/>
              </a:solidFill>
              <a:latin typeface="Times New Roman" panose="02020603050405020304" pitchFamily="18" charset="0"/>
            </a:endParaRPr>
          </a:p>
          <a:p>
            <a:r>
              <a:rPr lang="en-US" sz="2400" dirty="0">
                <a:solidFill>
                  <a:srgbClr val="000000"/>
                </a:solidFill>
                <a:latin typeface="Times New Roman" panose="02020603050405020304" pitchFamily="18" charset="0"/>
              </a:rPr>
              <a:t>2. </a:t>
            </a:r>
            <a:r>
              <a:rPr lang="en-US" sz="2400" b="1" dirty="0">
                <a:solidFill>
                  <a:srgbClr val="000000"/>
                </a:solidFill>
                <a:latin typeface="Times New Roman" panose="02020603050405020304" pitchFamily="18" charset="0"/>
              </a:rPr>
              <a:t>Rebellion and Independence </a:t>
            </a:r>
            <a:endParaRPr lang="en-US" sz="2400" dirty="0">
              <a:solidFill>
                <a:srgbClr val="000000"/>
              </a:solidFill>
              <a:latin typeface="Times New Roman" panose="02020603050405020304" pitchFamily="18" charset="0"/>
            </a:endParaRPr>
          </a:p>
          <a:p>
            <a:r>
              <a:rPr lang="en-US" sz="2400" dirty="0">
                <a:solidFill>
                  <a:srgbClr val="000000"/>
                </a:solidFill>
                <a:latin typeface="Times New Roman" panose="02020603050405020304" pitchFamily="18" charset="0"/>
              </a:rPr>
              <a:t>3. </a:t>
            </a:r>
            <a:r>
              <a:rPr lang="en-US" sz="2400" b="1" dirty="0">
                <a:solidFill>
                  <a:srgbClr val="000000"/>
                </a:solidFill>
                <a:latin typeface="Times New Roman" panose="02020603050405020304" pitchFamily="18" charset="0"/>
              </a:rPr>
              <a:t>Insecurity </a:t>
            </a:r>
            <a:endParaRPr lang="en-US" sz="2400" dirty="0">
              <a:solidFill>
                <a:srgbClr val="000000"/>
              </a:solidFill>
              <a:latin typeface="Times New Roman" panose="02020603050405020304" pitchFamily="18" charset="0"/>
            </a:endParaRPr>
          </a:p>
          <a:p>
            <a:r>
              <a:rPr lang="en-US" sz="2400" dirty="0">
                <a:solidFill>
                  <a:srgbClr val="000000"/>
                </a:solidFill>
                <a:latin typeface="Times New Roman" panose="02020603050405020304" pitchFamily="18" charset="0"/>
              </a:rPr>
              <a:t>4. </a:t>
            </a:r>
            <a:r>
              <a:rPr lang="en-US" sz="2400" b="1" dirty="0">
                <a:solidFill>
                  <a:srgbClr val="000000"/>
                </a:solidFill>
                <a:latin typeface="Times New Roman" panose="02020603050405020304" pitchFamily="18" charset="0"/>
              </a:rPr>
              <a:t>Foolishness </a:t>
            </a:r>
            <a:endParaRPr lang="en-US" sz="2400" dirty="0">
              <a:solidFill>
                <a:srgbClr val="000000"/>
              </a:solidFill>
              <a:latin typeface="Times New Roman" panose="02020603050405020304" pitchFamily="18" charset="0"/>
            </a:endParaRPr>
          </a:p>
          <a:p>
            <a:r>
              <a:rPr lang="en-US" sz="2400" dirty="0">
                <a:solidFill>
                  <a:srgbClr val="000000"/>
                </a:solidFill>
                <a:latin typeface="Times New Roman" panose="02020603050405020304" pitchFamily="18" charset="0"/>
              </a:rPr>
              <a:t>5. </a:t>
            </a:r>
            <a:r>
              <a:rPr lang="en-US" sz="2400" b="1" dirty="0">
                <a:solidFill>
                  <a:srgbClr val="000000"/>
                </a:solidFill>
                <a:latin typeface="Times New Roman" panose="02020603050405020304" pitchFamily="18" charset="0"/>
              </a:rPr>
              <a:t>Laziness </a:t>
            </a:r>
            <a:endParaRPr lang="en-US" sz="2400" dirty="0">
              <a:solidFill>
                <a:srgbClr val="000000"/>
              </a:solidFill>
              <a:latin typeface="Times New Roman" panose="02020603050405020304" pitchFamily="18" charset="0"/>
            </a:endParaRPr>
          </a:p>
          <a:p>
            <a:endParaRPr lang="en-US" sz="2400" dirty="0">
              <a:solidFill>
                <a:srgbClr val="000000"/>
              </a:solidFill>
              <a:latin typeface="Times New Roman" panose="02020603050405020304" pitchFamily="18" charset="0"/>
            </a:endParaRPr>
          </a:p>
          <a:p>
            <a:r>
              <a:rPr lang="en-US" sz="4000" b="1" dirty="0">
                <a:solidFill>
                  <a:srgbClr val="000000"/>
                </a:solidFill>
                <a:latin typeface="Times New Roman" panose="02020603050405020304" pitchFamily="18" charset="0"/>
              </a:rPr>
              <a:t>The unteachable </a:t>
            </a:r>
            <a:endParaRPr lang="en-US" dirty="0"/>
          </a:p>
        </p:txBody>
      </p:sp>
    </p:spTree>
    <p:extLst>
      <p:ext uri="{BB962C8B-B14F-4D97-AF65-F5344CB8AC3E}">
        <p14:creationId xmlns:p14="http://schemas.microsoft.com/office/powerpoint/2010/main" val="1839476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Root Causes of an Unteachable Spirit</a:t>
            </a:r>
            <a:r>
              <a:rPr lang="en-US" dirty="0"/>
              <a:t> </a:t>
            </a:r>
          </a:p>
        </p:txBody>
      </p:sp>
      <p:sp>
        <p:nvSpPr>
          <p:cNvPr id="3" name="Content Placeholder 2"/>
          <p:cNvSpPr>
            <a:spLocks noGrp="1"/>
          </p:cNvSpPr>
          <p:nvPr>
            <p:ph idx="1"/>
          </p:nvPr>
        </p:nvSpPr>
        <p:spPr/>
        <p:txBody>
          <a:bodyPr/>
          <a:lstStyle/>
          <a:p>
            <a:pPr lvl="0"/>
            <a:r>
              <a:rPr lang="en-US" sz="3600" dirty="0" smtClean="0">
                <a:solidFill>
                  <a:srgbClr val="000000"/>
                </a:solidFill>
                <a:latin typeface="Times New Roman" panose="02020603050405020304" pitchFamily="18" charset="0"/>
              </a:rPr>
              <a:t>1</a:t>
            </a:r>
            <a:r>
              <a:rPr lang="en-US" sz="3600" dirty="0">
                <a:solidFill>
                  <a:srgbClr val="000000"/>
                </a:solidFill>
                <a:latin typeface="Times New Roman" panose="02020603050405020304" pitchFamily="18" charset="0"/>
              </a:rPr>
              <a:t>. </a:t>
            </a:r>
            <a:r>
              <a:rPr lang="en-US" sz="3600" b="1" dirty="0">
                <a:solidFill>
                  <a:srgbClr val="000000"/>
                </a:solidFill>
                <a:latin typeface="Times New Roman" panose="02020603050405020304" pitchFamily="18" charset="0"/>
              </a:rPr>
              <a:t>Pride </a:t>
            </a:r>
            <a:endParaRPr lang="en-US" sz="3600" dirty="0">
              <a:solidFill>
                <a:srgbClr val="000000"/>
              </a:solidFill>
              <a:latin typeface="Times New Roman" panose="02020603050405020304" pitchFamily="18" charset="0"/>
            </a:endParaRPr>
          </a:p>
          <a:p>
            <a:pPr lvl="0"/>
            <a:r>
              <a:rPr lang="en-US" sz="3600" dirty="0">
                <a:solidFill>
                  <a:srgbClr val="000000"/>
                </a:solidFill>
                <a:latin typeface="Times New Roman" panose="02020603050405020304" pitchFamily="18" charset="0"/>
              </a:rPr>
              <a:t>2. </a:t>
            </a:r>
            <a:r>
              <a:rPr lang="en-US" sz="3600" b="1" dirty="0">
                <a:solidFill>
                  <a:srgbClr val="000000"/>
                </a:solidFill>
                <a:latin typeface="Times New Roman" panose="02020603050405020304" pitchFamily="18" charset="0"/>
              </a:rPr>
              <a:t>Rebellion and Independence </a:t>
            </a:r>
            <a:endParaRPr lang="en-US" sz="3600" dirty="0">
              <a:solidFill>
                <a:srgbClr val="000000"/>
              </a:solidFill>
              <a:latin typeface="Times New Roman" panose="02020603050405020304" pitchFamily="18" charset="0"/>
            </a:endParaRPr>
          </a:p>
          <a:p>
            <a:pPr lvl="0"/>
            <a:r>
              <a:rPr lang="en-US" sz="3600" dirty="0">
                <a:solidFill>
                  <a:srgbClr val="000000"/>
                </a:solidFill>
                <a:latin typeface="Times New Roman" panose="02020603050405020304" pitchFamily="18" charset="0"/>
              </a:rPr>
              <a:t>3. </a:t>
            </a:r>
            <a:r>
              <a:rPr lang="en-US" sz="3600" b="1" dirty="0">
                <a:solidFill>
                  <a:srgbClr val="000000"/>
                </a:solidFill>
                <a:latin typeface="Times New Roman" panose="02020603050405020304" pitchFamily="18" charset="0"/>
              </a:rPr>
              <a:t>Insecurity </a:t>
            </a:r>
            <a:endParaRPr lang="en-US" sz="3600" dirty="0">
              <a:solidFill>
                <a:srgbClr val="000000"/>
              </a:solidFill>
              <a:latin typeface="Times New Roman" panose="02020603050405020304" pitchFamily="18" charset="0"/>
            </a:endParaRPr>
          </a:p>
          <a:p>
            <a:pPr lvl="0"/>
            <a:r>
              <a:rPr lang="en-US" sz="3600" dirty="0">
                <a:solidFill>
                  <a:srgbClr val="000000"/>
                </a:solidFill>
                <a:latin typeface="Times New Roman" panose="02020603050405020304" pitchFamily="18" charset="0"/>
              </a:rPr>
              <a:t>4. </a:t>
            </a:r>
            <a:r>
              <a:rPr lang="en-US" sz="3600" b="1" dirty="0">
                <a:solidFill>
                  <a:srgbClr val="000000"/>
                </a:solidFill>
                <a:latin typeface="Times New Roman" panose="02020603050405020304" pitchFamily="18" charset="0"/>
              </a:rPr>
              <a:t>Foolishness </a:t>
            </a:r>
            <a:endParaRPr lang="en-US" sz="3600" dirty="0">
              <a:solidFill>
                <a:srgbClr val="000000"/>
              </a:solidFill>
              <a:latin typeface="Times New Roman" panose="02020603050405020304" pitchFamily="18" charset="0"/>
            </a:endParaRPr>
          </a:p>
          <a:p>
            <a:pPr lvl="0"/>
            <a:r>
              <a:rPr lang="en-US" sz="3600" dirty="0">
                <a:solidFill>
                  <a:srgbClr val="000000"/>
                </a:solidFill>
                <a:latin typeface="Times New Roman" panose="02020603050405020304" pitchFamily="18" charset="0"/>
              </a:rPr>
              <a:t>5. </a:t>
            </a:r>
            <a:r>
              <a:rPr lang="en-US" sz="3600" b="1" dirty="0">
                <a:solidFill>
                  <a:srgbClr val="000000"/>
                </a:solidFill>
                <a:latin typeface="Times New Roman" panose="02020603050405020304" pitchFamily="18" charset="0"/>
              </a:rPr>
              <a:t>Laziness </a:t>
            </a:r>
            <a:endParaRPr lang="en-US" sz="3600" dirty="0">
              <a:solidFill>
                <a:srgbClr val="000000"/>
              </a:solidFill>
              <a:latin typeface="Times New Roman" panose="02020603050405020304" pitchFamily="18" charset="0"/>
            </a:endParaRPr>
          </a:p>
          <a:p>
            <a:pPr lvl="0"/>
            <a:endParaRPr lang="en-US" sz="2000" dirty="0">
              <a:solidFill>
                <a:srgbClr val="000000"/>
              </a:solidFill>
              <a:latin typeface="Times New Roman" panose="02020603050405020304" pitchFamily="18" charset="0"/>
            </a:endParaRPr>
          </a:p>
          <a:p>
            <a:endParaRPr lang="en-US" dirty="0"/>
          </a:p>
        </p:txBody>
      </p:sp>
    </p:spTree>
    <p:extLst>
      <p:ext uri="{BB962C8B-B14F-4D97-AF65-F5344CB8AC3E}">
        <p14:creationId xmlns:p14="http://schemas.microsoft.com/office/powerpoint/2010/main" val="1833767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unteachable usually fail.</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sz="3600" b="1" dirty="0">
                <a:solidFill>
                  <a:srgbClr val="000000"/>
                </a:solidFill>
                <a:latin typeface="Times New Roman" panose="02020603050405020304" pitchFamily="18" charset="0"/>
              </a:rPr>
              <a:t>No matter how much talent and gifting we have, if we are, or become, unteachable, we will never reach anywhere near our full potential in our careers, our callings, or our relationships. </a:t>
            </a:r>
            <a:endParaRPr lang="en-US" sz="3600" dirty="0"/>
          </a:p>
        </p:txBody>
      </p:sp>
    </p:spTree>
    <p:extLst>
      <p:ext uri="{BB962C8B-B14F-4D97-AF65-F5344CB8AC3E}">
        <p14:creationId xmlns:p14="http://schemas.microsoft.com/office/powerpoint/2010/main" val="18341044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SCRIPTURES</a:t>
            </a:r>
            <a:endParaRPr lang="en-US" b="1" dirty="0"/>
          </a:p>
        </p:txBody>
      </p:sp>
      <p:sp>
        <p:nvSpPr>
          <p:cNvPr id="3" name="Content Placeholder 2"/>
          <p:cNvSpPr>
            <a:spLocks noGrp="1"/>
          </p:cNvSpPr>
          <p:nvPr>
            <p:ph idx="1"/>
          </p:nvPr>
        </p:nvSpPr>
        <p:spPr/>
        <p:txBody>
          <a:bodyPr>
            <a:normAutofit/>
          </a:bodyPr>
          <a:lstStyle/>
          <a:p>
            <a:r>
              <a:rPr lang="en-US" sz="3600" b="1" i="1" dirty="0">
                <a:solidFill>
                  <a:srgbClr val="C00000"/>
                </a:solidFill>
                <a:latin typeface="Times New Roman" panose="02020603050405020304" pitchFamily="18" charset="0"/>
              </a:rPr>
              <a:t>(Isaiah 53:6; Proverbs 16:18; James 4:6; Ephesians 5:21; Proverbs 22:15; 15:14; 26:16; 13:4) </a:t>
            </a:r>
            <a:endParaRPr lang="en-US" sz="3200" dirty="0">
              <a:solidFill>
                <a:srgbClr val="C00000"/>
              </a:solidFill>
            </a:endParaRPr>
          </a:p>
        </p:txBody>
      </p:sp>
    </p:spTree>
    <p:extLst>
      <p:ext uri="{BB962C8B-B14F-4D97-AF65-F5344CB8AC3E}">
        <p14:creationId xmlns:p14="http://schemas.microsoft.com/office/powerpoint/2010/main" val="30112869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Isaiah 53:6 New International Version (NIV)</a:t>
            </a:r>
            <a:r>
              <a:rPr lang="en-US" dirty="0"/>
              <a:t> </a:t>
            </a:r>
            <a:br>
              <a:rPr lang="en-US" dirty="0"/>
            </a:br>
            <a:endParaRPr lang="en-US" dirty="0"/>
          </a:p>
        </p:txBody>
      </p:sp>
      <p:sp>
        <p:nvSpPr>
          <p:cNvPr id="3" name="Content Placeholder 2"/>
          <p:cNvSpPr>
            <a:spLocks noGrp="1"/>
          </p:cNvSpPr>
          <p:nvPr>
            <p:ph idx="1"/>
          </p:nvPr>
        </p:nvSpPr>
        <p:spPr/>
        <p:txBody>
          <a:bodyPr/>
          <a:lstStyle/>
          <a:p>
            <a:r>
              <a:rPr lang="en-US" sz="3600" b="1" dirty="0" smtClean="0">
                <a:solidFill>
                  <a:srgbClr val="000000"/>
                </a:solidFill>
                <a:latin typeface="Times New Roman" panose="02020603050405020304" pitchFamily="18" charset="0"/>
              </a:rPr>
              <a:t>6 </a:t>
            </a:r>
            <a:r>
              <a:rPr lang="en-US" sz="3600" b="1" dirty="0">
                <a:solidFill>
                  <a:srgbClr val="000000"/>
                </a:solidFill>
                <a:latin typeface="Times New Roman" panose="02020603050405020304" pitchFamily="18" charset="0"/>
              </a:rPr>
              <a:t>We all, like sheep, have gone astray, each of us has turned to our own way; and the Lord has laid on him the iniquity of us all. </a:t>
            </a:r>
            <a:endParaRPr lang="en-US" sz="3600" dirty="0"/>
          </a:p>
        </p:txBody>
      </p:sp>
    </p:spTree>
    <p:extLst>
      <p:ext uri="{BB962C8B-B14F-4D97-AF65-F5344CB8AC3E}">
        <p14:creationId xmlns:p14="http://schemas.microsoft.com/office/powerpoint/2010/main" val="3992709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1600" dirty="0">
              <a:solidFill>
                <a:srgbClr val="000000"/>
              </a:solidFill>
              <a:latin typeface="Times New Roman" panose="02020603050405020304" pitchFamily="18" charset="0"/>
            </a:endParaRPr>
          </a:p>
          <a:p>
            <a:r>
              <a:rPr lang="en-US" sz="3600" dirty="0">
                <a:solidFill>
                  <a:srgbClr val="000000"/>
                </a:solidFill>
                <a:latin typeface="Times New Roman" panose="02020603050405020304" pitchFamily="18" charset="0"/>
              </a:rPr>
              <a:t> </a:t>
            </a:r>
            <a:r>
              <a:rPr lang="en-US" sz="4800" b="1" dirty="0">
                <a:solidFill>
                  <a:srgbClr val="000000"/>
                </a:solidFill>
                <a:latin typeface="Times New Roman" panose="02020603050405020304" pitchFamily="18" charset="0"/>
              </a:rPr>
              <a:t>There’s one characteristic that separates the successful from the unsuccessful in every walk of life: </a:t>
            </a:r>
            <a:endParaRPr lang="en-US" sz="4400" dirty="0"/>
          </a:p>
        </p:txBody>
      </p:sp>
    </p:spTree>
    <p:extLst>
      <p:ext uri="{BB962C8B-B14F-4D97-AF65-F5344CB8AC3E}">
        <p14:creationId xmlns:p14="http://schemas.microsoft.com/office/powerpoint/2010/main" val="35772893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Proverbs 16:18 New International Version (NIV)</a:t>
            </a:r>
          </a:p>
        </p:txBody>
      </p:sp>
      <p:sp>
        <p:nvSpPr>
          <p:cNvPr id="3" name="Content Placeholder 2"/>
          <p:cNvSpPr>
            <a:spLocks noGrp="1"/>
          </p:cNvSpPr>
          <p:nvPr>
            <p:ph idx="1"/>
          </p:nvPr>
        </p:nvSpPr>
        <p:spPr/>
        <p:txBody>
          <a:bodyPr>
            <a:normAutofit/>
          </a:bodyPr>
          <a:lstStyle/>
          <a:p>
            <a:r>
              <a:rPr lang="en-US" sz="3600" b="1" dirty="0">
                <a:latin typeface="Times New Roman" panose="02020603050405020304" pitchFamily="18" charset="0"/>
                <a:cs typeface="Times New Roman" panose="02020603050405020304" pitchFamily="18" charset="0"/>
              </a:rPr>
              <a:t>18 Pride goes before destruction, a haughty spirit before a fall.</a:t>
            </a:r>
          </a:p>
        </p:txBody>
      </p:sp>
    </p:spTree>
    <p:extLst>
      <p:ext uri="{BB962C8B-B14F-4D97-AF65-F5344CB8AC3E}">
        <p14:creationId xmlns:p14="http://schemas.microsoft.com/office/powerpoint/2010/main" val="4834902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b="1" dirty="0"/>
              <a:t>James 4:6 New International Version (NIV)</a:t>
            </a:r>
            <a:endParaRPr lang="en-US" b="1" dirty="0"/>
          </a:p>
        </p:txBody>
      </p:sp>
      <p:sp>
        <p:nvSpPr>
          <p:cNvPr id="3" name="Content Placeholder 2"/>
          <p:cNvSpPr>
            <a:spLocks noGrp="1"/>
          </p:cNvSpPr>
          <p:nvPr>
            <p:ph idx="1"/>
          </p:nvPr>
        </p:nvSpPr>
        <p:spPr/>
        <p:txBody>
          <a:bodyPr>
            <a:normAutofit/>
          </a:bodyPr>
          <a:lstStyle/>
          <a:p>
            <a:r>
              <a:rPr lang="en-US" sz="3600" b="1" dirty="0">
                <a:solidFill>
                  <a:srgbClr val="000000"/>
                </a:solidFill>
                <a:latin typeface="Times New Roman" panose="02020603050405020304" pitchFamily="18" charset="0"/>
              </a:rPr>
              <a:t>6 But he gives us more grace. That is why Scripture says: “God opposes the proud but shows favor to the humble.” </a:t>
            </a:r>
            <a:endParaRPr lang="en-US" sz="3600" dirty="0"/>
          </a:p>
        </p:txBody>
      </p:sp>
    </p:spTree>
    <p:extLst>
      <p:ext uri="{BB962C8B-B14F-4D97-AF65-F5344CB8AC3E}">
        <p14:creationId xmlns:p14="http://schemas.microsoft.com/office/powerpoint/2010/main" val="14701036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Ephesians 5:21 New International Version (NIV)</a:t>
            </a:r>
          </a:p>
        </p:txBody>
      </p:sp>
      <p:sp>
        <p:nvSpPr>
          <p:cNvPr id="3" name="Content Placeholder 2"/>
          <p:cNvSpPr>
            <a:spLocks noGrp="1"/>
          </p:cNvSpPr>
          <p:nvPr>
            <p:ph idx="1"/>
          </p:nvPr>
        </p:nvSpPr>
        <p:spPr/>
        <p:txBody>
          <a:bodyPr>
            <a:normAutofit/>
          </a:bodyPr>
          <a:lstStyle/>
          <a:p>
            <a:r>
              <a:rPr lang="en-US" sz="3600" b="1" dirty="0">
                <a:solidFill>
                  <a:srgbClr val="000000"/>
                </a:solidFill>
                <a:latin typeface="Times New Roman" panose="02020603050405020304" pitchFamily="18" charset="0"/>
              </a:rPr>
              <a:t>Instructions for Christian Households </a:t>
            </a:r>
            <a:endParaRPr lang="en-US" sz="3600" b="1" dirty="0" smtClean="0">
              <a:solidFill>
                <a:srgbClr val="000000"/>
              </a:solidFill>
              <a:latin typeface="Times New Roman" panose="02020603050405020304" pitchFamily="18" charset="0"/>
            </a:endParaRPr>
          </a:p>
          <a:p>
            <a:r>
              <a:rPr lang="en-US" sz="3600" b="1" dirty="0">
                <a:solidFill>
                  <a:srgbClr val="000000"/>
                </a:solidFill>
                <a:latin typeface="Times New Roman" panose="02020603050405020304" pitchFamily="18" charset="0"/>
              </a:rPr>
              <a:t>21 Submit to one another out of reverence for Christ. </a:t>
            </a:r>
            <a:endParaRPr lang="en-US" sz="3600" dirty="0"/>
          </a:p>
        </p:txBody>
      </p:sp>
    </p:spTree>
    <p:extLst>
      <p:ext uri="{BB962C8B-B14F-4D97-AF65-F5344CB8AC3E}">
        <p14:creationId xmlns:p14="http://schemas.microsoft.com/office/powerpoint/2010/main" val="15069616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Four Characteristics of a Teachable Spirit</a:t>
            </a:r>
          </a:p>
        </p:txBody>
      </p:sp>
      <p:sp>
        <p:nvSpPr>
          <p:cNvPr id="3" name="Content Placeholder 2"/>
          <p:cNvSpPr>
            <a:spLocks noGrp="1"/>
          </p:cNvSpPr>
          <p:nvPr>
            <p:ph idx="1"/>
          </p:nvPr>
        </p:nvSpPr>
        <p:spPr/>
        <p:txBody>
          <a:bodyPr/>
          <a:lstStyle/>
          <a:p>
            <a:r>
              <a:rPr lang="en-US" sz="3600" dirty="0" smtClean="0">
                <a:solidFill>
                  <a:srgbClr val="000000"/>
                </a:solidFill>
                <a:latin typeface="Times New Roman" panose="02020603050405020304" pitchFamily="18" charset="0"/>
              </a:rPr>
              <a:t>1</a:t>
            </a:r>
            <a:r>
              <a:rPr lang="en-US" sz="3600" dirty="0">
                <a:solidFill>
                  <a:srgbClr val="000000"/>
                </a:solidFill>
                <a:latin typeface="Times New Roman" panose="02020603050405020304" pitchFamily="18" charset="0"/>
              </a:rPr>
              <a:t>. </a:t>
            </a:r>
            <a:r>
              <a:rPr lang="en-US" sz="3600" b="1" dirty="0">
                <a:solidFill>
                  <a:srgbClr val="000000"/>
                </a:solidFill>
                <a:latin typeface="Times New Roman" panose="02020603050405020304" pitchFamily="18" charset="0"/>
              </a:rPr>
              <a:t>Humility </a:t>
            </a:r>
            <a:endParaRPr lang="en-US" sz="3600" dirty="0">
              <a:solidFill>
                <a:srgbClr val="000000"/>
              </a:solidFill>
              <a:latin typeface="Times New Roman" panose="02020603050405020304" pitchFamily="18" charset="0"/>
            </a:endParaRPr>
          </a:p>
          <a:p>
            <a:r>
              <a:rPr lang="en-US" sz="3600" dirty="0">
                <a:solidFill>
                  <a:srgbClr val="000000"/>
                </a:solidFill>
                <a:latin typeface="Times New Roman" panose="02020603050405020304" pitchFamily="18" charset="0"/>
              </a:rPr>
              <a:t>2. </a:t>
            </a:r>
            <a:r>
              <a:rPr lang="en-US" sz="3600" b="1" dirty="0">
                <a:solidFill>
                  <a:srgbClr val="000000"/>
                </a:solidFill>
                <a:latin typeface="Times New Roman" panose="02020603050405020304" pitchFamily="18" charset="0"/>
              </a:rPr>
              <a:t>Graciously Accepting Correction and Input </a:t>
            </a:r>
            <a:endParaRPr lang="en-US" sz="3600" dirty="0">
              <a:solidFill>
                <a:srgbClr val="000000"/>
              </a:solidFill>
              <a:latin typeface="Times New Roman" panose="02020603050405020304" pitchFamily="18" charset="0"/>
            </a:endParaRPr>
          </a:p>
          <a:p>
            <a:r>
              <a:rPr lang="en-US" sz="3600" dirty="0">
                <a:solidFill>
                  <a:srgbClr val="000000"/>
                </a:solidFill>
                <a:latin typeface="Times New Roman" panose="02020603050405020304" pitchFamily="18" charset="0"/>
              </a:rPr>
              <a:t>3. </a:t>
            </a:r>
            <a:r>
              <a:rPr lang="en-US" sz="3600" b="1" dirty="0">
                <a:solidFill>
                  <a:srgbClr val="000000"/>
                </a:solidFill>
                <a:latin typeface="Times New Roman" panose="02020603050405020304" pitchFamily="18" charset="0"/>
              </a:rPr>
              <a:t>Seeking Wise Counsel and Input in Times of Decision, Difficulty or Chronic Failure </a:t>
            </a:r>
            <a:endParaRPr lang="en-US" sz="3600" dirty="0">
              <a:solidFill>
                <a:srgbClr val="000000"/>
              </a:solidFill>
              <a:latin typeface="Times New Roman" panose="02020603050405020304" pitchFamily="18" charset="0"/>
            </a:endParaRPr>
          </a:p>
          <a:p>
            <a:r>
              <a:rPr lang="en-US" sz="3600" dirty="0">
                <a:solidFill>
                  <a:srgbClr val="000000"/>
                </a:solidFill>
                <a:latin typeface="Times New Roman" panose="02020603050405020304" pitchFamily="18" charset="0"/>
              </a:rPr>
              <a:t>4. </a:t>
            </a:r>
            <a:r>
              <a:rPr lang="en-US" sz="3600" b="1" dirty="0">
                <a:solidFill>
                  <a:srgbClr val="000000"/>
                </a:solidFill>
                <a:latin typeface="Times New Roman" panose="02020603050405020304" pitchFamily="18" charset="0"/>
              </a:rPr>
              <a:t>Submitting to Authority and Staying Accountable</a:t>
            </a:r>
            <a:r>
              <a:rPr lang="en-US" sz="2400" b="1" dirty="0">
                <a:solidFill>
                  <a:srgbClr val="000000"/>
                </a:solidFill>
                <a:latin typeface="Times New Roman" panose="02020603050405020304" pitchFamily="18" charset="0"/>
              </a:rPr>
              <a:t> </a:t>
            </a:r>
            <a:endParaRPr lang="en-US" sz="2400" dirty="0">
              <a:solidFill>
                <a:srgbClr val="000000"/>
              </a:solidFill>
              <a:latin typeface="Times New Roman" panose="02020603050405020304" pitchFamily="18" charset="0"/>
            </a:endParaRPr>
          </a:p>
          <a:p>
            <a:endParaRPr lang="en-US" dirty="0"/>
          </a:p>
        </p:txBody>
      </p:sp>
    </p:spTree>
    <p:extLst>
      <p:ext uri="{BB962C8B-B14F-4D97-AF65-F5344CB8AC3E}">
        <p14:creationId xmlns:p14="http://schemas.microsoft.com/office/powerpoint/2010/main" val="3802219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rgbClr val="000000"/>
                </a:solidFill>
                <a:latin typeface="Times New Roman" panose="02020603050405020304" pitchFamily="18" charset="0"/>
              </a:rPr>
              <a:t>In contrast, teachability means: </a:t>
            </a:r>
            <a:endParaRPr lang="en-US" dirty="0"/>
          </a:p>
        </p:txBody>
      </p:sp>
      <p:sp>
        <p:nvSpPr>
          <p:cNvPr id="3" name="Content Placeholder 2"/>
          <p:cNvSpPr>
            <a:spLocks noGrp="1"/>
          </p:cNvSpPr>
          <p:nvPr>
            <p:ph idx="1"/>
          </p:nvPr>
        </p:nvSpPr>
        <p:spPr/>
        <p:txBody>
          <a:bodyPr>
            <a:normAutofit fontScale="77500" lnSpcReduction="20000"/>
          </a:bodyPr>
          <a:lstStyle/>
          <a:p>
            <a:r>
              <a:rPr lang="en-US" sz="4500" dirty="0" smtClean="0">
                <a:solidFill>
                  <a:srgbClr val="000000"/>
                </a:solidFill>
                <a:latin typeface="Symbol" panose="05050102010706020507" pitchFamily="18" charset="2"/>
              </a:rPr>
              <a:t> </a:t>
            </a:r>
            <a:r>
              <a:rPr lang="en-US" sz="4500" b="1" dirty="0">
                <a:solidFill>
                  <a:srgbClr val="000000"/>
                </a:solidFill>
                <a:latin typeface="Times New Roman" panose="02020603050405020304" pitchFamily="18" charset="0"/>
              </a:rPr>
              <a:t>You’re aware of the limitations of your own knowledge and abilities. </a:t>
            </a:r>
            <a:endParaRPr lang="en-US" sz="4500" dirty="0">
              <a:solidFill>
                <a:srgbClr val="000000"/>
              </a:solidFill>
              <a:latin typeface="Times New Roman" panose="02020603050405020304" pitchFamily="18" charset="0"/>
            </a:endParaRPr>
          </a:p>
          <a:p>
            <a:r>
              <a:rPr lang="en-US" sz="4500" dirty="0" smtClean="0">
                <a:solidFill>
                  <a:srgbClr val="000000"/>
                </a:solidFill>
                <a:latin typeface="Times New Roman" panose="02020603050405020304" pitchFamily="18" charset="0"/>
              </a:rPr>
              <a:t> </a:t>
            </a:r>
            <a:r>
              <a:rPr lang="en-US" sz="4500" b="1" dirty="0">
                <a:solidFill>
                  <a:srgbClr val="000000"/>
                </a:solidFill>
                <a:latin typeface="Times New Roman" panose="02020603050405020304" pitchFamily="18" charset="0"/>
              </a:rPr>
              <a:t>You admit limitation, inability, and ignorance to others who can teach and help. </a:t>
            </a:r>
            <a:endParaRPr lang="en-US" sz="4500" dirty="0">
              <a:solidFill>
                <a:srgbClr val="000000"/>
              </a:solidFill>
              <a:latin typeface="Times New Roman" panose="02020603050405020304" pitchFamily="18" charset="0"/>
            </a:endParaRPr>
          </a:p>
          <a:p>
            <a:r>
              <a:rPr lang="en-US" sz="4500" dirty="0" smtClean="0">
                <a:solidFill>
                  <a:srgbClr val="000000"/>
                </a:solidFill>
                <a:latin typeface="Times New Roman" panose="02020603050405020304" pitchFamily="18" charset="0"/>
              </a:rPr>
              <a:t> </a:t>
            </a:r>
            <a:r>
              <a:rPr lang="en-US" sz="4500" b="1" dirty="0">
                <a:solidFill>
                  <a:srgbClr val="000000"/>
                </a:solidFill>
                <a:latin typeface="Times New Roman" panose="02020603050405020304" pitchFamily="18" charset="0"/>
              </a:rPr>
              <a:t>You regularly ask for help, instruction, guidance, and advice (before the event, not after disaster strikes). </a:t>
            </a:r>
            <a:endParaRPr lang="en-US" sz="4500" dirty="0">
              <a:solidFill>
                <a:srgbClr val="000000"/>
              </a:solidFill>
              <a:latin typeface="Times New Roman" panose="02020603050405020304" pitchFamily="18" charset="0"/>
            </a:endParaRPr>
          </a:p>
          <a:p>
            <a:r>
              <a:rPr lang="en-US" sz="4500" dirty="0" smtClean="0">
                <a:solidFill>
                  <a:srgbClr val="000000"/>
                </a:solidFill>
                <a:latin typeface="Times New Roman" panose="02020603050405020304" pitchFamily="18" charset="0"/>
              </a:rPr>
              <a:t> </a:t>
            </a:r>
            <a:r>
              <a:rPr lang="en-US" sz="4500" b="1" dirty="0">
                <a:solidFill>
                  <a:srgbClr val="000000"/>
                </a:solidFill>
                <a:latin typeface="Times New Roman" panose="02020603050405020304" pitchFamily="18" charset="0"/>
              </a:rPr>
              <a:t>You learn from anyone and everyone you can (the best educated pastor I know writes notes for his own benefit even when listening to a novice preacher). </a:t>
            </a:r>
            <a:endParaRPr lang="en-US" sz="4500" dirty="0">
              <a:solidFill>
                <a:srgbClr val="000000"/>
              </a:solidFill>
              <a:latin typeface="Times New Roman" panose="02020603050405020304" pitchFamily="18" charset="0"/>
            </a:endParaRPr>
          </a:p>
          <a:p>
            <a:endParaRPr lang="en-US" dirty="0"/>
          </a:p>
        </p:txBody>
      </p:sp>
    </p:spTree>
    <p:extLst>
      <p:ext uri="{BB962C8B-B14F-4D97-AF65-F5344CB8AC3E}">
        <p14:creationId xmlns:p14="http://schemas.microsoft.com/office/powerpoint/2010/main" val="16760648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rgbClr val="000000"/>
                </a:solidFill>
                <a:latin typeface="Times New Roman" panose="02020603050405020304" pitchFamily="18" charset="0"/>
              </a:rPr>
              <a:t>In contrast, teachability means: </a:t>
            </a:r>
            <a:endParaRPr lang="en-US" dirty="0"/>
          </a:p>
        </p:txBody>
      </p:sp>
      <p:sp>
        <p:nvSpPr>
          <p:cNvPr id="3" name="Content Placeholder 2"/>
          <p:cNvSpPr>
            <a:spLocks noGrp="1"/>
          </p:cNvSpPr>
          <p:nvPr>
            <p:ph idx="1"/>
          </p:nvPr>
        </p:nvSpPr>
        <p:spPr/>
        <p:txBody>
          <a:bodyPr>
            <a:normAutofit fontScale="92500" lnSpcReduction="20000"/>
          </a:bodyPr>
          <a:lstStyle/>
          <a:p>
            <a:r>
              <a:rPr lang="en-US" sz="3600" dirty="0" smtClean="0">
                <a:solidFill>
                  <a:srgbClr val="000000"/>
                </a:solidFill>
                <a:latin typeface="Symbol" panose="05050102010706020507" pitchFamily="18" charset="2"/>
              </a:rPr>
              <a:t> </a:t>
            </a:r>
            <a:r>
              <a:rPr lang="en-US" sz="3600" b="1" dirty="0">
                <a:solidFill>
                  <a:srgbClr val="000000"/>
                </a:solidFill>
                <a:latin typeface="Times New Roman" panose="02020603050405020304" pitchFamily="18" charset="0"/>
              </a:rPr>
              <a:t>You listen to others carefully and patiently with a desire to learn from everyone. </a:t>
            </a:r>
            <a:endParaRPr lang="en-US" sz="3600" dirty="0">
              <a:solidFill>
                <a:srgbClr val="000000"/>
              </a:solidFill>
              <a:latin typeface="Times New Roman" panose="02020603050405020304" pitchFamily="18" charset="0"/>
            </a:endParaRPr>
          </a:p>
          <a:p>
            <a:r>
              <a:rPr lang="en-US" sz="3600" b="1" dirty="0" smtClean="0">
                <a:solidFill>
                  <a:srgbClr val="000000"/>
                </a:solidFill>
                <a:latin typeface="Times New Roman" panose="02020603050405020304" pitchFamily="18" charset="0"/>
              </a:rPr>
              <a:t>You’re </a:t>
            </a:r>
            <a:r>
              <a:rPr lang="en-US" sz="3600" b="1" dirty="0">
                <a:solidFill>
                  <a:srgbClr val="000000"/>
                </a:solidFill>
                <a:latin typeface="Times New Roman" panose="02020603050405020304" pitchFamily="18" charset="0"/>
              </a:rPr>
              <a:t>prepared to move out of your comfort zone, try something different, make mistakes, look stupid, answer wrongly, etc. </a:t>
            </a:r>
            <a:endParaRPr lang="en-US" sz="3600" dirty="0">
              <a:solidFill>
                <a:srgbClr val="000000"/>
              </a:solidFill>
              <a:latin typeface="Times New Roman" panose="02020603050405020304" pitchFamily="18" charset="0"/>
            </a:endParaRPr>
          </a:p>
          <a:p>
            <a:r>
              <a:rPr lang="en-US" sz="3600" b="1" dirty="0" smtClean="0">
                <a:solidFill>
                  <a:srgbClr val="000000"/>
                </a:solidFill>
                <a:latin typeface="Times New Roman" panose="02020603050405020304" pitchFamily="18" charset="0"/>
              </a:rPr>
              <a:t>You </a:t>
            </a:r>
            <a:r>
              <a:rPr lang="en-US" sz="3600" b="1" dirty="0">
                <a:solidFill>
                  <a:srgbClr val="000000"/>
                </a:solidFill>
                <a:latin typeface="Times New Roman" panose="02020603050405020304" pitchFamily="18" charset="0"/>
              </a:rPr>
              <a:t>don’t give up when you fail at something, but seek help, and try again and again until you get it right. </a:t>
            </a:r>
            <a:endParaRPr lang="en-US" sz="3600" dirty="0">
              <a:solidFill>
                <a:srgbClr val="000000"/>
              </a:solidFill>
              <a:latin typeface="Times New Roman" panose="02020603050405020304" pitchFamily="18" charset="0"/>
            </a:endParaRPr>
          </a:p>
          <a:p>
            <a:r>
              <a:rPr lang="en-US" sz="3600" b="1" dirty="0" smtClean="0">
                <a:solidFill>
                  <a:srgbClr val="000000"/>
                </a:solidFill>
                <a:latin typeface="Times New Roman" panose="02020603050405020304" pitchFamily="18" charset="0"/>
              </a:rPr>
              <a:t>You’re </a:t>
            </a:r>
            <a:r>
              <a:rPr lang="en-US" sz="3600" b="1" dirty="0">
                <a:solidFill>
                  <a:srgbClr val="000000"/>
                </a:solidFill>
                <a:latin typeface="Times New Roman" panose="02020603050405020304" pitchFamily="18" charset="0"/>
              </a:rPr>
              <a:t>willing to change your views and practices when convincing evidence is presented to you, even if it means admitting you were wrong. </a:t>
            </a:r>
            <a:endParaRPr lang="en-US" sz="3600" dirty="0">
              <a:solidFill>
                <a:srgbClr val="000000"/>
              </a:solidFill>
              <a:latin typeface="Times New Roman" panose="02020603050405020304" pitchFamily="18" charset="0"/>
            </a:endParaRPr>
          </a:p>
          <a:p>
            <a:endParaRPr lang="en-US" dirty="0"/>
          </a:p>
        </p:txBody>
      </p:sp>
    </p:spTree>
    <p:extLst>
      <p:ext uri="{BB962C8B-B14F-4D97-AF65-F5344CB8AC3E}">
        <p14:creationId xmlns:p14="http://schemas.microsoft.com/office/powerpoint/2010/main" val="22815225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000000"/>
                </a:solidFill>
                <a:latin typeface="Times New Roman" panose="02020603050405020304" pitchFamily="18" charset="0"/>
              </a:rPr>
              <a:t>SCRIPTURES</a:t>
            </a:r>
            <a:endParaRPr lang="en-US" dirty="0"/>
          </a:p>
        </p:txBody>
      </p:sp>
      <p:sp>
        <p:nvSpPr>
          <p:cNvPr id="3" name="Content Placeholder 2"/>
          <p:cNvSpPr>
            <a:spLocks noGrp="1"/>
          </p:cNvSpPr>
          <p:nvPr>
            <p:ph idx="1"/>
          </p:nvPr>
        </p:nvSpPr>
        <p:spPr/>
        <p:txBody>
          <a:bodyPr>
            <a:normAutofit/>
          </a:bodyPr>
          <a:lstStyle/>
          <a:p>
            <a:r>
              <a:rPr lang="en-US" sz="3600" b="1" i="1" dirty="0">
                <a:solidFill>
                  <a:srgbClr val="C00000"/>
                </a:solidFill>
                <a:latin typeface="Times New Roman" panose="02020603050405020304" pitchFamily="18" charset="0"/>
              </a:rPr>
              <a:t>(Proverbs 9:8; Proverbs 11:14; Proverbs 15:22) </a:t>
            </a:r>
            <a:endParaRPr lang="en-US" sz="3600" dirty="0">
              <a:solidFill>
                <a:srgbClr val="C00000"/>
              </a:solidFill>
            </a:endParaRPr>
          </a:p>
        </p:txBody>
      </p:sp>
    </p:spTree>
    <p:extLst>
      <p:ext uri="{BB962C8B-B14F-4D97-AF65-F5344CB8AC3E}">
        <p14:creationId xmlns:p14="http://schemas.microsoft.com/office/powerpoint/2010/main" val="2565773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00"/>
                </a:solidFill>
                <a:latin typeface="Times New Roman" panose="02020603050405020304" pitchFamily="18" charset="0"/>
              </a:rPr>
              <a:t>Proverbs 9:8 New International Version (NIV) </a:t>
            </a:r>
            <a:endParaRPr lang="en-US" dirty="0"/>
          </a:p>
        </p:txBody>
      </p:sp>
      <p:sp>
        <p:nvSpPr>
          <p:cNvPr id="3" name="Content Placeholder 2"/>
          <p:cNvSpPr>
            <a:spLocks noGrp="1"/>
          </p:cNvSpPr>
          <p:nvPr>
            <p:ph idx="1"/>
          </p:nvPr>
        </p:nvSpPr>
        <p:spPr/>
        <p:txBody>
          <a:bodyPr>
            <a:normAutofit/>
          </a:bodyPr>
          <a:lstStyle/>
          <a:p>
            <a:r>
              <a:rPr lang="en-US" sz="3600" b="1" dirty="0">
                <a:solidFill>
                  <a:srgbClr val="000000"/>
                </a:solidFill>
                <a:latin typeface="Times New Roman" panose="02020603050405020304" pitchFamily="18" charset="0"/>
              </a:rPr>
              <a:t>8 Do not rebuke mockers or they will hate you; rebuke the wise and they will love you. </a:t>
            </a:r>
            <a:endParaRPr lang="en-US" sz="3600" dirty="0"/>
          </a:p>
        </p:txBody>
      </p:sp>
    </p:spTree>
    <p:extLst>
      <p:ext uri="{BB962C8B-B14F-4D97-AF65-F5344CB8AC3E}">
        <p14:creationId xmlns:p14="http://schemas.microsoft.com/office/powerpoint/2010/main" val="17752622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1019331"/>
            <a:ext cx="8610600" cy="1038070"/>
          </a:xfrm>
        </p:spPr>
        <p:txBody>
          <a:bodyPr>
            <a:normAutofit fontScale="90000"/>
          </a:bodyPr>
          <a:lstStyle/>
          <a:p>
            <a:r>
              <a:rPr lang="en-US" b="1" dirty="0"/>
              <a:t>Proverbs 11:14 New International Version (NIV) </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sz="3600" b="1" dirty="0" smtClean="0">
                <a:solidFill>
                  <a:srgbClr val="000000"/>
                </a:solidFill>
                <a:latin typeface="Times New Roman" panose="02020603050405020304" pitchFamily="18" charset="0"/>
              </a:rPr>
              <a:t>14 </a:t>
            </a:r>
            <a:r>
              <a:rPr lang="en-US" sz="3600" b="1" dirty="0">
                <a:solidFill>
                  <a:srgbClr val="000000"/>
                </a:solidFill>
                <a:latin typeface="Times New Roman" panose="02020603050405020304" pitchFamily="18" charset="0"/>
              </a:rPr>
              <a:t>For lack of guidance a nation falls, but victory is won through many advisers. </a:t>
            </a:r>
            <a:endParaRPr lang="en-US" sz="3600" dirty="0"/>
          </a:p>
        </p:txBody>
      </p:sp>
    </p:spTree>
    <p:extLst>
      <p:ext uri="{BB962C8B-B14F-4D97-AF65-F5344CB8AC3E}">
        <p14:creationId xmlns:p14="http://schemas.microsoft.com/office/powerpoint/2010/main" val="19090705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Proverbs 15:22 New International Version (NIV)</a:t>
            </a:r>
          </a:p>
        </p:txBody>
      </p:sp>
      <p:sp>
        <p:nvSpPr>
          <p:cNvPr id="3" name="Content Placeholder 2"/>
          <p:cNvSpPr>
            <a:spLocks noGrp="1"/>
          </p:cNvSpPr>
          <p:nvPr>
            <p:ph idx="1"/>
          </p:nvPr>
        </p:nvSpPr>
        <p:spPr/>
        <p:txBody>
          <a:bodyPr/>
          <a:lstStyle/>
          <a:p>
            <a:r>
              <a:rPr lang="en-US" sz="3600" b="1" dirty="0">
                <a:solidFill>
                  <a:srgbClr val="000000"/>
                </a:solidFill>
                <a:latin typeface="Times New Roman" panose="02020603050405020304" pitchFamily="18" charset="0"/>
              </a:rPr>
              <a:t>22 Plans fail for lack of counsel, but with many advisers they succeed. </a:t>
            </a:r>
            <a:endParaRPr lang="en-US" sz="3600" b="1" dirty="0" smtClean="0">
              <a:solidFill>
                <a:srgbClr val="000000"/>
              </a:solidFill>
              <a:latin typeface="Times New Roman" panose="02020603050405020304" pitchFamily="18" charset="0"/>
            </a:endParaRPr>
          </a:p>
          <a:p>
            <a:endParaRPr lang="en-US" sz="3600" i="1" dirty="0">
              <a:solidFill>
                <a:srgbClr val="000000"/>
              </a:solidFill>
              <a:latin typeface="Times New Roman" panose="02020603050405020304" pitchFamily="18" charset="0"/>
            </a:endParaRPr>
          </a:p>
          <a:p>
            <a:r>
              <a:rPr lang="en-US" sz="3600" b="1" i="1" dirty="0">
                <a:solidFill>
                  <a:srgbClr val="000000"/>
                </a:solidFill>
                <a:latin typeface="Times New Roman" panose="02020603050405020304" pitchFamily="18" charset="0"/>
                <a:cs typeface="Times New Roman" panose="02020603050405020304" pitchFamily="18" charset="0"/>
              </a:rPr>
              <a:t>Those who are teachable, and remain so, usually succeed. </a:t>
            </a:r>
            <a:endParaRPr lang="en-US" sz="3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1409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18938"/>
            <a:ext cx="10820400" cy="4599747"/>
          </a:xfrm>
        </p:spPr>
        <p:txBody>
          <a:bodyPr>
            <a:normAutofit fontScale="85000" lnSpcReduction="20000"/>
          </a:bodyPr>
          <a:lstStyle/>
          <a:p>
            <a:r>
              <a:rPr lang="en-US" sz="4800" dirty="0" smtClean="0">
                <a:solidFill>
                  <a:srgbClr val="000000"/>
                </a:solidFill>
                <a:latin typeface="Times New Roman" panose="02020603050405020304" pitchFamily="18" charset="0"/>
              </a:rPr>
              <a:t> </a:t>
            </a:r>
            <a:r>
              <a:rPr lang="en-US" sz="4800" b="1" dirty="0">
                <a:solidFill>
                  <a:srgbClr val="000000"/>
                </a:solidFill>
                <a:latin typeface="Times New Roman" panose="02020603050405020304" pitchFamily="18" charset="0"/>
              </a:rPr>
              <a:t>Think of all the successful people you know, what is it that distinguishes them all? </a:t>
            </a:r>
            <a:endParaRPr lang="en-US" sz="4800" dirty="0">
              <a:solidFill>
                <a:srgbClr val="000000"/>
              </a:solidFill>
              <a:latin typeface="Times New Roman" panose="02020603050405020304" pitchFamily="18" charset="0"/>
            </a:endParaRPr>
          </a:p>
          <a:p>
            <a:r>
              <a:rPr lang="en-US" sz="3900" dirty="0">
                <a:solidFill>
                  <a:srgbClr val="0070C0"/>
                </a:solidFill>
                <a:latin typeface="Times New Roman" panose="02020603050405020304" pitchFamily="18" charset="0"/>
              </a:rPr>
              <a:t> </a:t>
            </a:r>
            <a:r>
              <a:rPr lang="en-US" sz="4800" b="1" dirty="0">
                <a:solidFill>
                  <a:srgbClr val="0070C0"/>
                </a:solidFill>
                <a:latin typeface="Times New Roman" panose="02020603050405020304" pitchFamily="18" charset="0"/>
              </a:rPr>
              <a:t>Its teachability, isn’t it. </a:t>
            </a:r>
            <a:endParaRPr lang="en-US" sz="4800" b="1" dirty="0" smtClean="0">
              <a:solidFill>
                <a:srgbClr val="0070C0"/>
              </a:solidFill>
              <a:latin typeface="Times New Roman" panose="02020603050405020304" pitchFamily="18" charset="0"/>
            </a:endParaRPr>
          </a:p>
          <a:p>
            <a:pPr marL="0" indent="0">
              <a:buNone/>
            </a:pPr>
            <a:endParaRPr lang="en-US" sz="4800" dirty="0">
              <a:solidFill>
                <a:srgbClr val="0070C0"/>
              </a:solidFill>
              <a:latin typeface="Times New Roman" panose="02020603050405020304" pitchFamily="18" charset="0"/>
            </a:endParaRPr>
          </a:p>
          <a:p>
            <a:r>
              <a:rPr lang="en-US" sz="4800" b="1" dirty="0" smtClean="0">
                <a:solidFill>
                  <a:srgbClr val="000000"/>
                </a:solidFill>
                <a:latin typeface="Times New Roman" panose="02020603050405020304" pitchFamily="18" charset="0"/>
              </a:rPr>
              <a:t>Think </a:t>
            </a:r>
            <a:r>
              <a:rPr lang="en-US" sz="4800" b="1" dirty="0">
                <a:solidFill>
                  <a:srgbClr val="000000"/>
                </a:solidFill>
                <a:latin typeface="Times New Roman" panose="02020603050405020304" pitchFamily="18" charset="0"/>
              </a:rPr>
              <a:t>of all the people you know that never really made the most of the gifts and opportunities God gave them. </a:t>
            </a:r>
            <a:endParaRPr lang="en-US" sz="4800" dirty="0">
              <a:solidFill>
                <a:srgbClr val="000000"/>
              </a:solidFill>
              <a:latin typeface="Times New Roman" panose="02020603050405020304" pitchFamily="18" charset="0"/>
            </a:endParaRPr>
          </a:p>
          <a:p>
            <a:r>
              <a:rPr lang="en-US" sz="3900" dirty="0">
                <a:solidFill>
                  <a:srgbClr val="000000"/>
                </a:solidFill>
                <a:latin typeface="Times New Roman" panose="02020603050405020304" pitchFamily="18" charset="0"/>
              </a:rPr>
              <a:t> </a:t>
            </a:r>
            <a:r>
              <a:rPr lang="en-US" sz="4800" b="1" dirty="0">
                <a:solidFill>
                  <a:srgbClr val="0070C0"/>
                </a:solidFill>
                <a:latin typeface="Times New Roman" panose="02020603050405020304" pitchFamily="18" charset="0"/>
              </a:rPr>
              <a:t>Unteachability is the common thread, isn’t it? </a:t>
            </a:r>
            <a:endParaRPr lang="en-US" sz="4800" dirty="0">
              <a:solidFill>
                <a:srgbClr val="0070C0"/>
              </a:solidFill>
              <a:latin typeface="Times New Roman" panose="02020603050405020304" pitchFamily="18" charset="0"/>
            </a:endParaRPr>
          </a:p>
          <a:p>
            <a:endParaRPr lang="en-US" dirty="0"/>
          </a:p>
        </p:txBody>
      </p:sp>
    </p:spTree>
    <p:extLst>
      <p:ext uri="{BB962C8B-B14F-4D97-AF65-F5344CB8AC3E}">
        <p14:creationId xmlns:p14="http://schemas.microsoft.com/office/powerpoint/2010/main" val="13647896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rgbClr val="000000"/>
                </a:solidFill>
                <a:latin typeface="Times New Roman" panose="02020603050405020304" pitchFamily="18" charset="0"/>
              </a:rPr>
              <a:t>Closing </a:t>
            </a:r>
            <a:endParaRPr lang="en-US" dirty="0"/>
          </a:p>
        </p:txBody>
      </p:sp>
      <p:sp>
        <p:nvSpPr>
          <p:cNvPr id="3" name="Content Placeholder 2"/>
          <p:cNvSpPr>
            <a:spLocks noGrp="1"/>
          </p:cNvSpPr>
          <p:nvPr>
            <p:ph idx="1"/>
          </p:nvPr>
        </p:nvSpPr>
        <p:spPr>
          <a:xfrm>
            <a:off x="685800" y="1843790"/>
            <a:ext cx="10820400" cy="4482059"/>
          </a:xfrm>
        </p:spPr>
        <p:txBody>
          <a:bodyPr>
            <a:noAutofit/>
          </a:bodyPr>
          <a:lstStyle/>
          <a:p>
            <a:r>
              <a:rPr lang="en-US" sz="3500" b="1" dirty="0">
                <a:solidFill>
                  <a:srgbClr val="000000"/>
                </a:solidFill>
                <a:latin typeface="Times New Roman" panose="02020603050405020304" pitchFamily="18" charset="0"/>
              </a:rPr>
              <a:t>Teachability gets people to the top. But if you lose teachability at the top, you won’t be at the top for long. </a:t>
            </a:r>
            <a:endParaRPr lang="en-US" sz="3500" dirty="0">
              <a:solidFill>
                <a:srgbClr val="000000"/>
              </a:solidFill>
              <a:latin typeface="Times New Roman" panose="02020603050405020304" pitchFamily="18" charset="0"/>
            </a:endParaRPr>
          </a:p>
          <a:p>
            <a:r>
              <a:rPr lang="en-US" sz="3500" b="1" dirty="0">
                <a:solidFill>
                  <a:srgbClr val="000000"/>
                </a:solidFill>
                <a:latin typeface="Times New Roman" panose="02020603050405020304" pitchFamily="18" charset="0"/>
              </a:rPr>
              <a:t>Roger Ebert Said “Be willing to be a beginner every single morning.” “What I believe is that all clear-minded people should remain two things throughout their lifetimes: Curious and teachable.” “The unteachable man is sentenced to being taught only by experience. Hard Knocks </a:t>
            </a:r>
            <a:endParaRPr lang="en-US" sz="3500" dirty="0"/>
          </a:p>
        </p:txBody>
      </p:sp>
    </p:spTree>
    <p:extLst>
      <p:ext uri="{BB962C8B-B14F-4D97-AF65-F5344CB8AC3E}">
        <p14:creationId xmlns:p14="http://schemas.microsoft.com/office/powerpoint/2010/main" val="19602000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There’s another word for teachability. Humility. </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sz="3600" b="1" dirty="0">
                <a:solidFill>
                  <a:srgbClr val="000000"/>
                </a:solidFill>
                <a:latin typeface="Times New Roman" panose="02020603050405020304" pitchFamily="18" charset="0"/>
              </a:rPr>
              <a:t>Proverbs 9:9 ESV / Give instruction to a wise man, and he will be still wiser; teach a righteous man, and he will increase in learning. </a:t>
            </a:r>
            <a:endParaRPr lang="en-US" sz="3600" b="1" dirty="0" smtClean="0">
              <a:solidFill>
                <a:srgbClr val="000000"/>
              </a:solidFill>
              <a:latin typeface="Times New Roman" panose="02020603050405020304" pitchFamily="18" charset="0"/>
            </a:endParaRPr>
          </a:p>
          <a:p>
            <a:r>
              <a:rPr lang="en-US" sz="3600" b="1" dirty="0" smtClean="0">
                <a:solidFill>
                  <a:srgbClr val="000000"/>
                </a:solidFill>
                <a:latin typeface="Times New Roman" panose="02020603050405020304" pitchFamily="18" charset="0"/>
              </a:rPr>
              <a:t>“</a:t>
            </a:r>
            <a:r>
              <a:rPr lang="en-US" sz="3600" b="1" dirty="0">
                <a:solidFill>
                  <a:srgbClr val="000000"/>
                </a:solidFill>
                <a:latin typeface="Times New Roman" panose="02020603050405020304" pitchFamily="18" charset="0"/>
              </a:rPr>
              <a:t>God opposes the proud but gives grace to the humble.” 1 Peter 5:5 </a:t>
            </a:r>
            <a:endParaRPr lang="en-US" sz="3600" dirty="0"/>
          </a:p>
        </p:txBody>
      </p:sp>
    </p:spTree>
    <p:extLst>
      <p:ext uri="{BB962C8B-B14F-4D97-AF65-F5344CB8AC3E}">
        <p14:creationId xmlns:p14="http://schemas.microsoft.com/office/powerpoint/2010/main" val="40040339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600" b="1" dirty="0">
                <a:solidFill>
                  <a:srgbClr val="000000"/>
                </a:solidFill>
                <a:latin typeface="Times New Roman" panose="02020603050405020304" pitchFamily="18" charset="0"/>
              </a:rPr>
              <a:t>“The eye sees only what the mind is prepared to comprehend.” </a:t>
            </a:r>
            <a:endParaRPr lang="en-US" sz="3600" dirty="0">
              <a:solidFill>
                <a:srgbClr val="000000"/>
              </a:solidFill>
              <a:latin typeface="Times New Roman" panose="02020603050405020304" pitchFamily="18" charset="0"/>
            </a:endParaRPr>
          </a:p>
          <a:p>
            <a:r>
              <a:rPr lang="en-US" sz="3600" b="1" dirty="0">
                <a:solidFill>
                  <a:srgbClr val="000000"/>
                </a:solidFill>
                <a:latin typeface="Times New Roman" panose="02020603050405020304" pitchFamily="18" charset="0"/>
              </a:rPr>
              <a:t>What is the Holy Spirit saying to me through this message? </a:t>
            </a:r>
            <a:endParaRPr lang="en-US" sz="3600" b="1" dirty="0" smtClean="0">
              <a:solidFill>
                <a:srgbClr val="000000"/>
              </a:solidFill>
              <a:latin typeface="Times New Roman" panose="02020603050405020304" pitchFamily="18" charset="0"/>
            </a:endParaRPr>
          </a:p>
          <a:p>
            <a:pPr marL="0" indent="0">
              <a:buNone/>
            </a:pPr>
            <a:endParaRPr lang="en-US" sz="4000" dirty="0" smtClean="0">
              <a:solidFill>
                <a:srgbClr val="000000"/>
              </a:solidFill>
              <a:latin typeface="Times New Roman" panose="02020603050405020304" pitchFamily="18" charset="0"/>
            </a:endParaRPr>
          </a:p>
          <a:p>
            <a:pPr marL="0" indent="0">
              <a:buNone/>
            </a:pPr>
            <a:endParaRPr lang="en-US" sz="4000" dirty="0">
              <a:solidFill>
                <a:srgbClr val="000000"/>
              </a:solidFill>
              <a:latin typeface="Times New Roman" panose="02020603050405020304" pitchFamily="18" charset="0"/>
            </a:endParaRPr>
          </a:p>
          <a:p>
            <a:r>
              <a:rPr lang="en-US" sz="2400" b="1" i="1" dirty="0">
                <a:solidFill>
                  <a:srgbClr val="000000"/>
                </a:solidFill>
                <a:latin typeface="Times New Roman" panose="02020603050405020304" pitchFamily="18" charset="0"/>
              </a:rPr>
              <a:t>All scripture is from the NIV Version unless otherwise noted. </a:t>
            </a:r>
            <a:endParaRPr lang="en-US" dirty="0"/>
          </a:p>
        </p:txBody>
      </p:sp>
    </p:spTree>
    <p:extLst>
      <p:ext uri="{BB962C8B-B14F-4D97-AF65-F5344CB8AC3E}">
        <p14:creationId xmlns:p14="http://schemas.microsoft.com/office/powerpoint/2010/main" val="3889100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solidFill>
                  <a:srgbClr val="000000"/>
                </a:solidFill>
                <a:latin typeface="Times New Roman" panose="02020603050405020304" pitchFamily="18" charset="0"/>
              </a:rPr>
              <a:t/>
            </a:r>
            <a:br>
              <a:rPr lang="en-US" sz="2800" dirty="0">
                <a:solidFill>
                  <a:srgbClr val="000000"/>
                </a:solidFill>
                <a:latin typeface="Times New Roman" panose="02020603050405020304" pitchFamily="18" charset="0"/>
              </a:rPr>
            </a:br>
            <a:r>
              <a:rPr lang="en-US" sz="2800" dirty="0">
                <a:solidFill>
                  <a:srgbClr val="000000"/>
                </a:solidFill>
                <a:latin typeface="Times New Roman" panose="02020603050405020304" pitchFamily="18" charset="0"/>
              </a:rPr>
              <a:t> </a:t>
            </a:r>
            <a:r>
              <a:rPr lang="en-US" b="1" dirty="0">
                <a:solidFill>
                  <a:srgbClr val="000000"/>
                </a:solidFill>
                <a:latin typeface="Times New Roman" panose="02020603050405020304" pitchFamily="18" charset="0"/>
              </a:rPr>
              <a:t>The Importance of Having a Teachable Spirit </a:t>
            </a:r>
            <a:endParaRPr lang="en-US" dirty="0"/>
          </a:p>
        </p:txBody>
      </p:sp>
      <p:sp>
        <p:nvSpPr>
          <p:cNvPr id="3" name="Content Placeholder 2"/>
          <p:cNvSpPr>
            <a:spLocks noGrp="1"/>
          </p:cNvSpPr>
          <p:nvPr>
            <p:ph idx="1"/>
          </p:nvPr>
        </p:nvSpPr>
        <p:spPr/>
        <p:txBody>
          <a:bodyPr>
            <a:normAutofit/>
          </a:bodyPr>
          <a:lstStyle/>
          <a:p>
            <a:r>
              <a:rPr lang="en-US" sz="4000" dirty="0" smtClean="0">
                <a:solidFill>
                  <a:srgbClr val="000000"/>
                </a:solidFill>
                <a:latin typeface="Times New Roman" panose="02020603050405020304" pitchFamily="18" charset="0"/>
              </a:rPr>
              <a:t> </a:t>
            </a:r>
            <a:r>
              <a:rPr lang="en-US" sz="3600" b="1" dirty="0">
                <a:solidFill>
                  <a:srgbClr val="000000"/>
                </a:solidFill>
                <a:latin typeface="Times New Roman" panose="02020603050405020304" pitchFamily="18" charset="0"/>
              </a:rPr>
              <a:t>Proverbs 12:1-12 New International Version (NIV) </a:t>
            </a:r>
          </a:p>
          <a:p>
            <a:r>
              <a:rPr lang="en-US" sz="3600" b="1" dirty="0">
                <a:solidFill>
                  <a:srgbClr val="000000"/>
                </a:solidFill>
                <a:latin typeface="Times New Roman" panose="02020603050405020304" pitchFamily="18" charset="0"/>
              </a:rPr>
              <a:t>12 Whoever loves discipline loves knowledge, but whoever hates correction is stupid. </a:t>
            </a:r>
            <a:endParaRPr lang="en-US" sz="3200" b="1" dirty="0"/>
          </a:p>
        </p:txBody>
      </p:sp>
    </p:spTree>
    <p:extLst>
      <p:ext uri="{BB962C8B-B14F-4D97-AF65-F5344CB8AC3E}">
        <p14:creationId xmlns:p14="http://schemas.microsoft.com/office/powerpoint/2010/main" val="624352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solidFill>
                  <a:srgbClr val="000000"/>
                </a:solidFill>
                <a:latin typeface="Times New Roman" panose="02020603050405020304" pitchFamily="18" charset="0"/>
              </a:rPr>
              <a:t/>
            </a:r>
            <a:br>
              <a:rPr lang="en-US" sz="2800" dirty="0">
                <a:solidFill>
                  <a:srgbClr val="000000"/>
                </a:solidFill>
                <a:latin typeface="Times New Roman" panose="02020603050405020304" pitchFamily="18" charset="0"/>
              </a:rPr>
            </a:br>
            <a:r>
              <a:rPr lang="en-US" sz="2800" dirty="0">
                <a:solidFill>
                  <a:srgbClr val="000000"/>
                </a:solidFill>
                <a:latin typeface="Times New Roman" panose="02020603050405020304" pitchFamily="18" charset="0"/>
              </a:rPr>
              <a:t> </a:t>
            </a:r>
            <a:r>
              <a:rPr lang="en-US" b="1" dirty="0">
                <a:solidFill>
                  <a:srgbClr val="000000"/>
                </a:solidFill>
                <a:latin typeface="Times New Roman" panose="02020603050405020304" pitchFamily="18" charset="0"/>
              </a:rPr>
              <a:t>Characteristics of an Unteachable Spirit </a:t>
            </a:r>
            <a:endParaRPr lang="en-US" dirty="0"/>
          </a:p>
        </p:txBody>
      </p:sp>
      <p:sp>
        <p:nvSpPr>
          <p:cNvPr id="3" name="Content Placeholder 2"/>
          <p:cNvSpPr>
            <a:spLocks noGrp="1"/>
          </p:cNvSpPr>
          <p:nvPr>
            <p:ph idx="1"/>
          </p:nvPr>
        </p:nvSpPr>
        <p:spPr/>
        <p:txBody>
          <a:bodyPr>
            <a:normAutofit lnSpcReduction="10000"/>
          </a:bodyPr>
          <a:lstStyle/>
          <a:p>
            <a:r>
              <a:rPr lang="en-US" sz="3600" dirty="0" smtClean="0">
                <a:solidFill>
                  <a:srgbClr val="000000"/>
                </a:solidFill>
                <a:latin typeface="Times New Roman" panose="02020603050405020304" pitchFamily="18" charset="0"/>
              </a:rPr>
              <a:t>1</a:t>
            </a:r>
            <a:r>
              <a:rPr lang="en-US" sz="3600" dirty="0">
                <a:solidFill>
                  <a:srgbClr val="000000"/>
                </a:solidFill>
                <a:latin typeface="Times New Roman" panose="02020603050405020304" pitchFamily="18" charset="0"/>
              </a:rPr>
              <a:t>. </a:t>
            </a:r>
            <a:r>
              <a:rPr lang="en-US" sz="3600" b="1" dirty="0">
                <a:solidFill>
                  <a:srgbClr val="000000"/>
                </a:solidFill>
                <a:latin typeface="Times New Roman" panose="02020603050405020304" pitchFamily="18" charset="0"/>
              </a:rPr>
              <a:t>Chronic Failure </a:t>
            </a:r>
            <a:endParaRPr lang="en-US" sz="3600" dirty="0">
              <a:solidFill>
                <a:srgbClr val="000000"/>
              </a:solidFill>
              <a:latin typeface="Times New Roman" panose="02020603050405020304" pitchFamily="18" charset="0"/>
            </a:endParaRPr>
          </a:p>
          <a:p>
            <a:r>
              <a:rPr lang="en-US" sz="3600" dirty="0">
                <a:solidFill>
                  <a:srgbClr val="000000"/>
                </a:solidFill>
                <a:latin typeface="Times New Roman" panose="02020603050405020304" pitchFamily="18" charset="0"/>
              </a:rPr>
              <a:t>2. </a:t>
            </a:r>
            <a:r>
              <a:rPr lang="en-US" sz="3600" b="1" dirty="0">
                <a:solidFill>
                  <a:srgbClr val="000000"/>
                </a:solidFill>
                <a:latin typeface="Times New Roman" panose="02020603050405020304" pitchFamily="18" charset="0"/>
              </a:rPr>
              <a:t>An Argumentative and Defensive Nature </a:t>
            </a:r>
            <a:endParaRPr lang="en-US" sz="3600" dirty="0">
              <a:solidFill>
                <a:srgbClr val="000000"/>
              </a:solidFill>
              <a:latin typeface="Times New Roman" panose="02020603050405020304" pitchFamily="18" charset="0"/>
            </a:endParaRPr>
          </a:p>
          <a:p>
            <a:r>
              <a:rPr lang="en-US" sz="3600" dirty="0">
                <a:solidFill>
                  <a:srgbClr val="000000"/>
                </a:solidFill>
                <a:latin typeface="Times New Roman" panose="02020603050405020304" pitchFamily="18" charset="0"/>
              </a:rPr>
              <a:t>3. </a:t>
            </a:r>
            <a:r>
              <a:rPr lang="en-US" sz="3600" b="1" dirty="0">
                <a:solidFill>
                  <a:srgbClr val="000000"/>
                </a:solidFill>
                <a:latin typeface="Times New Roman" panose="02020603050405020304" pitchFamily="18" charset="0"/>
              </a:rPr>
              <a:t>Isolation and Withdrawal in Time of Difficulty </a:t>
            </a:r>
            <a:endParaRPr lang="en-US" sz="3600" dirty="0">
              <a:solidFill>
                <a:srgbClr val="000000"/>
              </a:solidFill>
              <a:latin typeface="Times New Roman" panose="02020603050405020304" pitchFamily="18" charset="0"/>
            </a:endParaRPr>
          </a:p>
          <a:p>
            <a:r>
              <a:rPr lang="en-US" sz="3600" dirty="0">
                <a:solidFill>
                  <a:srgbClr val="000000"/>
                </a:solidFill>
                <a:latin typeface="Times New Roman" panose="02020603050405020304" pitchFamily="18" charset="0"/>
              </a:rPr>
              <a:t>4. </a:t>
            </a:r>
            <a:r>
              <a:rPr lang="en-US" sz="3600" b="1" dirty="0">
                <a:solidFill>
                  <a:srgbClr val="000000"/>
                </a:solidFill>
                <a:latin typeface="Times New Roman" panose="02020603050405020304" pitchFamily="18" charset="0"/>
              </a:rPr>
              <a:t>Blame Transfer </a:t>
            </a:r>
            <a:endParaRPr lang="en-US" sz="3600" dirty="0">
              <a:solidFill>
                <a:srgbClr val="000000"/>
              </a:solidFill>
              <a:latin typeface="Times New Roman" panose="02020603050405020304" pitchFamily="18" charset="0"/>
            </a:endParaRPr>
          </a:p>
          <a:p>
            <a:r>
              <a:rPr lang="en-US" sz="3600" dirty="0">
                <a:solidFill>
                  <a:srgbClr val="000000"/>
                </a:solidFill>
                <a:latin typeface="Times New Roman" panose="02020603050405020304" pitchFamily="18" charset="0"/>
              </a:rPr>
              <a:t>5. </a:t>
            </a:r>
            <a:r>
              <a:rPr lang="en-US" sz="3600" b="1" dirty="0">
                <a:solidFill>
                  <a:srgbClr val="000000"/>
                </a:solidFill>
                <a:latin typeface="Times New Roman" panose="02020603050405020304" pitchFamily="18" charset="0"/>
              </a:rPr>
              <a:t>Surrounding Yourself with People Who Agree With You and Feeling Threatened by Those of Differing Opinions </a:t>
            </a:r>
            <a:endParaRPr lang="en-US" sz="3600" dirty="0">
              <a:solidFill>
                <a:srgbClr val="000000"/>
              </a:solidFill>
              <a:latin typeface="Times New Roman" panose="02020603050405020304" pitchFamily="18" charset="0"/>
            </a:endParaRPr>
          </a:p>
          <a:p>
            <a:endParaRPr lang="en-US" dirty="0"/>
          </a:p>
        </p:txBody>
      </p:sp>
    </p:spTree>
    <p:extLst>
      <p:ext uri="{BB962C8B-B14F-4D97-AF65-F5344CB8AC3E}">
        <p14:creationId xmlns:p14="http://schemas.microsoft.com/office/powerpoint/2010/main" val="2711286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solidFill>
                  <a:srgbClr val="000000"/>
                </a:solidFill>
                <a:latin typeface="Times New Roman" panose="02020603050405020304" pitchFamily="18" charset="0"/>
              </a:rPr>
              <a:t/>
            </a:r>
            <a:br>
              <a:rPr lang="en-US" sz="2800" dirty="0">
                <a:solidFill>
                  <a:srgbClr val="000000"/>
                </a:solidFill>
                <a:latin typeface="Times New Roman" panose="02020603050405020304" pitchFamily="18" charset="0"/>
              </a:rPr>
            </a:br>
            <a:r>
              <a:rPr lang="en-US" sz="2800" dirty="0">
                <a:solidFill>
                  <a:srgbClr val="000000"/>
                </a:solidFill>
                <a:latin typeface="Times New Roman" panose="02020603050405020304" pitchFamily="18" charset="0"/>
              </a:rPr>
              <a:t> </a:t>
            </a:r>
            <a:r>
              <a:rPr lang="en-US" b="1" dirty="0">
                <a:solidFill>
                  <a:srgbClr val="000000"/>
                </a:solidFill>
                <a:latin typeface="Times New Roman" panose="02020603050405020304" pitchFamily="18" charset="0"/>
              </a:rPr>
              <a:t>So what does unteachabilty look like? </a:t>
            </a:r>
            <a:endParaRPr lang="en-US" dirty="0"/>
          </a:p>
        </p:txBody>
      </p:sp>
      <p:sp>
        <p:nvSpPr>
          <p:cNvPr id="3" name="Content Placeholder 2"/>
          <p:cNvSpPr>
            <a:spLocks noGrp="1"/>
          </p:cNvSpPr>
          <p:nvPr>
            <p:ph idx="1"/>
          </p:nvPr>
        </p:nvSpPr>
        <p:spPr/>
        <p:txBody>
          <a:bodyPr/>
          <a:lstStyle/>
          <a:p>
            <a:r>
              <a:rPr lang="en-US" sz="3600" b="1" dirty="0" smtClean="0">
                <a:solidFill>
                  <a:srgbClr val="000000"/>
                </a:solidFill>
                <a:latin typeface="Times New Roman" panose="02020603050405020304" pitchFamily="18" charset="0"/>
              </a:rPr>
              <a:t>Don’t </a:t>
            </a:r>
            <a:r>
              <a:rPr lang="en-US" sz="3600" b="1" dirty="0">
                <a:solidFill>
                  <a:srgbClr val="000000"/>
                </a:solidFill>
                <a:latin typeface="Times New Roman" panose="02020603050405020304" pitchFamily="18" charset="0"/>
              </a:rPr>
              <a:t>take notes, read books, or learn anything unless it’s the bare minimum or what’s essential for exam purposes. </a:t>
            </a:r>
            <a:endParaRPr lang="en-US" sz="3600" dirty="0">
              <a:solidFill>
                <a:srgbClr val="000000"/>
              </a:solidFill>
              <a:latin typeface="Times New Roman" panose="02020603050405020304" pitchFamily="18" charset="0"/>
            </a:endParaRPr>
          </a:p>
          <a:p>
            <a:r>
              <a:rPr lang="en-US" sz="3600" b="1" dirty="0" smtClean="0">
                <a:solidFill>
                  <a:srgbClr val="000000"/>
                </a:solidFill>
                <a:latin typeface="Times New Roman" panose="02020603050405020304" pitchFamily="18" charset="0"/>
              </a:rPr>
              <a:t>Don’t </a:t>
            </a:r>
            <a:r>
              <a:rPr lang="en-US" sz="3600" b="1" dirty="0">
                <a:solidFill>
                  <a:srgbClr val="000000"/>
                </a:solidFill>
                <a:latin typeface="Times New Roman" panose="02020603050405020304" pitchFamily="18" charset="0"/>
              </a:rPr>
              <a:t>ask questions or attempt anything that might reveal </a:t>
            </a:r>
            <a:r>
              <a:rPr lang="en-US" sz="3600" b="1" dirty="0" smtClean="0">
                <a:solidFill>
                  <a:srgbClr val="000000"/>
                </a:solidFill>
                <a:latin typeface="Times New Roman" panose="02020603050405020304" pitchFamily="18" charset="0"/>
              </a:rPr>
              <a:t>their </a:t>
            </a:r>
            <a:r>
              <a:rPr lang="en-US" sz="3600" b="1" dirty="0">
                <a:solidFill>
                  <a:srgbClr val="000000"/>
                </a:solidFill>
                <a:latin typeface="Times New Roman" panose="02020603050405020304" pitchFamily="18" charset="0"/>
              </a:rPr>
              <a:t>ignorance or risk you looking stupid. </a:t>
            </a:r>
            <a:endParaRPr lang="en-US" sz="3600" dirty="0">
              <a:solidFill>
                <a:srgbClr val="000000"/>
              </a:solidFill>
              <a:latin typeface="Times New Roman" panose="02020603050405020304" pitchFamily="18" charset="0"/>
            </a:endParaRPr>
          </a:p>
          <a:p>
            <a:r>
              <a:rPr lang="en-US" sz="3600" b="1" dirty="0" smtClean="0">
                <a:solidFill>
                  <a:srgbClr val="000000"/>
                </a:solidFill>
                <a:latin typeface="Times New Roman" panose="02020603050405020304" pitchFamily="18" charset="0"/>
              </a:rPr>
              <a:t>Don’t </a:t>
            </a:r>
            <a:r>
              <a:rPr lang="en-US" sz="3600" b="1" dirty="0">
                <a:solidFill>
                  <a:srgbClr val="000000"/>
                </a:solidFill>
                <a:latin typeface="Times New Roman" panose="02020603050405020304" pitchFamily="18" charset="0"/>
              </a:rPr>
              <a:t>accept responsibility for </a:t>
            </a:r>
            <a:r>
              <a:rPr lang="en-US" sz="3600" b="1" dirty="0" smtClean="0">
                <a:solidFill>
                  <a:srgbClr val="000000"/>
                </a:solidFill>
                <a:latin typeface="Times New Roman" panose="02020603050405020304" pitchFamily="18" charset="0"/>
              </a:rPr>
              <a:t>their </a:t>
            </a:r>
            <a:r>
              <a:rPr lang="en-US" sz="3600" b="1" dirty="0">
                <a:solidFill>
                  <a:srgbClr val="000000"/>
                </a:solidFill>
                <a:latin typeface="Times New Roman" panose="02020603050405020304" pitchFamily="18" charset="0"/>
              </a:rPr>
              <a:t>failures but blame anyone and everyone else. </a:t>
            </a:r>
            <a:endParaRPr lang="en-US" sz="3600" dirty="0">
              <a:solidFill>
                <a:srgbClr val="000000"/>
              </a:solidFill>
              <a:latin typeface="Times New Roman" panose="02020603050405020304" pitchFamily="18" charset="0"/>
            </a:endParaRPr>
          </a:p>
          <a:p>
            <a:endParaRPr lang="en-US" dirty="0"/>
          </a:p>
        </p:txBody>
      </p:sp>
    </p:spTree>
    <p:extLst>
      <p:ext uri="{BB962C8B-B14F-4D97-AF65-F5344CB8AC3E}">
        <p14:creationId xmlns:p14="http://schemas.microsoft.com/office/powerpoint/2010/main" val="1372278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solidFill>
                  <a:srgbClr val="000000"/>
                </a:solidFill>
                <a:latin typeface="Times New Roman" panose="02020603050405020304" pitchFamily="18" charset="0"/>
              </a:rPr>
              <a:t/>
            </a:r>
            <a:br>
              <a:rPr lang="en-US" sz="2800" dirty="0">
                <a:solidFill>
                  <a:srgbClr val="000000"/>
                </a:solidFill>
                <a:latin typeface="Times New Roman" panose="02020603050405020304" pitchFamily="18" charset="0"/>
              </a:rPr>
            </a:br>
            <a:r>
              <a:rPr lang="en-US" sz="2800" dirty="0">
                <a:solidFill>
                  <a:srgbClr val="000000"/>
                </a:solidFill>
                <a:latin typeface="Times New Roman" panose="02020603050405020304" pitchFamily="18" charset="0"/>
              </a:rPr>
              <a:t> </a:t>
            </a:r>
            <a:r>
              <a:rPr lang="en-US" b="1" dirty="0">
                <a:solidFill>
                  <a:srgbClr val="000000"/>
                </a:solidFill>
                <a:latin typeface="Times New Roman" panose="02020603050405020304" pitchFamily="18" charset="0"/>
              </a:rPr>
              <a:t>So what does unteachabilty look like? </a:t>
            </a:r>
            <a:endParaRPr lang="en-US" dirty="0"/>
          </a:p>
        </p:txBody>
      </p:sp>
      <p:sp>
        <p:nvSpPr>
          <p:cNvPr id="3" name="Content Placeholder 2"/>
          <p:cNvSpPr>
            <a:spLocks noGrp="1"/>
          </p:cNvSpPr>
          <p:nvPr>
            <p:ph idx="1"/>
          </p:nvPr>
        </p:nvSpPr>
        <p:spPr/>
        <p:txBody>
          <a:bodyPr>
            <a:normAutofit lnSpcReduction="10000"/>
          </a:bodyPr>
          <a:lstStyle/>
          <a:p>
            <a:r>
              <a:rPr lang="en-US" sz="3600" b="1" dirty="0" smtClean="0">
                <a:solidFill>
                  <a:srgbClr val="000000"/>
                </a:solidFill>
                <a:latin typeface="Times New Roman" panose="02020603050405020304" pitchFamily="18" charset="0"/>
              </a:rPr>
              <a:t>Don’t </a:t>
            </a:r>
            <a:r>
              <a:rPr lang="en-US" sz="3600" b="1" dirty="0">
                <a:solidFill>
                  <a:srgbClr val="000000"/>
                </a:solidFill>
                <a:latin typeface="Times New Roman" panose="02020603050405020304" pitchFamily="18" charset="0"/>
              </a:rPr>
              <a:t>seek or accept one-to-one personal guidance or mentoring from parents, teachers, pastors, elders, etc. </a:t>
            </a:r>
            <a:endParaRPr lang="en-US" sz="3600" dirty="0">
              <a:solidFill>
                <a:srgbClr val="000000"/>
              </a:solidFill>
              <a:latin typeface="Times New Roman" panose="02020603050405020304" pitchFamily="18" charset="0"/>
            </a:endParaRPr>
          </a:p>
          <a:p>
            <a:r>
              <a:rPr lang="en-US" sz="3600" b="1" dirty="0" smtClean="0">
                <a:solidFill>
                  <a:srgbClr val="000000"/>
                </a:solidFill>
                <a:latin typeface="Times New Roman" panose="02020603050405020304" pitchFamily="18" charset="0"/>
              </a:rPr>
              <a:t>Don’t </a:t>
            </a:r>
            <a:r>
              <a:rPr lang="en-US" sz="3600" b="1" dirty="0">
                <a:solidFill>
                  <a:srgbClr val="000000"/>
                </a:solidFill>
                <a:latin typeface="Times New Roman" panose="02020603050405020304" pitchFamily="18" charset="0"/>
              </a:rPr>
              <a:t>listen, but talk, talk, talk about yourself, especially when you’re with someone you could learn a lot from. </a:t>
            </a:r>
            <a:endParaRPr lang="en-US" sz="3600" dirty="0">
              <a:solidFill>
                <a:srgbClr val="000000"/>
              </a:solidFill>
              <a:latin typeface="Times New Roman" panose="02020603050405020304" pitchFamily="18" charset="0"/>
            </a:endParaRPr>
          </a:p>
          <a:p>
            <a:r>
              <a:rPr lang="en-US" sz="3600" b="1" dirty="0" smtClean="0">
                <a:solidFill>
                  <a:srgbClr val="000000"/>
                </a:solidFill>
                <a:latin typeface="Times New Roman" panose="02020603050405020304" pitchFamily="18" charset="0"/>
              </a:rPr>
              <a:t>Don’t </a:t>
            </a:r>
            <a:r>
              <a:rPr lang="en-US" sz="3600" b="1" dirty="0">
                <a:solidFill>
                  <a:srgbClr val="000000"/>
                </a:solidFill>
                <a:latin typeface="Times New Roman" panose="02020603050405020304" pitchFamily="18" charset="0"/>
              </a:rPr>
              <a:t>take criticism or correction without resentment or retaliation. </a:t>
            </a:r>
            <a:endParaRPr lang="en-US" sz="3600" dirty="0">
              <a:solidFill>
                <a:srgbClr val="000000"/>
              </a:solidFill>
              <a:latin typeface="Times New Roman" panose="02020603050405020304" pitchFamily="18" charset="0"/>
            </a:endParaRPr>
          </a:p>
          <a:p>
            <a:endParaRPr lang="en-US" dirty="0"/>
          </a:p>
        </p:txBody>
      </p:sp>
    </p:spTree>
    <p:extLst>
      <p:ext uri="{BB962C8B-B14F-4D97-AF65-F5344CB8AC3E}">
        <p14:creationId xmlns:p14="http://schemas.microsoft.com/office/powerpoint/2010/main" val="1844150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solidFill>
                  <a:srgbClr val="000000"/>
                </a:solidFill>
                <a:latin typeface="Times New Roman" panose="02020603050405020304" pitchFamily="18" charset="0"/>
              </a:rPr>
              <a:t/>
            </a:r>
            <a:br>
              <a:rPr lang="en-US" sz="2800" dirty="0">
                <a:solidFill>
                  <a:srgbClr val="000000"/>
                </a:solidFill>
                <a:latin typeface="Times New Roman" panose="02020603050405020304" pitchFamily="18" charset="0"/>
              </a:rPr>
            </a:br>
            <a:r>
              <a:rPr lang="en-US" sz="2800" dirty="0">
                <a:solidFill>
                  <a:srgbClr val="000000"/>
                </a:solidFill>
                <a:latin typeface="Times New Roman" panose="02020603050405020304" pitchFamily="18" charset="0"/>
              </a:rPr>
              <a:t> </a:t>
            </a:r>
            <a:r>
              <a:rPr lang="en-US" b="1" dirty="0">
                <a:solidFill>
                  <a:srgbClr val="000000"/>
                </a:solidFill>
                <a:latin typeface="Times New Roman" panose="02020603050405020304" pitchFamily="18" charset="0"/>
              </a:rPr>
              <a:t>So what does unteachabilty look like? </a:t>
            </a:r>
            <a:endParaRPr lang="en-US" dirty="0"/>
          </a:p>
        </p:txBody>
      </p:sp>
      <p:sp>
        <p:nvSpPr>
          <p:cNvPr id="3" name="Content Placeholder 2"/>
          <p:cNvSpPr>
            <a:spLocks noGrp="1"/>
          </p:cNvSpPr>
          <p:nvPr>
            <p:ph idx="1"/>
          </p:nvPr>
        </p:nvSpPr>
        <p:spPr/>
        <p:txBody>
          <a:bodyPr>
            <a:normAutofit/>
          </a:bodyPr>
          <a:lstStyle/>
          <a:p>
            <a:r>
              <a:rPr lang="en-US" sz="3600" b="1" dirty="0" smtClean="0">
                <a:solidFill>
                  <a:srgbClr val="000000"/>
                </a:solidFill>
                <a:latin typeface="Times New Roman" panose="02020603050405020304" pitchFamily="18" charset="0"/>
              </a:rPr>
              <a:t>Resist </a:t>
            </a:r>
            <a:r>
              <a:rPr lang="en-US" sz="3600" b="1" dirty="0">
                <a:solidFill>
                  <a:srgbClr val="000000"/>
                </a:solidFill>
                <a:latin typeface="Times New Roman" panose="02020603050405020304" pitchFamily="18" charset="0"/>
              </a:rPr>
              <a:t>moving out of personal comfort zones in work, study, ministry, or relationships, but always look for the easy and familiar route. </a:t>
            </a:r>
            <a:endParaRPr lang="en-US" sz="3600" dirty="0">
              <a:solidFill>
                <a:srgbClr val="000000"/>
              </a:solidFill>
              <a:latin typeface="Times New Roman" panose="02020603050405020304" pitchFamily="18" charset="0"/>
            </a:endParaRPr>
          </a:p>
          <a:p>
            <a:r>
              <a:rPr lang="en-US" sz="3600" b="1" dirty="0" smtClean="0">
                <a:solidFill>
                  <a:srgbClr val="000000"/>
                </a:solidFill>
                <a:latin typeface="Times New Roman" panose="02020603050405020304" pitchFamily="18" charset="0"/>
              </a:rPr>
              <a:t>Don’t </a:t>
            </a:r>
            <a:r>
              <a:rPr lang="en-US" sz="3600" b="1" dirty="0">
                <a:solidFill>
                  <a:srgbClr val="000000"/>
                </a:solidFill>
                <a:latin typeface="Times New Roman" panose="02020603050405020304" pitchFamily="18" charset="0"/>
              </a:rPr>
              <a:t>read, listen to, or learn anything that challenges existing presuppositions, practices, and prejudices. </a:t>
            </a:r>
            <a:endParaRPr lang="en-US" sz="36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652573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Scriptures</a:t>
            </a:r>
            <a:endParaRPr lang="en-US" b="1" dirty="0"/>
          </a:p>
        </p:txBody>
      </p:sp>
      <p:sp>
        <p:nvSpPr>
          <p:cNvPr id="3" name="Content Placeholder 2"/>
          <p:cNvSpPr>
            <a:spLocks noGrp="1"/>
          </p:cNvSpPr>
          <p:nvPr>
            <p:ph idx="1"/>
          </p:nvPr>
        </p:nvSpPr>
        <p:spPr/>
        <p:txBody>
          <a:bodyPr>
            <a:normAutofit/>
          </a:bodyPr>
          <a:lstStyle/>
          <a:p>
            <a:r>
              <a:rPr lang="en-US" sz="4000" b="1" i="1" dirty="0">
                <a:solidFill>
                  <a:srgbClr val="C00000"/>
                </a:solidFill>
                <a:latin typeface="Times New Roman" panose="02020603050405020304" pitchFamily="18" charset="0"/>
              </a:rPr>
              <a:t>(Matthew 7:7–8; John 16:13 (NIV); Proverbs 9:8–9, 13; Proverbs 21:9; Proverbs 18:1–2) </a:t>
            </a:r>
            <a:endParaRPr lang="en-US" sz="3600" dirty="0">
              <a:solidFill>
                <a:srgbClr val="C00000"/>
              </a:solidFill>
            </a:endParaRPr>
          </a:p>
        </p:txBody>
      </p:sp>
    </p:spTree>
    <p:extLst>
      <p:ext uri="{BB962C8B-B14F-4D97-AF65-F5344CB8AC3E}">
        <p14:creationId xmlns:p14="http://schemas.microsoft.com/office/powerpoint/2010/main" val="728948572"/>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docProps/app.xml><?xml version="1.0" encoding="utf-8"?>
<Properties xmlns="http://schemas.openxmlformats.org/officeDocument/2006/extended-properties" xmlns:vt="http://schemas.openxmlformats.org/officeDocument/2006/docPropsVTypes">
  <Template>Vapor Trail</Template>
  <TotalTime>51</TotalTime>
  <Words>1304</Words>
  <Application>Microsoft Office PowerPoint</Application>
  <PresentationFormat>Widescreen</PresentationFormat>
  <Paragraphs>109</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Century Gothic</vt:lpstr>
      <vt:lpstr>Symbol</vt:lpstr>
      <vt:lpstr>Times New Roman</vt:lpstr>
      <vt:lpstr>Vapor Trail</vt:lpstr>
      <vt:lpstr>  Are you teachable or unteachable? </vt:lpstr>
      <vt:lpstr>PowerPoint Presentation</vt:lpstr>
      <vt:lpstr>PowerPoint Presentation</vt:lpstr>
      <vt:lpstr>  The Importance of Having a Teachable Spirit </vt:lpstr>
      <vt:lpstr>  Characteristics of an Unteachable Spirit </vt:lpstr>
      <vt:lpstr>  So what does unteachabilty look like? </vt:lpstr>
      <vt:lpstr>  So what does unteachabilty look like? </vt:lpstr>
      <vt:lpstr>  So what does unteachabilty look like? </vt:lpstr>
      <vt:lpstr>Scriptures</vt:lpstr>
      <vt:lpstr>Matthew 7:7-8 New International Version (NIV)  </vt:lpstr>
      <vt:lpstr>John 16:13 New International Version (NIV)  </vt:lpstr>
      <vt:lpstr>Proverbs 9:8-9 New International Version (NIV)  </vt:lpstr>
      <vt:lpstr>Proverbs 9:13 New International Version (NIV) </vt:lpstr>
      <vt:lpstr>Proverbs 21:9 New International Version (NIV)</vt:lpstr>
      <vt:lpstr>Proverbs 18:1-2 New International Version (NIV)</vt:lpstr>
      <vt:lpstr>Root Causes of an Unteachable Spirit </vt:lpstr>
      <vt:lpstr>The unteachable usually fail. </vt:lpstr>
      <vt:lpstr>SCRIPTURES</vt:lpstr>
      <vt:lpstr>Isaiah 53:6 New International Version (NIV)  </vt:lpstr>
      <vt:lpstr>Proverbs 16:18 New International Version (NIV)</vt:lpstr>
      <vt:lpstr>James 4:6 New International Version (NIV)</vt:lpstr>
      <vt:lpstr>Ephesians 5:21 New International Version (NIV)</vt:lpstr>
      <vt:lpstr>The Four Characteristics of a Teachable Spirit</vt:lpstr>
      <vt:lpstr>In contrast, teachability means: </vt:lpstr>
      <vt:lpstr>In contrast, teachability means: </vt:lpstr>
      <vt:lpstr>SCRIPTURES</vt:lpstr>
      <vt:lpstr>Proverbs 9:8 New International Version (NIV) </vt:lpstr>
      <vt:lpstr>Proverbs 11:14 New International Version (NIV)  </vt:lpstr>
      <vt:lpstr>Proverbs 15:22 New International Version (NIV)</vt:lpstr>
      <vt:lpstr>Closing </vt:lpstr>
      <vt:lpstr>There’s another word for teachability. Humility.  </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 you teachable or unteachable?</dc:title>
  <dc:creator>Ronald Powell</dc:creator>
  <cp:lastModifiedBy>Ronald Powell</cp:lastModifiedBy>
  <cp:revision>6</cp:revision>
  <dcterms:created xsi:type="dcterms:W3CDTF">2019-08-16T21:01:35Z</dcterms:created>
  <dcterms:modified xsi:type="dcterms:W3CDTF">2019-08-16T21:52:52Z</dcterms:modified>
</cp:coreProperties>
</file>