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83" r:id="rId5"/>
    <p:sldId id="256" r:id="rId6"/>
    <p:sldId id="284" r:id="rId7"/>
    <p:sldId id="286" r:id="rId8"/>
    <p:sldId id="285" r:id="rId9"/>
    <p:sldId id="291" r:id="rId10"/>
    <p:sldId id="293" r:id="rId11"/>
    <p:sldId id="290" r:id="rId12"/>
    <p:sldId id="292" r:id="rId13"/>
    <p:sldId id="289" r:id="rId14"/>
    <p:sldId id="287" r:id="rId15"/>
    <p:sldId id="288" r:id="rId16"/>
    <p:sldId id="302" r:id="rId17"/>
    <p:sldId id="303" r:id="rId18"/>
    <p:sldId id="294" r:id="rId19"/>
    <p:sldId id="295" r:id="rId20"/>
    <p:sldId id="296" r:id="rId21"/>
    <p:sldId id="297" r:id="rId22"/>
    <p:sldId id="298" r:id="rId23"/>
    <p:sldId id="299" r:id="rId24"/>
    <p:sldId id="301"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85794" autoAdjust="0"/>
  </p:normalViewPr>
  <p:slideViewPr>
    <p:cSldViewPr snapToGrid="0">
      <p:cViewPr varScale="1">
        <p:scale>
          <a:sx n="64" d="100"/>
          <a:sy n="64" d="100"/>
        </p:scale>
        <p:origin x="84" y="7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8/24/2019</a:t>
            </a:fld>
            <a:endParaRPr lang="en-US"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8/24/2019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4185577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xmlns=""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xmlns=""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xmlns=""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xmlns=""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pic>
        <p:nvPicPr>
          <p:cNvPr id="24" name="Picture 23">
            <a:extLst>
              <a:ext uri="{FF2B5EF4-FFF2-40B4-BE49-F238E27FC236}">
                <a16:creationId xmlns:a16="http://schemas.microsoft.com/office/drawing/2014/main" xmlns=""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xmlns=""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xmlns=""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xmlns=""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xmlns=""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xmlns=""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xmlns=""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xmlns=""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xmlns=""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xmlns="" id="{F23BA81C-7A11-4162-B12D-09C177941F54}"/>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xmlns=""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xmlns=""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xmlns=""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xmlns=""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xmlns=""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xmlns=""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xmlns=""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xmlns=""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xmlns=""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xmlns=""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xmlns=""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xmlns=""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xmlns=""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xmlns=""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xmlns=""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xmlns=""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xmlns=""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xmlns=""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xmlns=""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xmlns=""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xmlns=""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xmlns=""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xmlns=""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xmlns=""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xmlns=""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xmlns=""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xmlns=""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xmlns=""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xmlns=""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xmlns=""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xmlns=""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xmlns=""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xmlns=""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xmlns="" id="{FF08EDE7-4EEE-467B-88CF-BC73746F06BD}"/>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xmlns=""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xmlns=""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xmlns=""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xmlns=""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xmlns=""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xmlns=""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xmlns=""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xmlns=""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xmlns=""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xmlns=""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xmlns=""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xmlns=""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xmlns=""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xmlns=""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xmlns="" id="{2237E213-4C0E-46AD-9E3B-F87160D09349}"/>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xmlns=""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xmlns=""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xmlns=""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xmlns=""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xmlns=""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xmlns=""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xmlns=""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xmlns=""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xmlns=""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xmlns=""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xmlns=""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xmlns=""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xmlns=""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xmlns=""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xmlns=""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xmlns=""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xmlns=""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xmlns=""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xmlns=""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xmlns=""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xmlns=""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xmlns=""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xmlns="" id="{1F95F1F7-9083-4904-84DE-45613FFE595C}"/>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xmlns=""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xmlns=""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xmlns=""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xmlns=""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xmlns=""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xmlns=""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xmlns=""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xmlns=""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xmlns=""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9" name="Picture Placeholder 8">
            <a:extLst>
              <a:ext uri="{FF2B5EF4-FFF2-40B4-BE49-F238E27FC236}">
                <a16:creationId xmlns:a16="http://schemas.microsoft.com/office/drawing/2014/main" xmlns=""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xmlns=""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xmlns=""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xmlns=""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xmlns=""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xmlns="" id="{703B4A2F-5217-4795-8F6B-BFD7CF459B1C}"/>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xmlns=""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xmlns=""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xmlns=""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xmlns=""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xmlns=""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xmlns=""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xmlns=""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xmlns=""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xmlns=""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xmlns=""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xmlns=""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xmlns=""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xmlns=""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xmlns=""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xmlns=""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xmlns=""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xmlns=""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xmlns=""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xmlns=""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xmlns=""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xmlns=""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xmlns=""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xmlns=""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xmlns=""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xmlns=""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xmlns=""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xmlns="" id="{38C3E6C6-AC4D-4596-8441-DAB1F5F85FC7}"/>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xmlns=""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5312EF92-D0F7-4157-AFAF-E4A3058C58DF}"/>
              </a:ext>
            </a:extLst>
          </p:cNvPr>
          <p:cNvSpPr>
            <a:spLocks noGrp="1"/>
          </p:cNvSpPr>
          <p:nvPr>
            <p:ph type="title"/>
          </p:nvPr>
        </p:nvSpPr>
        <p:spPr>
          <a:xfrm>
            <a:off x="432000" y="432000"/>
            <a:ext cx="11329200" cy="432000"/>
          </a:xfrm>
        </p:spPr>
        <p:txBody>
          <a:bodyPr/>
          <a:lstStyle/>
          <a:p>
            <a:r>
              <a:rPr lang="en-US" noProof="0" smtClean="0"/>
              <a:t>Click to edit Master title style</a:t>
            </a:r>
            <a:endParaRPr lang="en-US" noProof="0"/>
          </a:p>
        </p:txBody>
      </p:sp>
      <p:sp>
        <p:nvSpPr>
          <p:cNvPr id="8" name="Footer Placeholder 7">
            <a:extLst>
              <a:ext uri="{FF2B5EF4-FFF2-40B4-BE49-F238E27FC236}">
                <a16:creationId xmlns:a16="http://schemas.microsoft.com/office/drawing/2014/main" xmlns=""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xmlns=""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xmlns=""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xmlns="" id="{E4307A33-2967-4899-A40F-2B187086D240}"/>
              </a:ext>
            </a:extLst>
          </p:cNvPr>
          <p:cNvSpPr>
            <a:spLocks noGrp="1"/>
          </p:cNvSpPr>
          <p:nvPr>
            <p:ph type="title"/>
          </p:nvPr>
        </p:nvSpPr>
        <p:spPr>
          <a:xfrm>
            <a:off x="432000" y="432000"/>
            <a:ext cx="11329200" cy="432000"/>
          </a:xfrm>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xmlns=""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2E0109-A852-4B1A-84CE-848A1D64057F}"/>
              </a:ext>
            </a:extLst>
          </p:cNvPr>
          <p:cNvSpPr>
            <a:spLocks noGrp="1"/>
          </p:cNvSpPr>
          <p:nvPr>
            <p:ph type="title"/>
          </p:nvPr>
        </p:nvSpPr>
        <p:spPr/>
        <p:txBody>
          <a:bodyPr/>
          <a:lstStyle/>
          <a:p>
            <a:r>
              <a:rPr lang="en-US" noProof="0" smtClean="0"/>
              <a:t>Click to edit Master title style</a:t>
            </a:r>
            <a:endParaRPr lang="en-US" noProof="0"/>
          </a:p>
        </p:txBody>
      </p:sp>
      <p:sp>
        <p:nvSpPr>
          <p:cNvPr id="5" name="Footer Placeholder 4">
            <a:extLst>
              <a:ext uri="{FF2B5EF4-FFF2-40B4-BE49-F238E27FC236}">
                <a16:creationId xmlns:a16="http://schemas.microsoft.com/office/drawing/2014/main" xmlns=""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1F9D68-D408-4753-A4A2-75AC2CD42980}"/>
              </a:ext>
            </a:extLst>
          </p:cNvPr>
          <p:cNvSpPr>
            <a:spLocks noGrp="1"/>
          </p:cNvSpPr>
          <p:nvPr>
            <p:ph type="title"/>
          </p:nvPr>
        </p:nvSpPr>
        <p:spPr/>
        <p:txBody>
          <a:bodyPr/>
          <a:lstStyle/>
          <a:p>
            <a:r>
              <a:rPr lang="en-US" noProof="0" smtClean="0"/>
              <a:t>Click to edit Master title style</a:t>
            </a:r>
            <a:endParaRPr lang="en-US" noProof="0"/>
          </a:p>
        </p:txBody>
      </p:sp>
      <p:sp>
        <p:nvSpPr>
          <p:cNvPr id="5" name="Footer Placeholder 4">
            <a:extLst>
              <a:ext uri="{FF2B5EF4-FFF2-40B4-BE49-F238E27FC236}">
                <a16:creationId xmlns:a16="http://schemas.microsoft.com/office/drawing/2014/main" xmlns=""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xmlns=""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xmlns=""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xmlns=""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xmlns="" id="{7674D4AD-4133-4DB9-B1FD-CF7D8D1B5034}"/>
              </a:ext>
            </a:extLst>
          </p:cNvPr>
          <p:cNvSpPr>
            <a:spLocks noGrp="1"/>
          </p:cNvSpPr>
          <p:nvPr>
            <p:ph type="title"/>
          </p:nvPr>
        </p:nvSpPr>
        <p:spPr>
          <a:xfrm>
            <a:off x="360000" y="359999"/>
            <a:ext cx="4186800" cy="3400227"/>
          </a:xfrm>
        </p:spPr>
        <p:txBody>
          <a:bodyPr anchor="b"/>
          <a:lstStyle/>
          <a:p>
            <a:r>
              <a:rPr lang="en-US" noProof="0" smtClean="0"/>
              <a:t>Click to edit Master title style</a:t>
            </a:r>
            <a:endParaRPr lang="en-US" noProof="0"/>
          </a:p>
        </p:txBody>
      </p:sp>
      <p:sp>
        <p:nvSpPr>
          <p:cNvPr id="2" name="Footer Placeholder 1">
            <a:extLst>
              <a:ext uri="{FF2B5EF4-FFF2-40B4-BE49-F238E27FC236}">
                <a16:creationId xmlns:a16="http://schemas.microsoft.com/office/drawing/2014/main" xmlns=""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xmlns=""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xmlns=""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xmlns=""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xmlns=""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smtClean="0"/>
              <a:t>Click to edit Master title style</a:t>
            </a:r>
            <a:endParaRPr lang="en-US" noProof="0"/>
          </a:p>
        </p:txBody>
      </p:sp>
      <p:sp>
        <p:nvSpPr>
          <p:cNvPr id="11" name="Text Placeholder 3">
            <a:extLst>
              <a:ext uri="{FF2B5EF4-FFF2-40B4-BE49-F238E27FC236}">
                <a16:creationId xmlns:a16="http://schemas.microsoft.com/office/drawing/2014/main" xmlns=""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xmlns=""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xmlns=""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xmlns=""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xmlns=""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xmlns=""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xmlns=""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xmlns=""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xmlns=""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xmlns=""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xmlns=""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xmlns=""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xmlns=""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xmlns="" id="{1B6D07DD-F1C7-4A36-AF98-6B5500A11EC4}"/>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xmlns=""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xmlns=""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xmlns=""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xmlns=""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xmlns=""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xmlns=""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xmlns=""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xmlns=""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xmlns=""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xmlns=""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xmlns=""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xmlns=""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xmlns=""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xmlns=""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xmlns=""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xmlns=""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xmlns=""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xmlns=""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xmlns=""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xmlns=""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xmlns=""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xmlns=""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xmlns=""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xmlns=""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xmlns=""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xmlns=""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xmlns=""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xmlns=""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xmlns=""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xmlns=""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xmlns=""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pic>
        <p:nvPicPr>
          <p:cNvPr id="53" name="Picture 52">
            <a:extLst>
              <a:ext uri="{FF2B5EF4-FFF2-40B4-BE49-F238E27FC236}">
                <a16:creationId xmlns:a16="http://schemas.microsoft.com/office/drawing/2014/main" xmlns=""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xmlns=""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xmlns=""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xmlns=""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xmlns=""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xmlns=""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pic>
        <p:nvPicPr>
          <p:cNvPr id="22" name="Picture 21">
            <a:extLst>
              <a:ext uri="{FF2B5EF4-FFF2-40B4-BE49-F238E27FC236}">
                <a16:creationId xmlns:a16="http://schemas.microsoft.com/office/drawing/2014/main" xmlns=""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xmlns=""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xmlns=""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xmlns=""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D511B9E7-33BC-464B-B75C-73154C197648}"/>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xmlns=""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xmlns=""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xmlns=""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xmlns=""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xmlns=""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xmlns=""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xmlns=""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xmlns=""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xmlns=""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xmlns=""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xmlns=""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xmlns=""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xmlns=""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xmlns="" id="{F81CA826-63B3-43E6-99A0-25895892FF1D}"/>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xmlns=""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xmlns=""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xmlns=""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xmlns=""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xmlns=""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xmlns=""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xmlns=""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xmlns=""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xmlns=""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xmlns=""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xmlns=""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xmlns=""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xmlns=""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xmlns=""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xmlns=""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xmlns=""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xmlns=""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xmlns=""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xmlns=""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xmlns="" id="{129EA32B-6EE8-4742-9788-FCAC7A0FE6E6}"/>
              </a:ext>
            </a:extLst>
          </p:cNvPr>
          <p:cNvSpPr>
            <a:spLocks noGrp="1"/>
          </p:cNvSpPr>
          <p:nvPr>
            <p:ph type="title"/>
          </p:nvPr>
        </p:nvSpPr>
        <p:spPr>
          <a:xfrm>
            <a:off x="432000" y="432000"/>
            <a:ext cx="11329200" cy="432000"/>
          </a:xfrm>
        </p:spPr>
        <p:txBody>
          <a:bodyPr/>
          <a:lstStyle/>
          <a:p>
            <a:r>
              <a:rPr lang="en-US" noProof="0" smtClean="0"/>
              <a:t>Click to edit Master title style</a:t>
            </a:r>
            <a:endParaRPr lang="en-US" noProof="0"/>
          </a:p>
        </p:txBody>
      </p:sp>
      <p:sp>
        <p:nvSpPr>
          <p:cNvPr id="5" name="Footer Placeholder 4">
            <a:extLst>
              <a:ext uri="{FF2B5EF4-FFF2-40B4-BE49-F238E27FC236}">
                <a16:creationId xmlns:a16="http://schemas.microsoft.com/office/drawing/2014/main" xmlns=""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xmlns=""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xmlns=""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client=firefox-b-1-d&amp;q=how+to+pronounce+sacred&amp;stick=H4sIAAAAAAAAAOMIfcRowS3w8sc9YSn9SWtOXmPU5OINKMrPK81LzkwsyczPExLiYglJLcoV4pLi4GIrTkwuSk2xYlFiSs3jWcQqnpFfrlCSr1AA1JEP1JKqAFEAAAyWy1RXAAAA&amp;pron_lang=en&amp;pron_country=us&amp;sa=X&amp;ved=2ahUKEwjS2JDOwJvkAhULX60KHU3wCwkQ3eEDMAB6BAgAEAg"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0E8F8-CBC6-4A56-A60B-FDBF1E1F1214}"/>
              </a:ext>
            </a:extLst>
          </p:cNvPr>
          <p:cNvSpPr>
            <a:spLocks noGrp="1"/>
          </p:cNvSpPr>
          <p:nvPr>
            <p:ph type="ctrTitle"/>
          </p:nvPr>
        </p:nvSpPr>
        <p:spPr>
          <a:xfrm>
            <a:off x="7450111" y="3447738"/>
            <a:ext cx="3447738" cy="1196663"/>
          </a:xfrm>
        </p:spPr>
        <p:txBody>
          <a:bodyPr/>
          <a:lstStyle/>
          <a:p>
            <a:pPr algn="ctr"/>
            <a:r>
              <a:rPr lang="en-US" dirty="0" smtClean="0">
                <a:effectLst>
                  <a:outerShdw blurRad="38100" dist="38100" dir="2700000" algn="tl">
                    <a:srgbClr val="000000">
                      <a:alpha val="43137"/>
                    </a:srgbClr>
                  </a:outerShdw>
                </a:effectLst>
              </a:rPr>
              <a:t>The Sacred</a:t>
            </a:r>
            <a:endParaRPr lang="en-US"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xmlns="" id="{72258620-D380-473B-A288-E14928A16BDB}"/>
              </a:ext>
            </a:extLst>
          </p:cNvPr>
          <p:cNvSpPr>
            <a:spLocks noGrp="1"/>
          </p:cNvSpPr>
          <p:nvPr>
            <p:ph type="subTitle" idx="1"/>
          </p:nvPr>
        </p:nvSpPr>
        <p:spPr>
          <a:xfrm>
            <a:off x="7171062" y="5428423"/>
            <a:ext cx="4221463" cy="1048939"/>
          </a:xfrm>
        </p:spPr>
        <p:txBody>
          <a:bodyPr/>
          <a:lstStyle/>
          <a:p>
            <a:pPr algn="l"/>
            <a:r>
              <a:rPr lang="en-US" sz="2800" dirty="0" smtClean="0">
                <a:effectLst>
                  <a:outerShdw blurRad="38100" dist="38100" dir="2700000" algn="tl">
                    <a:srgbClr val="000000">
                      <a:alpha val="43137"/>
                    </a:srgbClr>
                  </a:outerShdw>
                </a:effectLst>
              </a:rPr>
              <a:t>With </a:t>
            </a:r>
          </a:p>
          <a:p>
            <a:pPr algn="l"/>
            <a:r>
              <a:rPr lang="en-US" sz="2800" dirty="0" smtClean="0">
                <a:effectLst>
                  <a:outerShdw blurRad="38100" dist="38100" dir="2700000" algn="tl">
                    <a:srgbClr val="000000">
                      <a:alpha val="43137"/>
                    </a:srgbClr>
                  </a:outerShdw>
                </a:effectLst>
              </a:rPr>
              <a:t>Bishop Ronald K. Powell</a:t>
            </a:r>
            <a:endParaRPr lang="en-US" sz="2800" dirty="0">
              <a:effectLst>
                <a:outerShdw blurRad="38100" dist="38100" dir="2700000" algn="tl">
                  <a:srgbClr val="000000">
                    <a:alpha val="43137"/>
                  </a:srgbClr>
                </a:outerShdw>
              </a:effectLst>
            </a:endParaRPr>
          </a:p>
        </p:txBody>
      </p:sp>
      <p:pic>
        <p:nvPicPr>
          <p:cNvPr id="6" name="Picture Placeholder 5" descr="A person standing in front of a building">
            <a:extLst>
              <a:ext uri="{FF2B5EF4-FFF2-40B4-BE49-F238E27FC236}">
                <a16:creationId xmlns:a16="http://schemas.microsoft.com/office/drawing/2014/main" xmlns="" id="{178A0520-36DB-4CF2-AE3A-5DFDAF9E6B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202473" y="861451"/>
            <a:ext cx="5039333" cy="5172574"/>
          </a:xfrm>
        </p:spPr>
      </p:pic>
      <p:sp>
        <p:nvSpPr>
          <p:cNvPr id="7" name="Oval 6">
            <a:extLst>
              <a:ext uri="{FF2B5EF4-FFF2-40B4-BE49-F238E27FC236}">
                <a16:creationId xmlns:a16="http://schemas.microsoft.com/office/drawing/2014/main" xmlns="" id="{DAE98AA7-EEC8-4349-B75F-8C7B0A80C3F3}"/>
              </a:ext>
              <a:ext uri="{C183D7F6-B498-43B3-948B-1728B52AA6E4}">
                <adec:decorative xmlns:adec="http://schemas.microsoft.com/office/drawing/2017/decorative" xmlns="" val="1"/>
              </a:ext>
            </a:extLst>
          </p:cNvPr>
          <p:cNvSpPr/>
          <p:nvPr/>
        </p:nvSpPr>
        <p:spPr>
          <a:xfrm>
            <a:off x="153294" y="2023673"/>
            <a:ext cx="2919690" cy="2773180"/>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effectLst>
                  <a:outerShdw blurRad="38100" dist="38100" dir="2700000" algn="tl">
                    <a:srgbClr val="000000">
                      <a:alpha val="43137"/>
                    </a:srgbClr>
                  </a:outerShdw>
                </a:effectLst>
              </a:rPr>
              <a:t>Crosswinds</a:t>
            </a:r>
          </a:p>
          <a:p>
            <a:pPr algn="ctr"/>
            <a:r>
              <a:rPr lang="en-US" sz="2800" dirty="0" smtClean="0">
                <a:effectLst>
                  <a:outerShdw blurRad="38100" dist="38100" dir="2700000" algn="tl">
                    <a:srgbClr val="000000">
                      <a:alpha val="43137"/>
                    </a:srgbClr>
                  </a:outerShdw>
                </a:effectLst>
              </a:rPr>
              <a:t>International</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9263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t>But first we must be wholly consecrated to God. </a:t>
            </a:r>
            <a:endParaRPr lang="en-US" sz="3200" b="1" dirty="0" smtClean="0"/>
          </a:p>
          <a:p>
            <a:r>
              <a:rPr lang="en-US" sz="3000" b="1" dirty="0" smtClean="0"/>
              <a:t>Second </a:t>
            </a:r>
            <a:r>
              <a:rPr lang="en-US" sz="3000" b="1" dirty="0"/>
              <a:t>Timothy 2:21 reminds </a:t>
            </a:r>
            <a:r>
              <a:rPr lang="en-US" sz="3000" b="1" dirty="0" smtClean="0"/>
              <a:t>us: </a:t>
            </a:r>
          </a:p>
          <a:p>
            <a:r>
              <a:rPr lang="en-US" sz="3000" b="1" dirty="0" smtClean="0"/>
              <a:t>"</a:t>
            </a:r>
            <a:r>
              <a:rPr lang="en-US" sz="3000" b="1" dirty="0"/>
              <a:t>Whoever cleanses himself [from what is ignoble and unclean, who separates himself from contact with contaminating and corrupting influences] will [then himself] be a vessel set apart and useful for honorable and noble purposes, consecrated and profitable to the Master, fit and ready for any good work."</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Second Timothy 2:21</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10</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365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What would happen if we gave our mouths to God each day so that only godly words came from our lips? </a:t>
            </a:r>
            <a:endParaRPr lang="en-US" sz="3000" b="1" dirty="0" smtClean="0"/>
          </a:p>
          <a:p>
            <a:r>
              <a:rPr lang="en-US" sz="3000" b="1" dirty="0" smtClean="0"/>
              <a:t>Psalm </a:t>
            </a:r>
            <a:r>
              <a:rPr lang="en-US" sz="3000" b="1" dirty="0"/>
              <a:t>34:13 says, "Keep your tongue from evil and your lips from speaking deceit." </a:t>
            </a:r>
            <a:endParaRPr lang="en-US" sz="3000" b="1" dirty="0" smtClean="0"/>
          </a:p>
          <a:p>
            <a:r>
              <a:rPr lang="en-US" sz="3000" b="1" dirty="0" smtClean="0"/>
              <a:t>Dedicate </a:t>
            </a:r>
            <a:r>
              <a:rPr lang="en-US" sz="3000" b="1" dirty="0"/>
              <a:t>your mouth to God and use it only for what pleases Him--praise and worship, edification and exhortation, and giving thanks</a:t>
            </a:r>
            <a:r>
              <a:rPr lang="en-US" sz="3000" b="1" dirty="0" smtClean="0"/>
              <a:t>.</a:t>
            </a:r>
          </a:p>
          <a:p>
            <a:r>
              <a:rPr lang="en-US" sz="3000" b="1" dirty="0" smtClean="0"/>
              <a:t> </a:t>
            </a:r>
            <a:r>
              <a:rPr lang="en-US" sz="3000" b="1" dirty="0"/>
              <a:t>Place your lips on the altar each morning. Give your mouth to God through praying His Word: "O Lord, open my lips, and my mouth shall show forth Your praise" (Ps. 51:15).</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Dedicated Mouth</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11</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8795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Make a fresh commitment to be a giver and invest yourself, your time, and your money in the Lord's work. </a:t>
            </a:r>
            <a:endParaRPr lang="en-US" sz="3000" b="1" dirty="0" smtClean="0"/>
          </a:p>
          <a:p>
            <a:r>
              <a:rPr lang="en-US" sz="3000" b="1" dirty="0" smtClean="0"/>
              <a:t>Don't </a:t>
            </a:r>
            <a:r>
              <a:rPr lang="en-US" sz="3000" b="1" dirty="0"/>
              <a:t>let the devil talk you out of giving just because you have bills to pay and obligations that cause you to worry. </a:t>
            </a:r>
            <a:endParaRPr lang="en-US" sz="3000" b="1" dirty="0" smtClean="0"/>
          </a:p>
          <a:p>
            <a:r>
              <a:rPr lang="en-US" sz="3000" b="1" dirty="0" smtClean="0"/>
              <a:t>Jesus </a:t>
            </a:r>
            <a:r>
              <a:rPr lang="en-US" sz="3000" b="1" dirty="0"/>
              <a:t>urges us not to be worried or anxious about anything, for God knows our needs and promises to care for us (see Matt. 6:25-34).</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Like Cornelius</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12</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9045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Proverbs 3:9-10 says, "Honor the Lord with your capital and sufficiency [from righteous labors] and with the </a:t>
            </a:r>
            <a:r>
              <a:rPr lang="en-US" sz="3000" b="1" dirty="0" smtClean="0"/>
              <a:t>first fruits </a:t>
            </a:r>
            <a:r>
              <a:rPr lang="en-US" sz="3000" b="1" dirty="0"/>
              <a:t>of all your income; so shall your storage places be filled with plenty, and your vats shall be overflowing with new wine." The apostle Paul also said that the believers in Macedonia not only gave their money to God but also gave themselves to the Lord's service (see 2 Cor. 8:1-5). </a:t>
            </a:r>
            <a:endParaRPr lang="en-US" sz="3000" b="1" dirty="0" smtClean="0"/>
          </a:p>
          <a:p>
            <a:r>
              <a:rPr lang="en-US" sz="3000" b="1" dirty="0" smtClean="0"/>
              <a:t>Paul </a:t>
            </a:r>
            <a:r>
              <a:rPr lang="en-US" sz="3000" b="1" dirty="0"/>
              <a:t>too gave his life in service to God's people.</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Like Cornelius</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13</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357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Many people want to receive from God, but they are not willing to give all of themselves to Him. </a:t>
            </a:r>
            <a:endParaRPr lang="en-US" sz="3000" b="1" dirty="0" smtClean="0"/>
          </a:p>
          <a:p>
            <a:r>
              <a:rPr lang="en-US" sz="3000" b="1" dirty="0" smtClean="0"/>
              <a:t>The </a:t>
            </a:r>
            <a:r>
              <a:rPr lang="en-US" sz="3000" b="1" dirty="0"/>
              <a:t>parable of the talents instructs us to use what God gives us to expand the Master's kingdom (see Matt. 25:14-30).</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Like Cornelius</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14</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43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A Jewish person would think immediately of Solomon's temple, something that was considered the holiest site in Israel. </a:t>
            </a:r>
            <a:endParaRPr lang="en-US" sz="3000" b="1" dirty="0" smtClean="0"/>
          </a:p>
          <a:p>
            <a:r>
              <a:rPr lang="en-US" sz="3000" b="1" dirty="0" smtClean="0"/>
              <a:t>Yet </a:t>
            </a:r>
            <a:r>
              <a:rPr lang="en-US" sz="3000" b="1" dirty="0"/>
              <a:t>above all these sacred things the most sacred thing in the world to the Lord is His Church that he is building. </a:t>
            </a:r>
            <a:endParaRPr lang="en-US" sz="3000" b="1" dirty="0" smtClean="0"/>
          </a:p>
          <a:p>
            <a:r>
              <a:rPr lang="en-US" sz="3000" b="1" dirty="0" smtClean="0"/>
              <a:t>Jesus </a:t>
            </a:r>
            <a:r>
              <a:rPr lang="en-US" sz="3000" b="1" dirty="0"/>
              <a:t>said he would build His Church (Matthew 16:18) and to this day he is still building this temple. </a:t>
            </a:r>
          </a:p>
        </p:txBody>
      </p:sp>
      <p:sp>
        <p:nvSpPr>
          <p:cNvPr id="3" name="Title 2"/>
          <p:cNvSpPr>
            <a:spLocks noGrp="1"/>
          </p:cNvSpPr>
          <p:nvPr>
            <p:ph type="title"/>
          </p:nvPr>
        </p:nvSpPr>
        <p:spPr>
          <a:solidFill>
            <a:schemeClr val="accent5"/>
          </a:solidFill>
        </p:spPr>
        <p:txBody>
          <a:bodyPr/>
          <a:lstStyle/>
          <a:p>
            <a:r>
              <a:rPr lang="en-US" dirty="0">
                <a:solidFill>
                  <a:schemeClr val="bg1"/>
                </a:solidFill>
                <a:effectLst>
                  <a:outerShdw blurRad="38100" dist="38100" dir="2700000" algn="tl">
                    <a:srgbClr val="000000">
                      <a:alpha val="43137"/>
                    </a:srgbClr>
                  </a:outerShdw>
                </a:effectLst>
              </a:rPr>
              <a:t>His Church </a:t>
            </a: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15</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3304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Paul the Apostle shares that </a:t>
            </a:r>
            <a:r>
              <a:rPr lang="en-US" sz="3000" b="1" u="sng" dirty="0"/>
              <a:t>the temple is God's people </a:t>
            </a:r>
            <a:r>
              <a:rPr lang="en-US" sz="3000" b="1" dirty="0"/>
              <a:t>who are </a:t>
            </a:r>
            <a:r>
              <a:rPr lang="en-US" sz="3000" b="1" u="sng" dirty="0"/>
              <a:t>assembled together as the Church</a:t>
            </a:r>
            <a:r>
              <a:rPr lang="en-US" sz="3000" b="1" dirty="0"/>
              <a:t>. </a:t>
            </a:r>
            <a:endParaRPr lang="en-US" sz="3000" b="1" dirty="0" smtClean="0"/>
          </a:p>
          <a:p>
            <a:r>
              <a:rPr lang="en-US" sz="3000" b="1" dirty="0" smtClean="0"/>
              <a:t>God </a:t>
            </a:r>
            <a:r>
              <a:rPr lang="en-US" sz="3000" b="1" dirty="0"/>
              <a:t>has a called out people that are holy towards his purposes in the earth and who are doing good, loving the poor, preaching the Good News in the earth. </a:t>
            </a:r>
            <a:endParaRPr lang="en-US" sz="3000" b="1" dirty="0" smtClean="0"/>
          </a:p>
          <a:p>
            <a:r>
              <a:rPr lang="en-US" sz="3000" b="1" dirty="0" smtClean="0"/>
              <a:t>We </a:t>
            </a:r>
            <a:r>
              <a:rPr lang="en-US" sz="3000" b="1" dirty="0"/>
              <a:t>read the </a:t>
            </a:r>
            <a:r>
              <a:rPr lang="en-US" sz="3000" b="1" u="sng" dirty="0"/>
              <a:t>very sober words that warns us</a:t>
            </a:r>
            <a:r>
              <a:rPr lang="en-US" sz="3000" b="1" dirty="0"/>
              <a:t> that this work of the Church, if someone seeks to destroy or hurt this work, the Lord will defend it</a:t>
            </a:r>
            <a:r>
              <a:rPr lang="en-US" sz="3000" b="1" dirty="0" smtClean="0"/>
              <a:t>.</a:t>
            </a:r>
          </a:p>
          <a:p>
            <a:r>
              <a:rPr lang="en-US" sz="3000" b="1" dirty="0" smtClean="0"/>
              <a:t> </a:t>
            </a:r>
            <a:r>
              <a:rPr lang="en-US" sz="3000" b="1" dirty="0"/>
              <a:t>Gamaliel gave the sound counsel that if we oppose Gods work we "find yourselves fighting against God" (Acts 5:39).</a:t>
            </a:r>
          </a:p>
        </p:txBody>
      </p:sp>
      <p:sp>
        <p:nvSpPr>
          <p:cNvPr id="3" name="Title 2"/>
          <p:cNvSpPr>
            <a:spLocks noGrp="1"/>
          </p:cNvSpPr>
          <p:nvPr>
            <p:ph type="title"/>
          </p:nvPr>
        </p:nvSpPr>
        <p:spPr>
          <a:solidFill>
            <a:schemeClr val="accent5"/>
          </a:solidFill>
        </p:spPr>
        <p:txBody>
          <a:bodyPr/>
          <a:lstStyle/>
          <a:p>
            <a:r>
              <a:rPr lang="en-US" dirty="0">
                <a:solidFill>
                  <a:schemeClr val="bg1"/>
                </a:solidFill>
                <a:effectLst>
                  <a:outerShdw blurRad="38100" dist="38100" dir="2700000" algn="tl">
                    <a:srgbClr val="000000">
                      <a:alpha val="43137"/>
                    </a:srgbClr>
                  </a:outerShdw>
                </a:effectLst>
              </a:rPr>
              <a:t>Paul the Apostle </a:t>
            </a: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16</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9746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If anyone destroys God’s temple, God will destroy that person; for God’s temple is sacred, </a:t>
            </a:r>
            <a:r>
              <a:rPr lang="en-US" sz="3000" b="1" u="sng" dirty="0"/>
              <a:t>and you together are that temple</a:t>
            </a:r>
            <a:r>
              <a:rPr lang="en-US" sz="3000" b="1" dirty="0"/>
              <a:t>. - 1 Corinthians 3:17</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1 </a:t>
            </a:r>
            <a:r>
              <a:rPr lang="en-US" dirty="0">
                <a:solidFill>
                  <a:schemeClr val="bg1"/>
                </a:solidFill>
                <a:effectLst>
                  <a:outerShdw blurRad="38100" dist="38100" dir="2700000" algn="tl">
                    <a:srgbClr val="000000">
                      <a:alpha val="43137"/>
                    </a:srgbClr>
                  </a:outerShdw>
                </a:effectLst>
              </a:rPr>
              <a:t>Corinthians 3:17</a:t>
            </a:r>
            <a:br>
              <a:rPr lang="en-US" dirty="0">
                <a:solidFill>
                  <a:schemeClr val="bg1"/>
                </a:solidFill>
                <a:effectLst>
                  <a:outerShdw blurRad="38100" dist="38100" dir="2700000" algn="tl">
                    <a:srgbClr val="000000">
                      <a:alpha val="43137"/>
                    </a:srgbClr>
                  </a:outerShdw>
                </a:effectLst>
              </a:rPr>
            </a:b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17</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2332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Many people in our day do not have a sense of the holy things of God, they do not consider things sacred. </a:t>
            </a:r>
            <a:endParaRPr lang="en-US" sz="3000" b="1" dirty="0" smtClean="0"/>
          </a:p>
          <a:p>
            <a:r>
              <a:rPr lang="en-US" sz="3000" b="1" dirty="0" smtClean="0"/>
              <a:t>Sadly </a:t>
            </a:r>
            <a:r>
              <a:rPr lang="en-US" sz="3000" b="1" dirty="0"/>
              <a:t>such people oppose God's work without fear, speak evil of things they do not understand. </a:t>
            </a:r>
            <a:endParaRPr lang="en-US" sz="3000" b="1" dirty="0" smtClean="0"/>
          </a:p>
          <a:p>
            <a:r>
              <a:rPr lang="en-US" sz="3000" b="1" dirty="0" smtClean="0"/>
              <a:t>Jude </a:t>
            </a:r>
            <a:r>
              <a:rPr lang="en-US" sz="3000" b="1" dirty="0"/>
              <a:t>speaks of such people who "reject authority and heap abuse on celestial beings" (Jude 1:8). </a:t>
            </a:r>
            <a:endParaRPr lang="en-US" sz="3000" b="1" dirty="0" smtClean="0"/>
          </a:p>
          <a:p>
            <a:r>
              <a:rPr lang="en-US" sz="3000" b="1" dirty="0" smtClean="0"/>
              <a:t>No </a:t>
            </a:r>
            <a:r>
              <a:rPr lang="en-US" sz="3000" b="1" dirty="0"/>
              <a:t>one is holy to them and they do not want to submit to authority but feel themselves above all authority. They speak against things that are holy and end up even destroying themselves. </a:t>
            </a:r>
            <a:endParaRPr lang="en-US" sz="3000" b="1" dirty="0" smtClean="0"/>
          </a:p>
          <a:p>
            <a:r>
              <a:rPr lang="en-US" sz="3000" b="1" dirty="0" smtClean="0"/>
              <a:t>God </a:t>
            </a:r>
            <a:r>
              <a:rPr lang="en-US" sz="3000" b="1" dirty="0"/>
              <a:t>treats his work as a very holy thing, when we oppose his work we set ourselves against God Himself. It seems extreme to say but our passage even says that "God will destroy them." </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Holy Things</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18</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0955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smtClean="0"/>
              <a:t>Hebrews 12:13-15</a:t>
            </a:r>
            <a:endParaRPr lang="en-US" sz="3000" b="1" dirty="0"/>
          </a:p>
          <a:p>
            <a:r>
              <a:rPr lang="en-US" sz="3000" b="1" u="sng" dirty="0"/>
              <a:t>13Make straight paths for your feet</a:t>
            </a:r>
            <a:r>
              <a:rPr lang="en-US" sz="3000" b="1" dirty="0"/>
              <a:t>, so that the lame may not be debilitated, but rather healed. </a:t>
            </a:r>
            <a:r>
              <a:rPr lang="en-US" sz="3000" b="1" u="sng" dirty="0"/>
              <a:t>14Pursue peace with all men</a:t>
            </a:r>
            <a:r>
              <a:rPr lang="en-US" sz="3000" b="1" dirty="0"/>
              <a:t>, </a:t>
            </a:r>
            <a:r>
              <a:rPr lang="en-US" sz="3000" b="1" u="sng" dirty="0"/>
              <a:t>as well as holiness</a:t>
            </a:r>
            <a:r>
              <a:rPr lang="en-US" sz="3000" b="1" dirty="0"/>
              <a:t>, </a:t>
            </a:r>
            <a:r>
              <a:rPr lang="en-US" sz="3000" b="1" u="sng" dirty="0"/>
              <a:t>without which no one will see the Lord</a:t>
            </a:r>
            <a:r>
              <a:rPr lang="en-US" sz="3000" b="1" dirty="0"/>
              <a:t>. </a:t>
            </a:r>
            <a:r>
              <a:rPr lang="en-US" sz="3000" b="1" u="sng" dirty="0"/>
              <a:t>15Be careful that no one falls short of the grace of God</a:t>
            </a:r>
            <a:r>
              <a:rPr lang="en-US" sz="3000" b="1" dirty="0"/>
              <a:t>, so that </a:t>
            </a:r>
            <a:r>
              <a:rPr lang="en-US" sz="3000" b="1" u="sng" dirty="0"/>
              <a:t>no root of bitterness will spring up to cause trouble and defile many</a:t>
            </a:r>
            <a:r>
              <a:rPr lang="en-US" sz="3000" b="1" dirty="0"/>
              <a:t>.</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 </a:t>
            </a:r>
            <a:r>
              <a:rPr lang="en-US" dirty="0">
                <a:solidFill>
                  <a:schemeClr val="bg1"/>
                </a:solidFill>
                <a:effectLst>
                  <a:outerShdw blurRad="38100" dist="38100" dir="2700000" algn="tl">
                    <a:srgbClr val="000000">
                      <a:alpha val="43137"/>
                    </a:srgbClr>
                  </a:outerShdw>
                </a:effectLst>
              </a:rPr>
              <a:t>Call to Holiness</a:t>
            </a:r>
            <a:br>
              <a:rPr lang="en-US" dirty="0">
                <a:solidFill>
                  <a:schemeClr val="bg1"/>
                </a:solidFill>
                <a:effectLst>
                  <a:outerShdw blurRad="38100" dist="38100" dir="2700000" algn="tl">
                    <a:srgbClr val="000000">
                      <a:alpha val="43137"/>
                    </a:srgbClr>
                  </a:outerShdw>
                </a:effectLst>
              </a:rPr>
            </a:b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19</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272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sz="3200" b="1" dirty="0" smtClean="0"/>
              <a:t>Connected </a:t>
            </a:r>
            <a:r>
              <a:rPr lang="en-US" sz="3200" b="1" dirty="0"/>
              <a:t>with God </a:t>
            </a:r>
            <a:r>
              <a:rPr lang="en-US" sz="3200" b="1" dirty="0" smtClean="0"/>
              <a:t>or </a:t>
            </a:r>
            <a:r>
              <a:rPr lang="en-US" sz="3200" b="1" dirty="0"/>
              <a:t>dedicated to a religious purpose and so deserving veneration</a:t>
            </a:r>
            <a:r>
              <a:rPr lang="en-US" sz="3200" b="1" dirty="0" smtClean="0"/>
              <a:t>. "</a:t>
            </a:r>
            <a:r>
              <a:rPr lang="en-US" sz="3200" b="1" dirty="0"/>
              <a:t>sacred rites"</a:t>
            </a:r>
          </a:p>
          <a:p>
            <a:r>
              <a:rPr lang="en-US" sz="3200" b="1" dirty="0" smtClean="0"/>
              <a:t>synonyms: holy</a:t>
            </a:r>
            <a:r>
              <a:rPr lang="en-US" sz="3200" b="1" dirty="0"/>
              <a:t>, hallowed, blessed, blest, consecrated, sanctified, dedicated, venerated, revered</a:t>
            </a:r>
          </a:p>
          <a:p>
            <a:r>
              <a:rPr lang="en-US" sz="3200" b="1" dirty="0"/>
              <a:t>"only the priest </a:t>
            </a:r>
            <a:r>
              <a:rPr lang="en-US" sz="3200" b="1" dirty="0" smtClean="0"/>
              <a:t>were </a:t>
            </a:r>
            <a:r>
              <a:rPr lang="en-US" sz="3200" b="1" dirty="0"/>
              <a:t>allowed to approach this most sacred </a:t>
            </a:r>
            <a:r>
              <a:rPr lang="en-US" sz="3200" b="1" dirty="0" smtClean="0"/>
              <a:t>place“ religious </a:t>
            </a:r>
            <a:r>
              <a:rPr lang="en-US" sz="3200" b="1" dirty="0"/>
              <a:t>rather than secular</a:t>
            </a:r>
            <a:r>
              <a:rPr lang="en-US" sz="3200" b="1" dirty="0" smtClean="0"/>
              <a:t>."</a:t>
            </a:r>
            <a:endParaRPr lang="en-US" sz="3200" b="1" dirty="0"/>
          </a:p>
          <a:p>
            <a:r>
              <a:rPr lang="en-US" sz="3200" b="1" dirty="0"/>
              <a:t>synonyms: religious, spiritual, Devotional, church, churchly, </a:t>
            </a:r>
            <a:r>
              <a:rPr lang="en-US" sz="3200" b="1" dirty="0" smtClean="0"/>
              <a:t>ecclesiastical, "</a:t>
            </a:r>
            <a:r>
              <a:rPr lang="en-US" sz="3200" b="1" dirty="0"/>
              <a:t>sacred </a:t>
            </a:r>
            <a:r>
              <a:rPr lang="en-US" sz="3200" b="1" dirty="0" smtClean="0"/>
              <a:t>music“</a:t>
            </a:r>
          </a:p>
          <a:p>
            <a:r>
              <a:rPr lang="en-US" sz="3200" b="1" dirty="0"/>
              <a:t>(of writing or text) embodying the laws or doctrines of a </a:t>
            </a:r>
            <a:r>
              <a:rPr lang="en-US" sz="3200" b="1" dirty="0" smtClean="0"/>
              <a:t>religion.</a:t>
            </a:r>
            <a:endParaRPr lang="en-US" sz="3200" b="1" dirty="0"/>
          </a:p>
          <a:p>
            <a:endParaRPr lang="en-US" sz="2800" b="1" dirty="0" smtClean="0"/>
          </a:p>
          <a:p>
            <a:endParaRPr lang="en-US" sz="2800" b="1" dirty="0" smtClean="0"/>
          </a:p>
          <a:p>
            <a:endParaRPr lang="en-US" sz="2800" b="1" dirty="0"/>
          </a:p>
        </p:txBody>
      </p:sp>
      <p:sp>
        <p:nvSpPr>
          <p:cNvPr id="4" name="Title 3">
            <a:extLst>
              <a:ext uri="{FF2B5EF4-FFF2-40B4-BE49-F238E27FC236}">
                <a16:creationId xmlns:a16="http://schemas.microsoft.com/office/drawing/2014/main" xmlns="" id="{E98DCA46-603B-4178-8707-30E192CE6B8D}"/>
              </a:ext>
            </a:extLst>
          </p:cNvPr>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SACRED</a:t>
            </a:r>
            <a:r>
              <a:rPr lang="en-US" dirty="0" smtClean="0"/>
              <a:t> </a:t>
            </a:r>
            <a:r>
              <a:rPr lang="en-US" dirty="0" smtClean="0">
                <a:solidFill>
                  <a:schemeClr val="bg1"/>
                </a:solidFill>
                <a:effectLst>
                  <a:outerShdw blurRad="38100" dist="38100" dir="2700000" algn="tl">
                    <a:srgbClr val="000000">
                      <a:alpha val="43137"/>
                    </a:srgbClr>
                  </a:outerShdw>
                </a:effectLst>
              </a:rPr>
              <a:t>DEFINED</a:t>
            </a:r>
            <a:endParaRPr lang="en-US"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
        <p:nvSpPr>
          <p:cNvPr id="17" name="AutoShape 4"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hlinkClick r:id="rId3"/>
          </p:cNvPr>
          <p:cNvSpPr>
            <a:spLocks noChangeAspect="1" noChangeArrowheads="1"/>
          </p:cNvSpPr>
          <p:nvPr/>
        </p:nvSpPr>
        <p:spPr bwMode="auto">
          <a:xfrm>
            <a:off x="587375" y="2520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058172"/>
            <a:ext cx="11329200" cy="5327250"/>
          </a:xfrm>
        </p:spPr>
        <p:txBody>
          <a:bodyPr/>
          <a:lstStyle/>
          <a:p>
            <a:r>
              <a:rPr lang="en-US" sz="3000" b="1" dirty="0"/>
              <a:t>When someone would neglect the holiness of Solomon’s temple and walk into the holiest of all they would be destroyed. </a:t>
            </a:r>
            <a:endParaRPr lang="en-US" sz="3000" b="1" dirty="0" smtClean="0"/>
          </a:p>
          <a:p>
            <a:r>
              <a:rPr lang="en-US" sz="3000" b="1" dirty="0" smtClean="0"/>
              <a:t>Likewise </a:t>
            </a:r>
            <a:r>
              <a:rPr lang="en-US" sz="3000" b="1" dirty="0"/>
              <a:t>in the days of the prophet Samuel when people who lacked reverence for the sacred, "God struck down some of the inhabitants of Beth Shemesh, putting seventy of them to death because they looked into the ark of the Lord. The people mourned because of the heavy blow the Lord had dealt them" (1 Samuel 6:19). </a:t>
            </a:r>
            <a:endParaRPr lang="en-US" sz="3000" b="1" dirty="0" smtClean="0"/>
          </a:p>
          <a:p>
            <a:r>
              <a:rPr lang="en-US" sz="3000" b="1" dirty="0" smtClean="0"/>
              <a:t>Likewise </a:t>
            </a:r>
            <a:r>
              <a:rPr lang="en-US" sz="3000" b="1" dirty="0"/>
              <a:t>Ananias and Sapphira spoke with holy Apostles without the fear of the Lord (Acts 5:1-11). God is still at work, although the Church is not perfect it is what God is doing in this earth. </a:t>
            </a:r>
            <a:endParaRPr lang="en-US" sz="3000" b="1" dirty="0" smtClean="0"/>
          </a:p>
          <a:p>
            <a:r>
              <a:rPr lang="en-US" sz="3000" b="1" dirty="0" smtClean="0"/>
              <a:t>May </a:t>
            </a:r>
            <a:r>
              <a:rPr lang="en-US" sz="3000" b="1" dirty="0"/>
              <a:t>we see what he is doing as holy and have reverence for what is sacred.</a:t>
            </a:r>
          </a:p>
        </p:txBody>
      </p:sp>
      <p:sp>
        <p:nvSpPr>
          <p:cNvPr id="3" name="Title 2"/>
          <p:cNvSpPr>
            <a:spLocks noGrp="1"/>
          </p:cNvSpPr>
          <p:nvPr>
            <p:ph type="title"/>
          </p:nvPr>
        </p:nvSpPr>
        <p:spPr>
          <a:solidFill>
            <a:schemeClr val="accent5"/>
          </a:solidFill>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20</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569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t>If you have never dedicated yourself to the Lord's service, you are missing a great adventure. </a:t>
            </a:r>
            <a:endParaRPr lang="en-US" sz="3200" b="1" dirty="0" smtClean="0"/>
          </a:p>
          <a:p>
            <a:r>
              <a:rPr lang="en-US" sz="3200" b="1" dirty="0" smtClean="0"/>
              <a:t>Every </a:t>
            </a:r>
            <a:r>
              <a:rPr lang="en-US" sz="3200" b="1" dirty="0"/>
              <a:t>day you need to give yourself entirely to God. </a:t>
            </a:r>
            <a:endParaRPr lang="en-US" sz="3200" b="1" dirty="0" smtClean="0"/>
          </a:p>
          <a:p>
            <a:r>
              <a:rPr lang="en-US" sz="3200" b="1" dirty="0" smtClean="0"/>
              <a:t>Say</a:t>
            </a:r>
            <a:r>
              <a:rPr lang="en-US" sz="3200" b="1" dirty="0"/>
              <a:t>: "Lord, I am Yours. I want to be a vessel fit for Your use. I dedicate myself to You. I give You my hands, my mouth, my mind, my body, my money and my time. Do with me whatever You want to do today."</a:t>
            </a:r>
            <a:endParaRPr lang="en-US" sz="3000" b="1" dirty="0"/>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Closing: Consecration and Dedication</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21</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3724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151999"/>
            <a:ext cx="11329200" cy="5130819"/>
          </a:xfrm>
        </p:spPr>
        <p:txBody>
          <a:bodyPr/>
          <a:lstStyle/>
          <a:p>
            <a:r>
              <a:rPr lang="en-US" sz="3000" b="1" dirty="0"/>
              <a:t>May you pause today to remember that your </a:t>
            </a:r>
            <a:r>
              <a:rPr lang="en-US" sz="3000" b="1" u="sng" dirty="0"/>
              <a:t>journey</a:t>
            </a:r>
            <a:r>
              <a:rPr lang="en-US" sz="3000" b="1" dirty="0"/>
              <a:t> </a:t>
            </a:r>
            <a:r>
              <a:rPr lang="en-US" sz="3000" b="1" u="sng" dirty="0"/>
              <a:t>is as </a:t>
            </a:r>
            <a:r>
              <a:rPr lang="en-US" sz="3000" b="1" dirty="0"/>
              <a:t>sacred as the </a:t>
            </a:r>
            <a:r>
              <a:rPr lang="en-US" sz="3000" b="1" u="sng" dirty="0"/>
              <a:t>destination</a:t>
            </a:r>
            <a:r>
              <a:rPr lang="en-US" sz="3000" b="1" dirty="0"/>
              <a:t>. </a:t>
            </a:r>
            <a:endParaRPr lang="en-US" sz="3000" b="1" dirty="0" smtClean="0"/>
          </a:p>
          <a:p>
            <a:r>
              <a:rPr lang="en-US" sz="3000" b="1" dirty="0" smtClean="0"/>
              <a:t>Whatever </a:t>
            </a:r>
            <a:r>
              <a:rPr lang="en-US" sz="3000" b="1" dirty="0"/>
              <a:t>next place God has for you, </a:t>
            </a:r>
            <a:r>
              <a:rPr lang="en-US" sz="3000" b="1" u="sng" dirty="0"/>
              <a:t>He intends to meet you in this place, where you now stand</a:t>
            </a:r>
            <a:r>
              <a:rPr lang="en-US" sz="3000" b="1" dirty="0"/>
              <a:t>. He’s hidden treasures in the valleys and grace in the shadows. He offers rest amidst the chaos and peace in the middle of the storm. </a:t>
            </a:r>
          </a:p>
          <a:p>
            <a:r>
              <a:rPr lang="en-US" sz="3000" b="1" dirty="0" smtClean="0"/>
              <a:t>Instead </a:t>
            </a:r>
            <a:r>
              <a:rPr lang="en-US" sz="3000" b="1" dirty="0"/>
              <a:t>of wishing your life away, pause today and pray, </a:t>
            </a:r>
            <a:r>
              <a:rPr lang="en-US" sz="3000" b="1" u="sng" dirty="0"/>
              <a:t>“Lord, open my eyes to see You here. Help me to extract the precious from the difficult. </a:t>
            </a:r>
            <a:r>
              <a:rPr lang="en-US" sz="3000" b="1" dirty="0"/>
              <a:t>Help me embrace the everyday graces you’ve so richly provided.” May you find joy today simply knowing that you belong to a loving, invested, attentive Savior and He intends to get you safely </a:t>
            </a:r>
            <a:r>
              <a:rPr lang="en-US" sz="3000" b="1" dirty="0" smtClean="0"/>
              <a:t>home.</a:t>
            </a:r>
            <a:endParaRPr lang="en-US" sz="3000" b="1" dirty="0"/>
          </a:p>
          <a:p>
            <a:endParaRPr lang="en-US" sz="3000" b="1" dirty="0"/>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My Decree over the Church</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22</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461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864000"/>
            <a:ext cx="11329200" cy="5327250"/>
          </a:xfrm>
        </p:spPr>
        <p:txBody>
          <a:bodyPr/>
          <a:lstStyle/>
          <a:p>
            <a:r>
              <a:rPr lang="en-US" sz="3200" b="1" dirty="0" err="1"/>
              <a:t>hagios</a:t>
            </a:r>
            <a:r>
              <a:rPr lang="en-US" sz="3200" b="1" dirty="0"/>
              <a:t>: sacred, </a:t>
            </a:r>
            <a:r>
              <a:rPr lang="en-US" sz="3200" b="1" dirty="0" smtClean="0"/>
              <a:t>holy Original </a:t>
            </a:r>
            <a:r>
              <a:rPr lang="en-US" sz="3200" b="1" dirty="0"/>
              <a:t>Word: </a:t>
            </a:r>
            <a:r>
              <a:rPr lang="en-US" sz="3200" b="1" dirty="0" err="1"/>
              <a:t>ἅγιος</a:t>
            </a:r>
            <a:r>
              <a:rPr lang="en-US" sz="3200" b="1" dirty="0"/>
              <a:t>, ία, </a:t>
            </a:r>
            <a:r>
              <a:rPr lang="en-US" sz="3200" b="1" dirty="0" err="1" smtClean="0"/>
              <a:t>ον</a:t>
            </a:r>
            <a:endParaRPr lang="en-US" sz="3200" b="1" dirty="0" smtClean="0"/>
          </a:p>
          <a:p>
            <a:r>
              <a:rPr lang="en-US" sz="3200" b="1" dirty="0"/>
              <a:t>Transliteration: </a:t>
            </a:r>
            <a:r>
              <a:rPr lang="en-US" sz="3200" b="1" dirty="0" err="1" smtClean="0"/>
              <a:t>h</a:t>
            </a:r>
            <a:r>
              <a:rPr lang="en-US" sz="3200" b="1" dirty="0" err="1"/>
              <a:t>ἅ</a:t>
            </a:r>
            <a:r>
              <a:rPr lang="en-US" sz="3200" b="1" dirty="0" err="1" smtClean="0"/>
              <a:t>gios</a:t>
            </a:r>
            <a:r>
              <a:rPr lang="en-US" sz="3200" b="1" dirty="0"/>
              <a:t/>
            </a:r>
            <a:br>
              <a:rPr lang="en-US" sz="3200" b="1" dirty="0"/>
            </a:br>
            <a:r>
              <a:rPr lang="en-US" sz="3200" b="1" dirty="0"/>
              <a:t>Phonetic Spelling: (</a:t>
            </a:r>
            <a:r>
              <a:rPr lang="en-US" sz="3200" b="1" dirty="0" err="1" smtClean="0"/>
              <a:t>h</a:t>
            </a:r>
            <a:r>
              <a:rPr lang="en-US" sz="3200" b="1" dirty="0" err="1"/>
              <a:t>ἅ</a:t>
            </a:r>
            <a:r>
              <a:rPr lang="en-US" sz="3200" b="1" dirty="0" err="1" smtClean="0"/>
              <a:t>g</a:t>
            </a:r>
            <a:r>
              <a:rPr lang="en-US" sz="3200" b="1" dirty="0"/>
              <a:t>'-</a:t>
            </a:r>
            <a:r>
              <a:rPr lang="en-US" sz="3200" b="1" dirty="0" err="1"/>
              <a:t>ee-os</a:t>
            </a:r>
            <a:r>
              <a:rPr lang="en-US" sz="3200" b="1" dirty="0" smtClean="0"/>
              <a:t>)</a:t>
            </a:r>
          </a:p>
          <a:p>
            <a:r>
              <a:rPr lang="en-US" sz="3200" b="1" dirty="0" smtClean="0"/>
              <a:t>Definition</a:t>
            </a:r>
            <a:r>
              <a:rPr lang="en-US" sz="3200" b="1" dirty="0"/>
              <a:t>: sacred, </a:t>
            </a:r>
            <a:r>
              <a:rPr lang="en-US" sz="3200" b="1" dirty="0" smtClean="0"/>
              <a:t>holy Usage</a:t>
            </a:r>
            <a:r>
              <a:rPr lang="en-US" sz="3200" b="1" dirty="0"/>
              <a:t>: set apart by (or for) God, holy, sacred</a:t>
            </a:r>
            <a:r>
              <a:rPr lang="en-US" sz="3200" b="1" dirty="0" smtClean="0"/>
              <a:t>.</a:t>
            </a:r>
          </a:p>
          <a:p>
            <a:r>
              <a:rPr lang="en-US" sz="3200" b="1" i="1" dirty="0" err="1" smtClean="0"/>
              <a:t>h</a:t>
            </a:r>
            <a:r>
              <a:rPr lang="en-US" sz="3200" b="1" dirty="0" err="1"/>
              <a:t>ἅ</a:t>
            </a:r>
            <a:r>
              <a:rPr lang="en-US" sz="3200" b="1" i="1" dirty="0" err="1" smtClean="0"/>
              <a:t>gios</a:t>
            </a:r>
            <a:r>
              <a:rPr lang="en-US" sz="3200" b="1" dirty="0" smtClean="0"/>
              <a:t> </a:t>
            </a:r>
            <a:r>
              <a:rPr lang="en-US" sz="3200" b="1" dirty="0"/>
              <a:t>– properly, </a:t>
            </a:r>
            <a:r>
              <a:rPr lang="en-US" sz="3200" b="1" i="1" dirty="0"/>
              <a:t>different</a:t>
            </a:r>
            <a:r>
              <a:rPr lang="en-US" sz="3200" b="1" dirty="0"/>
              <a:t> (</a:t>
            </a:r>
            <a:r>
              <a:rPr lang="en-US" sz="3200" b="1" i="1" dirty="0"/>
              <a:t>unlike</a:t>
            </a:r>
            <a:r>
              <a:rPr lang="en-US" sz="3200" b="1" dirty="0"/>
              <a:t>), </a:t>
            </a:r>
            <a:r>
              <a:rPr lang="en-US" sz="3200" b="1" i="1" dirty="0"/>
              <a:t>other</a:t>
            </a:r>
            <a:r>
              <a:rPr lang="en-US" sz="3200" b="1" dirty="0"/>
              <a:t> ("</a:t>
            </a:r>
            <a:r>
              <a:rPr lang="en-US" sz="3200" b="1" i="1" dirty="0"/>
              <a:t>otherness</a:t>
            </a:r>
            <a:r>
              <a:rPr lang="en-US" sz="3200" b="1" dirty="0"/>
              <a:t>"), </a:t>
            </a:r>
            <a:r>
              <a:rPr lang="en-US" sz="3200" b="1" i="1" dirty="0"/>
              <a:t>holy</a:t>
            </a:r>
            <a:r>
              <a:rPr lang="en-US" sz="3200" b="1" dirty="0"/>
              <a:t>; for the believer, </a:t>
            </a:r>
            <a:r>
              <a:rPr lang="en-US" sz="3200" b="1" dirty="0" smtClean="0"/>
              <a:t>(</a:t>
            </a:r>
            <a:r>
              <a:rPr lang="en-US" sz="3200" b="1" i="1" dirty="0" err="1" smtClean="0"/>
              <a:t>h</a:t>
            </a:r>
            <a:r>
              <a:rPr lang="en-US" sz="3200" b="1" dirty="0" err="1"/>
              <a:t>ἅ</a:t>
            </a:r>
            <a:r>
              <a:rPr lang="en-US" sz="3200" b="1" i="1" dirty="0" err="1" smtClean="0"/>
              <a:t>gios</a:t>
            </a:r>
            <a:r>
              <a:rPr lang="en-US" sz="3200" b="1" dirty="0"/>
              <a:t>) means "</a:t>
            </a:r>
            <a:r>
              <a:rPr lang="en-US" sz="3200" b="1" i="1" dirty="0"/>
              <a:t>likeness of nature</a:t>
            </a:r>
            <a:r>
              <a:rPr lang="en-US" sz="3200" b="1" dirty="0"/>
              <a:t> with the Lord" because "</a:t>
            </a:r>
            <a:r>
              <a:rPr lang="en-US" sz="3200" b="1" i="1" u="sng" dirty="0"/>
              <a:t>different</a:t>
            </a:r>
            <a:r>
              <a:rPr lang="en-US" sz="3200" b="1" u="sng" dirty="0"/>
              <a:t> from the world</a:t>
            </a:r>
            <a:r>
              <a:rPr lang="en-US" sz="3200" b="1" dirty="0" smtClean="0"/>
              <a:t>.“</a:t>
            </a:r>
          </a:p>
          <a:p>
            <a:r>
              <a:rPr lang="en-US" sz="3200" b="1" dirty="0"/>
              <a:t>implies something "set apart" and therefore "</a:t>
            </a:r>
            <a:r>
              <a:rPr lang="en-US" sz="3200" b="1" i="1" dirty="0"/>
              <a:t>different</a:t>
            </a:r>
            <a:r>
              <a:rPr lang="en-US" sz="3200" b="1" dirty="0"/>
              <a:t> (</a:t>
            </a:r>
            <a:r>
              <a:rPr lang="en-US" sz="3200" b="1" i="1" dirty="0"/>
              <a:t>distinguished/distinct</a:t>
            </a:r>
            <a:r>
              <a:rPr lang="en-US" sz="3200" b="1" dirty="0"/>
              <a:t>)" – i.e. "other," because </a:t>
            </a:r>
            <a:r>
              <a:rPr lang="en-US" sz="3200" b="1" i="1" dirty="0"/>
              <a:t>special</a:t>
            </a:r>
            <a:r>
              <a:rPr lang="en-US" sz="3200" b="1" dirty="0"/>
              <a:t> to the </a:t>
            </a:r>
            <a:r>
              <a:rPr lang="en-US" sz="3200" b="1" dirty="0" smtClean="0"/>
              <a:t>Lord; </a:t>
            </a:r>
            <a:r>
              <a:rPr lang="en-US" sz="3200" b="1" dirty="0"/>
              <a:t>most holy thing, a saint </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effectLst>
                  <a:outerShdw blurRad="38100" dist="38100" dir="2700000" algn="tl">
                    <a:srgbClr val="000000">
                      <a:alpha val="43137"/>
                    </a:srgbClr>
                  </a:outerShdw>
                </a:effectLst>
              </a:rPr>
              <a:t>Sacred: Latin</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3</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810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When He called Jeremiah, He told him, "Before I formed you in the womb I knew and approved of you [as My chosen instrument], and before you were born I separated and set you apart, consecrating you; [and] I appointed you as a prophet to the nations" (Jer. 1:5). </a:t>
            </a:r>
            <a:endParaRPr lang="en-US" sz="3000" b="1" dirty="0" smtClean="0"/>
          </a:p>
          <a:p>
            <a:r>
              <a:rPr lang="en-US" sz="3000" b="1" dirty="0" smtClean="0"/>
              <a:t>Like </a:t>
            </a:r>
            <a:r>
              <a:rPr lang="en-US" sz="3000" b="1" dirty="0"/>
              <a:t>Jeremiah, we can offer God's truth to people everywhere we go.</a:t>
            </a:r>
          </a:p>
        </p:txBody>
      </p:sp>
      <p:sp>
        <p:nvSpPr>
          <p:cNvPr id="3" name="Title 2"/>
          <p:cNvSpPr>
            <a:spLocks noGrp="1"/>
          </p:cNvSpPr>
          <p:nvPr>
            <p:ph type="title"/>
          </p:nvPr>
        </p:nvSpPr>
        <p:spPr>
          <a:solidFill>
            <a:schemeClr val="accent5"/>
          </a:solidFill>
        </p:spPr>
        <p:txBody>
          <a:bodyPr/>
          <a:lstStyle/>
          <a:p>
            <a:r>
              <a:rPr lang="en-US" dirty="0" smtClean="0">
                <a:solidFill>
                  <a:schemeClr val="bg1"/>
                </a:solidFill>
              </a:rPr>
              <a:t>Consecrated- Set apart</a:t>
            </a:r>
            <a:endParaRPr lang="en-US" dirty="0">
              <a:solidFill>
                <a:schemeClr val="bg1"/>
              </a:solidFill>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4</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2902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058172"/>
            <a:ext cx="11329200" cy="5133078"/>
          </a:xfrm>
        </p:spPr>
        <p:txBody>
          <a:bodyPr/>
          <a:lstStyle/>
          <a:p>
            <a:r>
              <a:rPr lang="en-US" sz="2800" dirty="0"/>
              <a:t>There was a certain man in Caesarea called Cornelius, a centurion of what was called the Italian Regiment, 2 </a:t>
            </a:r>
            <a:r>
              <a:rPr lang="en-US" sz="2800" b="1" u="sng" dirty="0"/>
              <a:t>a devout man </a:t>
            </a:r>
            <a:r>
              <a:rPr lang="en-US" sz="2800" dirty="0"/>
              <a:t>and </a:t>
            </a:r>
            <a:r>
              <a:rPr lang="en-US" sz="2800" b="1" u="sng" dirty="0"/>
              <a:t>one who feared God</a:t>
            </a:r>
            <a:r>
              <a:rPr lang="en-US" sz="2800" dirty="0"/>
              <a:t> </a:t>
            </a:r>
            <a:r>
              <a:rPr lang="en-US" sz="2800" b="1" u="sng" dirty="0"/>
              <a:t>with all his household</a:t>
            </a:r>
            <a:r>
              <a:rPr lang="en-US" sz="2800" dirty="0"/>
              <a:t>, </a:t>
            </a:r>
            <a:r>
              <a:rPr lang="en-US" sz="2800" b="1" u="sng" dirty="0"/>
              <a:t>who gave alms </a:t>
            </a:r>
            <a:r>
              <a:rPr lang="en-US" sz="2800" dirty="0"/>
              <a:t>generously to the people, and </a:t>
            </a:r>
            <a:r>
              <a:rPr lang="en-US" sz="2800" b="1" u="sng" dirty="0"/>
              <a:t>prayed to God always</a:t>
            </a:r>
            <a:r>
              <a:rPr lang="en-US" sz="2800" dirty="0"/>
              <a:t>. 3 About the Ninth hour of the day he saw clearly in a vision an angel of God coming in and saying to him, "Cornelius!" 4 And when he observed him, he was afraid, and said, "What is it, lord?" So he said to him, </a:t>
            </a:r>
            <a:r>
              <a:rPr lang="en-US" sz="2800" b="1" u="sng" dirty="0"/>
              <a:t>"Your prayers and your alms have come up for a memorial before God</a:t>
            </a:r>
            <a:r>
              <a:rPr lang="en-US" sz="2800" dirty="0"/>
              <a:t>. 5 Now send men to Joppa, and send for Simon whose surname is Peter. 6 He is lodging with Simon, a tanner, whose house is by the sea. He will tell you what you must do." 7 And when the angel who spoke to him had departed, </a:t>
            </a:r>
            <a:r>
              <a:rPr lang="en-US" sz="2800" b="1" dirty="0"/>
              <a:t>Cornelius called two of his household servants and a devout soldier from among those who waited on him continually</a:t>
            </a:r>
            <a:r>
              <a:rPr lang="en-US" sz="2800" dirty="0" smtClean="0"/>
              <a:t>. 8 </a:t>
            </a:r>
            <a:r>
              <a:rPr lang="en-US" sz="2800" dirty="0"/>
              <a:t>So when he had explained all </a:t>
            </a:r>
            <a:r>
              <a:rPr lang="en-US" sz="2800" dirty="0" smtClean="0"/>
              <a:t>these </a:t>
            </a:r>
            <a:r>
              <a:rPr lang="en-US" sz="2800" dirty="0"/>
              <a:t>things to them, he sent them to Joppa.</a:t>
            </a:r>
          </a:p>
          <a:p>
            <a:endParaRPr lang="en-US" dirty="0"/>
          </a:p>
          <a:p>
            <a:endParaRPr lang="en-US" dirty="0"/>
          </a:p>
        </p:txBody>
      </p:sp>
      <p:sp>
        <p:nvSpPr>
          <p:cNvPr id="3" name="Title 2"/>
          <p:cNvSpPr>
            <a:spLocks noGrp="1"/>
          </p:cNvSpPr>
          <p:nvPr>
            <p:ph type="title"/>
          </p:nvPr>
        </p:nvSpPr>
        <p:spPr>
          <a:solidFill>
            <a:schemeClr val="accent5"/>
          </a:solidFill>
        </p:spPr>
        <p:txBody>
          <a:bodyPr/>
          <a:lstStyle/>
          <a:p>
            <a:r>
              <a:rPr lang="en-US" dirty="0" smtClean="0">
                <a:solidFill>
                  <a:schemeClr val="bg1"/>
                </a:solidFill>
              </a:rPr>
              <a:t>ACTS 10 </a:t>
            </a:r>
            <a:r>
              <a:rPr lang="en-US" dirty="0">
                <a:solidFill>
                  <a:schemeClr val="bg1"/>
                </a:solidFill>
              </a:rPr>
              <a:t>: </a:t>
            </a:r>
            <a:r>
              <a:rPr lang="en-US" dirty="0" smtClean="0">
                <a:solidFill>
                  <a:schemeClr val="bg1"/>
                </a:solidFill>
              </a:rPr>
              <a:t>1-20 -The Process</a:t>
            </a:r>
            <a:endParaRPr lang="en-US" dirty="0">
              <a:solidFill>
                <a:schemeClr val="bg1"/>
              </a:solidFill>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5</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0069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dirty="0"/>
              <a:t>9 The next day, as they went on their journey and drew near the city, </a:t>
            </a:r>
            <a:r>
              <a:rPr lang="en-US" sz="3000" b="1" u="sng" dirty="0"/>
              <a:t>Peter went up on the housetop to pray</a:t>
            </a:r>
            <a:r>
              <a:rPr lang="en-US" sz="3000" dirty="0"/>
              <a:t>, about the sixth hour. 10 </a:t>
            </a:r>
            <a:r>
              <a:rPr lang="en-US" sz="3000" b="1" u="sng" dirty="0"/>
              <a:t>Then he became very hungry and wanted to eat</a:t>
            </a:r>
            <a:r>
              <a:rPr lang="en-US" sz="3000" dirty="0"/>
              <a:t>; </a:t>
            </a:r>
            <a:r>
              <a:rPr lang="en-US" sz="3000" b="1" u="sng" dirty="0"/>
              <a:t>but while they made ready, he fell into a trance 11 and saw heaven opened and an object like a great sheet bound at the four corners, descending to him and let down to the earth. 12 </a:t>
            </a:r>
            <a:r>
              <a:rPr lang="en-US" sz="3000" dirty="0"/>
              <a:t>In it were </a:t>
            </a:r>
            <a:r>
              <a:rPr lang="en-US" sz="3000" b="1" u="sng" dirty="0"/>
              <a:t>all kinds of four-footed animals of the earth, wild beasts, creeping things, and birds of the air</a:t>
            </a:r>
            <a:r>
              <a:rPr lang="en-US" sz="3000" dirty="0"/>
              <a:t>.13 And a voice came to him, </a:t>
            </a:r>
            <a:r>
              <a:rPr lang="en-US" sz="3000" b="1" u="sng" dirty="0"/>
              <a:t>"Rise, Peter; kill and eat</a:t>
            </a:r>
            <a:r>
              <a:rPr lang="en-US" sz="3000" dirty="0"/>
              <a:t>." 14 But Peter said, </a:t>
            </a:r>
            <a:r>
              <a:rPr lang="en-US" sz="3000" b="1" u="sng" dirty="0"/>
              <a:t>"Not so, Lord!</a:t>
            </a:r>
            <a:r>
              <a:rPr lang="en-US" sz="3000" dirty="0"/>
              <a:t> </a:t>
            </a:r>
            <a:r>
              <a:rPr lang="en-US" sz="3000" b="1" u="sng" dirty="0"/>
              <a:t>For I have never eaten anything common or unclean.</a:t>
            </a:r>
            <a:r>
              <a:rPr lang="en-US" sz="3000" b="1" dirty="0"/>
              <a:t>" </a:t>
            </a:r>
            <a:r>
              <a:rPr lang="en-US" sz="3000" dirty="0"/>
              <a:t>15 And a voice spoke to him again the second time, </a:t>
            </a:r>
            <a:r>
              <a:rPr lang="en-US" sz="3000" b="1" dirty="0"/>
              <a:t>"</a:t>
            </a:r>
            <a:r>
              <a:rPr lang="en-US" sz="3000" b="1" u="sng" dirty="0"/>
              <a:t>What God has cleansed you must not call common</a:t>
            </a:r>
            <a:r>
              <a:rPr lang="en-US" sz="3000" u="sng" dirty="0"/>
              <a:t>.</a:t>
            </a:r>
            <a:r>
              <a:rPr lang="en-US" sz="3000" dirty="0"/>
              <a:t>" 16 </a:t>
            </a:r>
            <a:r>
              <a:rPr lang="en-US" sz="3000" b="1" u="sng" dirty="0"/>
              <a:t>This was done three times</a:t>
            </a:r>
            <a:r>
              <a:rPr lang="en-US" sz="3000" dirty="0"/>
              <a:t>. And the object was taken up into heaven again.</a:t>
            </a:r>
          </a:p>
          <a:p>
            <a:endParaRPr lang="en-US" dirty="0"/>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6</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
        <p:nvSpPr>
          <p:cNvPr id="6" name="Title 2"/>
          <p:cNvSpPr>
            <a:spLocks noGrp="1"/>
          </p:cNvSpPr>
          <p:nvPr>
            <p:ph type="title"/>
          </p:nvPr>
        </p:nvSpPr>
        <p:spPr>
          <a:solidFill>
            <a:schemeClr val="accent5"/>
          </a:solidFill>
        </p:spPr>
        <p:txBody>
          <a:bodyPr/>
          <a:lstStyle/>
          <a:p>
            <a:r>
              <a:rPr lang="en-US" dirty="0" smtClean="0">
                <a:solidFill>
                  <a:schemeClr val="bg1"/>
                </a:solidFill>
              </a:rPr>
              <a:t>ACTS 10 </a:t>
            </a:r>
            <a:r>
              <a:rPr lang="en-US" dirty="0">
                <a:solidFill>
                  <a:schemeClr val="bg1"/>
                </a:solidFill>
              </a:rPr>
              <a:t>: </a:t>
            </a:r>
            <a:r>
              <a:rPr lang="en-US" dirty="0" smtClean="0">
                <a:solidFill>
                  <a:schemeClr val="bg1"/>
                </a:solidFill>
              </a:rPr>
              <a:t>1-20 </a:t>
            </a:r>
            <a:r>
              <a:rPr lang="en-US" dirty="0">
                <a:solidFill>
                  <a:schemeClr val="bg1"/>
                </a:solidFill>
              </a:rPr>
              <a:t>-The Process</a:t>
            </a:r>
          </a:p>
        </p:txBody>
      </p:sp>
    </p:spTree>
    <p:extLst>
      <p:ext uri="{BB962C8B-B14F-4D97-AF65-F5344CB8AC3E}">
        <p14:creationId xmlns:p14="http://schemas.microsoft.com/office/powerpoint/2010/main" val="55937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17 Now while Peter wondered within himself what this vision which he had seen meant, behold, the men who had been sent from Cornelius had made inquiry for Simon's house, and stood before the gate. 18 And they called and asked whether Simon, whose surname was Peter, was lodging there. 19 </a:t>
            </a:r>
            <a:r>
              <a:rPr lang="en-US" sz="3200" b="1" u="sng" dirty="0"/>
              <a:t>While Peter thought about the vision, the Spirit said to him, "Behold, </a:t>
            </a:r>
            <a:r>
              <a:rPr lang="en-US" sz="3200" b="1" i="1" u="sng" dirty="0"/>
              <a:t>three men </a:t>
            </a:r>
            <a:r>
              <a:rPr lang="en-US" sz="3200" b="1" u="sng" dirty="0"/>
              <a:t>are seeking you. 20 Arise therefore, go down and go with them, doubting nothing; for I have sent them</a:t>
            </a:r>
            <a:r>
              <a:rPr lang="en-US" sz="3200" dirty="0"/>
              <a:t>." Acts 10:1-20 NKJV</a:t>
            </a:r>
          </a:p>
          <a:p>
            <a:endParaRPr lang="en-US" dirty="0"/>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7</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
        <p:nvSpPr>
          <p:cNvPr id="6" name="Title 2"/>
          <p:cNvSpPr>
            <a:spLocks noGrp="1"/>
          </p:cNvSpPr>
          <p:nvPr>
            <p:ph type="title"/>
          </p:nvPr>
        </p:nvSpPr>
        <p:spPr>
          <a:solidFill>
            <a:schemeClr val="accent5"/>
          </a:solidFill>
        </p:spPr>
        <p:txBody>
          <a:bodyPr/>
          <a:lstStyle/>
          <a:p>
            <a:r>
              <a:rPr lang="en-US" dirty="0" smtClean="0">
                <a:solidFill>
                  <a:schemeClr val="bg1"/>
                </a:solidFill>
              </a:rPr>
              <a:t>ACTS 10 </a:t>
            </a:r>
            <a:r>
              <a:rPr lang="en-US" dirty="0">
                <a:solidFill>
                  <a:schemeClr val="bg1"/>
                </a:solidFill>
              </a:rPr>
              <a:t>: </a:t>
            </a:r>
            <a:r>
              <a:rPr lang="en-US" dirty="0" smtClean="0">
                <a:solidFill>
                  <a:schemeClr val="bg1"/>
                </a:solidFill>
              </a:rPr>
              <a:t>1-20</a:t>
            </a:r>
            <a:r>
              <a:rPr lang="en-US" dirty="0">
                <a:solidFill>
                  <a:schemeClr val="bg1"/>
                </a:solidFill>
              </a:rPr>
              <a:t> -The Process</a:t>
            </a:r>
          </a:p>
        </p:txBody>
      </p:sp>
    </p:spTree>
    <p:extLst>
      <p:ext uri="{BB962C8B-B14F-4D97-AF65-F5344CB8AC3E}">
        <p14:creationId xmlns:p14="http://schemas.microsoft.com/office/powerpoint/2010/main" val="150219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Exodus 30:27,28</a:t>
            </a:r>
          </a:p>
          <a:p>
            <a:r>
              <a:rPr lang="en-US" sz="3000" b="1" dirty="0"/>
              <a:t>And the table and all </a:t>
            </a:r>
            <a:r>
              <a:rPr lang="en-US" sz="3000" b="1" u="sng" dirty="0" smtClean="0"/>
              <a:t>his</a:t>
            </a:r>
            <a:r>
              <a:rPr lang="en-US" sz="3000" b="1" dirty="0" smtClean="0"/>
              <a:t> (Moses) </a:t>
            </a:r>
            <a:r>
              <a:rPr lang="en-US" sz="3000" b="1" dirty="0"/>
              <a:t>vessels, and the candlestick and </a:t>
            </a:r>
            <a:r>
              <a:rPr lang="en-US" sz="3000" b="1" u="sng" dirty="0"/>
              <a:t>his</a:t>
            </a:r>
            <a:r>
              <a:rPr lang="en-US" sz="3000" b="1" dirty="0"/>
              <a:t> vessels, and the altar of incense,</a:t>
            </a:r>
          </a:p>
          <a:p>
            <a:r>
              <a:rPr lang="en-US" sz="3000" b="1" dirty="0" smtClean="0"/>
              <a:t>Exodus </a:t>
            </a:r>
            <a:r>
              <a:rPr lang="en-US" sz="3000" b="1" dirty="0"/>
              <a:t>40:9,10</a:t>
            </a:r>
          </a:p>
          <a:p>
            <a:r>
              <a:rPr lang="en-US" sz="3000" b="1" dirty="0"/>
              <a:t>And you shall take the anointing oil, and anoint the tabernacle, and all that is therein, and shall hallow it, and all the vessels thereof: and it shall be holy.</a:t>
            </a:r>
          </a:p>
          <a:p>
            <a:r>
              <a:rPr lang="en-US" sz="3000" b="1" dirty="0" smtClean="0"/>
              <a:t>Leviticus </a:t>
            </a:r>
            <a:r>
              <a:rPr lang="en-US" sz="3000" b="1" dirty="0"/>
              <a:t>8:10,11</a:t>
            </a:r>
          </a:p>
          <a:p>
            <a:r>
              <a:rPr lang="en-US" sz="3000" b="1" dirty="0"/>
              <a:t>And Moses took the anointing oil, and anointed the tabernacle and all that was therein, and sanctified them</a:t>
            </a:r>
            <a:r>
              <a:rPr lang="en-US" sz="3000" b="1" dirty="0" smtClean="0"/>
              <a:t>.</a:t>
            </a:r>
            <a:endParaRPr lang="en-US" sz="3000" b="1" dirty="0"/>
          </a:p>
        </p:txBody>
      </p:sp>
      <p:sp>
        <p:nvSpPr>
          <p:cNvPr id="3" name="Title 2"/>
          <p:cNvSpPr>
            <a:spLocks noGrp="1"/>
          </p:cNvSpPr>
          <p:nvPr>
            <p:ph type="title"/>
          </p:nvPr>
        </p:nvSpPr>
        <p:spPr>
          <a:solidFill>
            <a:schemeClr val="accent5"/>
          </a:solidFill>
        </p:spPr>
        <p:txBody>
          <a:bodyPr/>
          <a:lstStyle/>
          <a:p>
            <a:r>
              <a:rPr lang="en-US" dirty="0" smtClean="0"/>
              <a:t/>
            </a:r>
            <a:br>
              <a:rPr lang="en-US" dirty="0" smtClean="0"/>
            </a:br>
            <a:r>
              <a:rPr lang="en-US" dirty="0" smtClean="0">
                <a:solidFill>
                  <a:schemeClr val="bg1"/>
                </a:solidFill>
                <a:effectLst>
                  <a:outerShdw blurRad="38100" dist="38100" dir="2700000" algn="tl">
                    <a:srgbClr val="000000">
                      <a:alpha val="43137"/>
                    </a:srgbClr>
                  </a:outerShdw>
                </a:effectLst>
              </a:rPr>
              <a:t>Nave's </a:t>
            </a:r>
            <a:r>
              <a:rPr lang="en-US" dirty="0">
                <a:solidFill>
                  <a:schemeClr val="bg1"/>
                </a:solidFill>
                <a:effectLst>
                  <a:outerShdw blurRad="38100" dist="38100" dir="2700000" algn="tl">
                    <a:srgbClr val="000000">
                      <a:alpha val="43137"/>
                    </a:srgbClr>
                  </a:outerShdw>
                </a:effectLst>
              </a:rPr>
              <a:t>Topical Index</a:t>
            </a:r>
            <a:r>
              <a:rPr lang="en-US" dirty="0"/>
              <a:t/>
            </a:r>
            <a:br>
              <a:rPr lang="en-US" dirty="0"/>
            </a:br>
            <a:endParaRPr lang="en-US" dirty="0"/>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8</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9950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b="1" dirty="0"/>
              <a:t>We become useful vessels when we are </a:t>
            </a:r>
            <a:r>
              <a:rPr lang="en-US" sz="3000" b="1" u="sng" dirty="0"/>
              <a:t>wholly consecrated to God</a:t>
            </a:r>
            <a:r>
              <a:rPr lang="en-US" sz="3000" b="1" dirty="0"/>
              <a:t>.</a:t>
            </a:r>
          </a:p>
          <a:p>
            <a:r>
              <a:rPr lang="en-US" sz="3000" b="1" dirty="0"/>
              <a:t>The Bible refers to us as earthen, or frail, human vessels (see 2 Cor. 4:7). </a:t>
            </a:r>
            <a:endParaRPr lang="en-US" sz="3000" b="1" dirty="0" smtClean="0"/>
          </a:p>
          <a:p>
            <a:r>
              <a:rPr lang="en-US" sz="3000" b="1" dirty="0" smtClean="0"/>
              <a:t>Like </a:t>
            </a:r>
            <a:r>
              <a:rPr lang="en-US" sz="3000" b="1" dirty="0"/>
              <a:t>stoneware formed on the potter's wheel, we are made of clay (see Is. 64:8). </a:t>
            </a:r>
            <a:endParaRPr lang="en-US" sz="3000" b="1" dirty="0" smtClean="0"/>
          </a:p>
          <a:p>
            <a:r>
              <a:rPr lang="en-US" sz="3000" b="1" dirty="0" smtClean="0"/>
              <a:t>God </a:t>
            </a:r>
            <a:r>
              <a:rPr lang="en-US" sz="3000" b="1" dirty="0"/>
              <a:t>formed Adam out of "the dust of the ground" according to Genesis 2:7, and </a:t>
            </a:r>
            <a:endParaRPr lang="en-US" sz="3000" b="1" dirty="0" smtClean="0"/>
          </a:p>
          <a:p>
            <a:r>
              <a:rPr lang="en-US" sz="3000" b="1" dirty="0" smtClean="0"/>
              <a:t>Psalm </a:t>
            </a:r>
            <a:r>
              <a:rPr lang="en-US" sz="3000" b="1" dirty="0"/>
              <a:t>103:14 says, "He knows our frame, He [earnestly] remembers and imprints [on His heart] that we are dust" (The Amplified Bible).</a:t>
            </a:r>
          </a:p>
        </p:txBody>
      </p:sp>
      <p:sp>
        <p:nvSpPr>
          <p:cNvPr id="3" name="Title 2"/>
          <p:cNvSpPr>
            <a:spLocks noGrp="1"/>
          </p:cNvSpPr>
          <p:nvPr>
            <p:ph type="title"/>
          </p:nvPr>
        </p:nvSpPr>
        <p:spPr>
          <a:solidFill>
            <a:schemeClr val="accent5"/>
          </a:solidFill>
        </p:spPr>
        <p:txBody>
          <a:bodyPr/>
          <a:lstStyle/>
          <a:p>
            <a:r>
              <a:rPr lang="en-US" dirty="0">
                <a:solidFill>
                  <a:schemeClr val="bg1"/>
                </a:solidFill>
                <a:effectLst>
                  <a:outerShdw blurRad="38100" dist="38100" dir="2700000" algn="tl">
                    <a:srgbClr val="000000">
                      <a:alpha val="43137"/>
                    </a:srgbClr>
                  </a:outerShdw>
                </a:effectLst>
              </a:rPr>
              <a:t>Consecrated Vessels</a:t>
            </a: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9</a:t>
            </a:fld>
            <a:endParaRPr lang="en-US" noProof="0" dirty="0"/>
          </a:p>
        </p:txBody>
      </p:sp>
      <p:sp>
        <p:nvSpPr>
          <p:cNvPr id="5" name="TextBox 4"/>
          <p:cNvSpPr txBox="1"/>
          <p:nvPr/>
        </p:nvSpPr>
        <p:spPr>
          <a:xfrm>
            <a:off x="10644186" y="6191250"/>
            <a:ext cx="1547813" cy="58477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a:t>
            </a:r>
            <a:r>
              <a:rPr lang="en-US" sz="2000" dirty="0" smtClean="0">
                <a:solidFill>
                  <a:schemeClr val="bg1"/>
                </a:solidFill>
                <a:effectLst>
                  <a:outerShdw blurRad="38100" dist="38100" dir="2700000" algn="tl">
                    <a:srgbClr val="000000">
                      <a:alpha val="43137"/>
                    </a:srgbClr>
                  </a:outerShdw>
                </a:effectLst>
              </a:rPr>
              <a:t>rosswinds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0127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78E46C-0F2F-4D8F-8685-D890AF38A480}">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0</TotalTime>
  <Words>2140</Words>
  <Application>Microsoft Office PowerPoint</Application>
  <PresentationFormat>Widescreen</PresentationFormat>
  <Paragraphs>134</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Times New Roman</vt:lpstr>
      <vt:lpstr>Office Theme</vt:lpstr>
      <vt:lpstr>The Sacred</vt:lpstr>
      <vt:lpstr>SACRED DEFINED</vt:lpstr>
      <vt:lpstr>Sacred: Latin</vt:lpstr>
      <vt:lpstr>Consecrated- Set apart</vt:lpstr>
      <vt:lpstr>ACTS 10 : 1-20 -The Process</vt:lpstr>
      <vt:lpstr>ACTS 10 : 1-20 -The Process</vt:lpstr>
      <vt:lpstr>ACTS 10 : 1-20 -The Process</vt:lpstr>
      <vt:lpstr> Nave's Topical Index </vt:lpstr>
      <vt:lpstr>Consecrated Vessels</vt:lpstr>
      <vt:lpstr>Second Timothy 2:21</vt:lpstr>
      <vt:lpstr>Dedicated Mouth</vt:lpstr>
      <vt:lpstr>Like Cornelius</vt:lpstr>
      <vt:lpstr>Like Cornelius</vt:lpstr>
      <vt:lpstr>Like Cornelius</vt:lpstr>
      <vt:lpstr>His Church </vt:lpstr>
      <vt:lpstr>Paul the Apostle </vt:lpstr>
      <vt:lpstr> 1 Corinthians 3:17 </vt:lpstr>
      <vt:lpstr>Holy Things</vt:lpstr>
      <vt:lpstr> A Call to Holiness </vt:lpstr>
      <vt:lpstr>PowerPoint Presentation</vt:lpstr>
      <vt:lpstr>Closing: Consecration and Dedication</vt:lpstr>
      <vt:lpstr>My Decree over the Church</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2019-08-24T12:30:45Z</dcterms:created>
  <dcterms:modified xsi:type="dcterms:W3CDTF">2019-08-24T16:51:11Z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