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81" r:id="rId14"/>
    <p:sldId id="268" r:id="rId15"/>
    <p:sldId id="269" r:id="rId16"/>
    <p:sldId id="270" r:id="rId17"/>
    <p:sldId id="271" r:id="rId1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8" autoAdjust="0"/>
    <p:restoredTop sz="94599" autoAdjust="0"/>
  </p:normalViewPr>
  <p:slideViewPr>
    <p:cSldViewPr>
      <p:cViewPr varScale="1">
        <p:scale>
          <a:sx n="63" d="100"/>
          <a:sy n="63" d="100"/>
        </p:scale>
        <p:origin x="90" y="1230"/>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9/18/2019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9/18/2019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smtClean="0"/>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9/18/2019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smtClean="0"/>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9/18/2019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9/18/2019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smtClean="0"/>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9/18/2019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9/18/2019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smtClean="0"/>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9/18/2019</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9/18/2019</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9/18/2019</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9/18/2019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9/18/2019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9/18/2019</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Bodoni Bd BT" panose="02070803080706020303" pitchFamily="18" charset="0"/>
              </a:rPr>
              <a:t>Godly Personal Convictions</a:t>
            </a:r>
            <a:endParaRPr lang="en-US" dirty="0">
              <a:latin typeface="Bodoni Bd BT" panose="02070803080706020303" pitchFamily="18" charset="0"/>
            </a:endParaRPr>
          </a:p>
        </p:txBody>
      </p:sp>
      <p:sp>
        <p:nvSpPr>
          <p:cNvPr id="3" name="Subtitle 2"/>
          <p:cNvSpPr>
            <a:spLocks noGrp="1"/>
          </p:cNvSpPr>
          <p:nvPr>
            <p:ph type="subTitle" idx="1"/>
          </p:nvPr>
        </p:nvSpPr>
        <p:spPr/>
        <p:txBody>
          <a:bodyPr>
            <a:normAutofit/>
          </a:bodyPr>
          <a:lstStyle/>
          <a:p>
            <a:r>
              <a:rPr lang="en-US" sz="3200" dirty="0" smtClean="0"/>
              <a:t>With Bishop Ronald K. Powell</a:t>
            </a:r>
            <a:endParaRPr lang="en-US" sz="3200"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Characteristics of a Person with Convictions</a:t>
            </a:r>
          </a:p>
        </p:txBody>
      </p:sp>
      <p:sp>
        <p:nvSpPr>
          <p:cNvPr id="3" name="Content Placeholder 2"/>
          <p:cNvSpPr>
            <a:spLocks noGrp="1"/>
          </p:cNvSpPr>
          <p:nvPr>
            <p:ph idx="1"/>
          </p:nvPr>
        </p:nvSpPr>
        <p:spPr/>
        <p:txBody>
          <a:bodyPr/>
          <a:lstStyle/>
          <a:p>
            <a:r>
              <a:rPr lang="en-US" sz="2800" b="1" dirty="0"/>
              <a:t>Our goal as believers is to become like Peter and John who held securely to their faith in Christ and to their responsibility to proclaim salvation in His name, even in the face of imprisonment and threats</a:t>
            </a:r>
            <a:r>
              <a:rPr lang="en-US" dirty="0"/>
              <a:t>.</a:t>
            </a:r>
          </a:p>
          <a:p>
            <a:endParaRPr lang="en-US" dirty="0"/>
          </a:p>
        </p:txBody>
      </p:sp>
    </p:spTree>
    <p:extLst>
      <p:ext uri="{BB962C8B-B14F-4D97-AF65-F5344CB8AC3E}">
        <p14:creationId xmlns:p14="http://schemas.microsoft.com/office/powerpoint/2010/main" val="1288419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a:t>When we follow in their footsteps, we will display the following characteristics:</a:t>
            </a:r>
          </a:p>
        </p:txBody>
      </p:sp>
      <p:sp>
        <p:nvSpPr>
          <p:cNvPr id="3" name="Content Placeholder 2"/>
          <p:cNvSpPr>
            <a:spLocks noGrp="1"/>
          </p:cNvSpPr>
          <p:nvPr>
            <p:ph idx="1"/>
          </p:nvPr>
        </p:nvSpPr>
        <p:spPr/>
        <p:txBody>
          <a:bodyPr/>
          <a:lstStyle/>
          <a:p>
            <a:pPr marL="457200" indent="-457200">
              <a:buFont typeface="+mj-lt"/>
              <a:buAutoNum type="arabicPeriod"/>
            </a:pPr>
            <a:r>
              <a:rPr lang="en-US" b="1" dirty="0" smtClean="0"/>
              <a:t>A </a:t>
            </a:r>
            <a:r>
              <a:rPr lang="en-US" b="1" dirty="0"/>
              <a:t>Sense of Purpose. </a:t>
            </a:r>
            <a:endParaRPr lang="en-US" b="1" dirty="0" smtClean="0"/>
          </a:p>
          <a:p>
            <a:r>
              <a:rPr lang="en-US" b="1" dirty="0" smtClean="0"/>
              <a:t>We </a:t>
            </a:r>
            <a:r>
              <a:rPr lang="en-US" b="1" dirty="0"/>
              <a:t>know where we’re headed and walk a definite path to get there by pursuing those things that fit our identity in Christ and rejecting those that do not. </a:t>
            </a:r>
            <a:endParaRPr lang="en-US" b="1" dirty="0" smtClean="0"/>
          </a:p>
          <a:p>
            <a:r>
              <a:rPr lang="en-US" b="1" dirty="0" smtClean="0"/>
              <a:t>Instead </a:t>
            </a:r>
            <a:r>
              <a:rPr lang="en-US" b="1" dirty="0"/>
              <a:t>of going with the crowd or seeking profit or pleasure, we follow basic biblical principles, seeking to walk in God’s will and abstain from the sins that surround us in our culture.</a:t>
            </a:r>
          </a:p>
        </p:txBody>
      </p:sp>
    </p:spTree>
    <p:extLst>
      <p:ext uri="{BB962C8B-B14F-4D97-AF65-F5344CB8AC3E}">
        <p14:creationId xmlns:p14="http://schemas.microsoft.com/office/powerpoint/2010/main" val="55037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a:t>When we follow in their footsteps, we will display the following characteristics:</a:t>
            </a:r>
          </a:p>
        </p:txBody>
      </p:sp>
      <p:sp>
        <p:nvSpPr>
          <p:cNvPr id="3" name="Content Placeholder 2"/>
          <p:cNvSpPr>
            <a:spLocks noGrp="1"/>
          </p:cNvSpPr>
          <p:nvPr>
            <p:ph idx="1"/>
          </p:nvPr>
        </p:nvSpPr>
        <p:spPr/>
        <p:txBody>
          <a:bodyPr/>
          <a:lstStyle/>
          <a:p>
            <a:pPr marL="0" indent="0">
              <a:buNone/>
            </a:pPr>
            <a:r>
              <a:rPr lang="en-US" sz="2800" b="1" dirty="0" smtClean="0"/>
              <a:t>2. Faith </a:t>
            </a:r>
            <a:r>
              <a:rPr lang="en-US" sz="2800" b="1" dirty="0"/>
              <a:t>in God. The strength that enables us to live out our convictions without compromise comes from faith in Christ as our Savior and in the truth of God’s Word.</a:t>
            </a:r>
          </a:p>
          <a:p>
            <a:pPr marL="0" indent="0">
              <a:buNone/>
            </a:pPr>
            <a:r>
              <a:rPr lang="en-US" sz="2800" b="1" dirty="0" smtClean="0"/>
              <a:t>3.Courage</a:t>
            </a:r>
            <a:r>
              <a:rPr lang="en-US" sz="2800" b="1" dirty="0"/>
              <a:t>. It’s easy to stand for our convictions when we’re among like-minded people in church, but if we are surrounded by those who think Christians are narrow-minded and foolish, we need courage to stand alone as followers of Jesus Christ and proclaim the truth of God’s Word.</a:t>
            </a:r>
          </a:p>
          <a:p>
            <a:endParaRPr lang="en-US" dirty="0"/>
          </a:p>
        </p:txBody>
      </p:sp>
    </p:spTree>
    <p:extLst>
      <p:ext uri="{BB962C8B-B14F-4D97-AF65-F5344CB8AC3E}">
        <p14:creationId xmlns:p14="http://schemas.microsoft.com/office/powerpoint/2010/main" val="877278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a:t>When we follow in their footsteps, we will display the following characteristics:</a:t>
            </a:r>
          </a:p>
        </p:txBody>
      </p:sp>
      <p:sp>
        <p:nvSpPr>
          <p:cNvPr id="3" name="Content Placeholder 2"/>
          <p:cNvSpPr>
            <a:spLocks noGrp="1"/>
          </p:cNvSpPr>
          <p:nvPr>
            <p:ph idx="1"/>
          </p:nvPr>
        </p:nvSpPr>
        <p:spPr/>
        <p:txBody>
          <a:bodyPr>
            <a:normAutofit fontScale="92500" lnSpcReduction="10000"/>
          </a:bodyPr>
          <a:lstStyle/>
          <a:p>
            <a:pPr lvl="0"/>
            <a:r>
              <a:rPr lang="en-US" sz="2800" b="1" dirty="0" smtClean="0"/>
              <a:t>4. Big </a:t>
            </a:r>
            <a:r>
              <a:rPr lang="en-US" sz="2800" b="1" dirty="0"/>
              <a:t>Picture Thinking. </a:t>
            </a:r>
            <a:r>
              <a:rPr lang="en-US" sz="2800" dirty="0"/>
              <a:t>Before surrendering our convictions or denying what we truly believe, we must look ahead to see the long-term effects of compromise in our lives and in those who watch or listen to us.</a:t>
            </a:r>
          </a:p>
          <a:p>
            <a:pPr lvl="0"/>
            <a:r>
              <a:rPr lang="en-US" sz="2800" b="1" dirty="0" smtClean="0"/>
              <a:t>5.  Unusual </a:t>
            </a:r>
            <a:r>
              <a:rPr lang="en-US" sz="2800" b="1" dirty="0"/>
              <a:t>Strength. </a:t>
            </a:r>
            <a:r>
              <a:rPr lang="en-US" sz="2800" dirty="0"/>
              <a:t>When we were saved, the Holy14 Spirit came to seal us as children of God and live within us (Eph. 4:30). </a:t>
            </a:r>
            <a:endParaRPr lang="en-US" sz="2800" dirty="0" smtClean="0"/>
          </a:p>
          <a:p>
            <a:r>
              <a:rPr lang="en-US" sz="2800" dirty="0" smtClean="0"/>
              <a:t>He </a:t>
            </a:r>
            <a:r>
              <a:rPr lang="en-US" sz="2800" dirty="0"/>
              <a:t>is our Helper who enables us to understand truth and gives us the physical, spiritual, mental, and moral strength to do what’s right when we are tested and tried (John 14:26). </a:t>
            </a:r>
            <a:endParaRPr lang="en-US" sz="2800" dirty="0" smtClean="0"/>
          </a:p>
          <a:p>
            <a:r>
              <a:rPr lang="en-US" sz="2800" dirty="0" smtClean="0"/>
              <a:t>We </a:t>
            </a:r>
            <a:r>
              <a:rPr lang="en-US" sz="2800" dirty="0"/>
              <a:t>are never alone when we stand for our convictions because God’s Spirit is always present with us.</a:t>
            </a:r>
          </a:p>
          <a:p>
            <a:endParaRPr lang="en-US" dirty="0"/>
          </a:p>
        </p:txBody>
      </p:sp>
    </p:spTree>
    <p:extLst>
      <p:ext uri="{BB962C8B-B14F-4D97-AF65-F5344CB8AC3E}">
        <p14:creationId xmlns:p14="http://schemas.microsoft.com/office/powerpoint/2010/main" val="745092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000" b="1" dirty="0">
                <a:solidFill>
                  <a:prstClr val="white"/>
                </a:solidFill>
              </a:rPr>
              <a:t>When we follow in their footsteps, we will display the following characteristics:</a:t>
            </a:r>
            <a:endParaRPr lang="en-US" dirty="0"/>
          </a:p>
        </p:txBody>
      </p:sp>
      <p:sp>
        <p:nvSpPr>
          <p:cNvPr id="3" name="Content Placeholder 2"/>
          <p:cNvSpPr>
            <a:spLocks noGrp="1"/>
          </p:cNvSpPr>
          <p:nvPr>
            <p:ph idx="1"/>
          </p:nvPr>
        </p:nvSpPr>
        <p:spPr>
          <a:xfrm>
            <a:off x="1522414" y="1676400"/>
            <a:ext cx="9144000" cy="4800600"/>
          </a:xfrm>
        </p:spPr>
        <p:txBody>
          <a:bodyPr>
            <a:normAutofit fontScale="92500" lnSpcReduction="20000"/>
          </a:bodyPr>
          <a:lstStyle/>
          <a:p>
            <a:r>
              <a:rPr lang="en-US" sz="2800" b="1" dirty="0" smtClean="0"/>
              <a:t>6. Foresight</a:t>
            </a:r>
            <a:r>
              <a:rPr lang="en-US" sz="2800" b="1" dirty="0"/>
              <a:t>. With the Holy Spirit living within us, we also have the foresight and discernment to recognize deception. </a:t>
            </a:r>
            <a:endParaRPr lang="en-US" sz="2800" b="1" dirty="0" smtClean="0"/>
          </a:p>
          <a:p>
            <a:r>
              <a:rPr lang="en-US" sz="2800" b="1" dirty="0" smtClean="0"/>
              <a:t>Things </a:t>
            </a:r>
            <a:r>
              <a:rPr lang="en-US" sz="2800" b="1" dirty="0"/>
              <a:t>are not always as they appear to be, and the world’s promises of happiness, prosperity, and pleasure for those who compromise their convictions are a lie. </a:t>
            </a:r>
            <a:endParaRPr lang="en-US" sz="2800" b="1" dirty="0" smtClean="0"/>
          </a:p>
          <a:p>
            <a:r>
              <a:rPr lang="en-US" sz="2800" b="1" dirty="0" smtClean="0"/>
              <a:t>God </a:t>
            </a:r>
            <a:r>
              <a:rPr lang="en-US" sz="2800" b="1" dirty="0"/>
              <a:t>has given us His Word to teach us how to live, and the safest way is to abide under its authority. </a:t>
            </a:r>
            <a:endParaRPr lang="en-US" sz="2800" b="1" dirty="0" smtClean="0"/>
          </a:p>
          <a:p>
            <a:r>
              <a:rPr lang="en-US" sz="2800" b="1" dirty="0" smtClean="0"/>
              <a:t>If </a:t>
            </a:r>
            <a:r>
              <a:rPr lang="en-US" sz="2800" b="1" dirty="0"/>
              <a:t>we base our convictions on our own ideas, desires, pleasures, comfort, or satisfaction, we are headed for disaster. </a:t>
            </a:r>
            <a:endParaRPr lang="en-US" sz="2800" b="1" dirty="0" smtClean="0"/>
          </a:p>
          <a:p>
            <a:r>
              <a:rPr lang="en-US" sz="2800" b="1" dirty="0" smtClean="0"/>
              <a:t>Living </a:t>
            </a:r>
            <a:r>
              <a:rPr lang="en-US" sz="2800" b="1" dirty="0"/>
              <a:t>under God-given, righteous convictions is the only way to avoid the sin and heartache that comes from adopting our culture’s ways and values.</a:t>
            </a:r>
          </a:p>
          <a:p>
            <a:endParaRPr lang="en-US" dirty="0"/>
          </a:p>
        </p:txBody>
      </p:sp>
    </p:spTree>
    <p:extLst>
      <p:ext uri="{BB962C8B-B14F-4D97-AF65-F5344CB8AC3E}">
        <p14:creationId xmlns:p14="http://schemas.microsoft.com/office/powerpoint/2010/main" val="398835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Compromise of Our Convictions</a:t>
            </a:r>
            <a:r>
              <a:rPr lang="en-US" dirty="0" smtClean="0"/>
              <a:t/>
            </a:r>
            <a:br>
              <a:rPr lang="en-US" dirty="0" smtClean="0"/>
            </a:br>
            <a:endParaRPr lang="en-US" dirty="0"/>
          </a:p>
        </p:txBody>
      </p:sp>
      <p:sp>
        <p:nvSpPr>
          <p:cNvPr id="3" name="Content Placeholder 2"/>
          <p:cNvSpPr>
            <a:spLocks noGrp="1"/>
          </p:cNvSpPr>
          <p:nvPr>
            <p:ph idx="1"/>
          </p:nvPr>
        </p:nvSpPr>
        <p:spPr>
          <a:xfrm>
            <a:off x="1522414" y="1676400"/>
            <a:ext cx="9144000" cy="4800600"/>
          </a:xfrm>
        </p:spPr>
        <p:txBody>
          <a:bodyPr>
            <a:normAutofit fontScale="25000" lnSpcReduction="20000"/>
          </a:bodyPr>
          <a:lstStyle/>
          <a:p>
            <a:r>
              <a:rPr lang="en-US" sz="11200" b="1" dirty="0"/>
              <a:t>What motivates us to do wrong even when we know what’s right</a:t>
            </a:r>
            <a:r>
              <a:rPr lang="en-US" sz="11200" b="1" dirty="0" smtClean="0"/>
              <a:t>?</a:t>
            </a:r>
          </a:p>
          <a:p>
            <a:pPr lvl="0"/>
            <a:r>
              <a:rPr lang="en-US" sz="11200" b="1" dirty="0" smtClean="0"/>
              <a:t>Fear </a:t>
            </a:r>
            <a:r>
              <a:rPr lang="en-US" sz="11200" b="1" dirty="0"/>
              <a:t>of Criticism. Since we live in a society in which people claim their right to do as they please, standing for our Christian convictions or telling them what God thinks or says about their conduct will undoubtedly draw criticism.</a:t>
            </a:r>
          </a:p>
          <a:p>
            <a:pPr lvl="0"/>
            <a:r>
              <a:rPr lang="en-US" sz="11200" b="1" dirty="0"/>
              <a:t>Fear of Rejection. If we share what we believe or live according to godly convictions, we may not be accepted by those who follow their own desires. However, sacrificing righteous standards to please others will only result in the loss of all that God has planned for us. It’s much better to live for Christ and follow His commandments so we can receive God’s best.</a:t>
            </a:r>
          </a:p>
          <a:p>
            <a:endParaRPr lang="en-US" dirty="0"/>
          </a:p>
        </p:txBody>
      </p:sp>
    </p:spTree>
    <p:extLst>
      <p:ext uri="{BB962C8B-B14F-4D97-AF65-F5344CB8AC3E}">
        <p14:creationId xmlns:p14="http://schemas.microsoft.com/office/powerpoint/2010/main" val="4075332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Last</a:t>
            </a:r>
            <a:endParaRPr lang="en-US" sz="3600" b="1" dirty="0"/>
          </a:p>
        </p:txBody>
      </p:sp>
      <p:sp>
        <p:nvSpPr>
          <p:cNvPr id="3" name="Content Placeholder 2"/>
          <p:cNvSpPr>
            <a:spLocks noGrp="1"/>
          </p:cNvSpPr>
          <p:nvPr>
            <p:ph idx="1"/>
          </p:nvPr>
        </p:nvSpPr>
        <p:spPr>
          <a:xfrm>
            <a:off x="1522414" y="1828800"/>
            <a:ext cx="9144000" cy="4267200"/>
          </a:xfrm>
        </p:spPr>
        <p:txBody>
          <a:bodyPr/>
          <a:lstStyle/>
          <a:p>
            <a:r>
              <a:rPr lang="en-US" sz="2800" b="1" dirty="0" smtClean="0"/>
              <a:t>Fear </a:t>
            </a:r>
            <a:r>
              <a:rPr lang="en-US" sz="2800" b="1" dirty="0"/>
              <a:t>of Loss. Sometimes we are reluctant to stand for our convictions because we could lose our friends. </a:t>
            </a:r>
            <a:endParaRPr lang="en-US" sz="2800" b="1" dirty="0" smtClean="0"/>
          </a:p>
          <a:p>
            <a:r>
              <a:rPr lang="en-US" sz="2800" b="1" dirty="0" smtClean="0"/>
              <a:t>However</a:t>
            </a:r>
            <a:r>
              <a:rPr lang="en-US" sz="2800" b="1" dirty="0"/>
              <a:t>, any friend who draws us away from obedience to the Lord is not a true friend. </a:t>
            </a:r>
            <a:endParaRPr lang="en-US" sz="2800" b="1" dirty="0" smtClean="0"/>
          </a:p>
          <a:p>
            <a:r>
              <a:rPr lang="en-US" sz="2800" b="1" dirty="0" smtClean="0"/>
              <a:t>As </a:t>
            </a:r>
            <a:r>
              <a:rPr lang="en-US" sz="2800" b="1" dirty="0"/>
              <a:t>God’s people, it’s time for us to take a firm stand for our faith and convictions no matter what the consequences may be. </a:t>
            </a:r>
            <a:endParaRPr lang="en-US" sz="2800" b="1" dirty="0" smtClean="0"/>
          </a:p>
          <a:p>
            <a:r>
              <a:rPr lang="en-US" sz="2800" b="1" dirty="0" smtClean="0"/>
              <a:t>Our </a:t>
            </a:r>
            <a:r>
              <a:rPr lang="en-US" sz="2800" b="1" dirty="0"/>
              <a:t>priority is to be pleasing to Christ so we can stand in the judgment having been faithful to Him and His Word.</a:t>
            </a:r>
          </a:p>
        </p:txBody>
      </p:sp>
    </p:spTree>
    <p:extLst>
      <p:ext uri="{BB962C8B-B14F-4D97-AF65-F5344CB8AC3E}">
        <p14:creationId xmlns:p14="http://schemas.microsoft.com/office/powerpoint/2010/main" val="4289730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Closing and Prayer</a:t>
            </a:r>
          </a:p>
        </p:txBody>
      </p:sp>
      <p:sp>
        <p:nvSpPr>
          <p:cNvPr id="3" name="Content Placeholder 2"/>
          <p:cNvSpPr>
            <a:spLocks noGrp="1"/>
          </p:cNvSpPr>
          <p:nvPr>
            <p:ph idx="1"/>
          </p:nvPr>
        </p:nvSpPr>
        <p:spPr/>
        <p:txBody>
          <a:bodyPr>
            <a:normAutofit fontScale="92500" lnSpcReduction="10000"/>
          </a:bodyPr>
          <a:lstStyle/>
          <a:p>
            <a:pPr lvl="0"/>
            <a:r>
              <a:rPr lang="en-US" sz="2800" b="1" dirty="0"/>
              <a:t>What unwavering convictions do you have that govern your life? </a:t>
            </a:r>
            <a:endParaRPr lang="en-US" sz="2800" b="1" dirty="0" smtClean="0"/>
          </a:p>
          <a:p>
            <a:pPr lvl="0"/>
            <a:r>
              <a:rPr lang="en-US" sz="2800" b="1" dirty="0" smtClean="0"/>
              <a:t>What </a:t>
            </a:r>
            <a:r>
              <a:rPr lang="en-US" sz="2800" b="1" dirty="0"/>
              <a:t>conditions or situations might tempt you to compromise your standards?</a:t>
            </a:r>
          </a:p>
          <a:p>
            <a:pPr lvl="0"/>
            <a:r>
              <a:rPr lang="en-US" sz="2800" b="1" dirty="0"/>
              <a:t>How would a long-term perspective help you courageously stand firm in your convictions? </a:t>
            </a:r>
            <a:endParaRPr lang="en-US" sz="2800" b="1" dirty="0" smtClean="0"/>
          </a:p>
          <a:p>
            <a:pPr lvl="0"/>
            <a:r>
              <a:rPr lang="en-US" sz="2800" b="1" dirty="0" smtClean="0"/>
              <a:t>What </a:t>
            </a:r>
            <a:r>
              <a:rPr lang="en-US" sz="2800" b="1" dirty="0"/>
              <a:t>negative consequences might result from your compromise? </a:t>
            </a:r>
            <a:endParaRPr lang="en-US" sz="2800" b="1" dirty="0" smtClean="0"/>
          </a:p>
          <a:p>
            <a:pPr lvl="0"/>
            <a:r>
              <a:rPr lang="en-US" sz="2800" b="1" dirty="0" smtClean="0"/>
              <a:t>What </a:t>
            </a:r>
            <a:r>
              <a:rPr lang="en-US" sz="2800" b="1" dirty="0"/>
              <a:t>are the long-term benefits of staying true to Christ and His Word?</a:t>
            </a:r>
          </a:p>
          <a:p>
            <a:endParaRPr lang="en-US" dirty="0"/>
          </a:p>
        </p:txBody>
      </p:sp>
    </p:spTree>
    <p:extLst>
      <p:ext uri="{BB962C8B-B14F-4D97-AF65-F5344CB8AC3E}">
        <p14:creationId xmlns:p14="http://schemas.microsoft.com/office/powerpoint/2010/main" val="538384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Introduction</a:t>
            </a:r>
            <a:endParaRPr lang="en-US" sz="4000" b="1" dirty="0"/>
          </a:p>
        </p:txBody>
      </p:sp>
      <p:sp>
        <p:nvSpPr>
          <p:cNvPr id="3" name="Content Placeholder 2"/>
          <p:cNvSpPr>
            <a:spLocks noGrp="1"/>
          </p:cNvSpPr>
          <p:nvPr>
            <p:ph idx="1"/>
          </p:nvPr>
        </p:nvSpPr>
        <p:spPr/>
        <p:txBody>
          <a:bodyPr>
            <a:normAutofit/>
          </a:bodyPr>
          <a:lstStyle/>
          <a:p>
            <a:r>
              <a:rPr lang="en-US" sz="3600" b="1" dirty="0"/>
              <a:t>KEY PASSAGE: Acts 4:1-20  </a:t>
            </a:r>
            <a:endParaRPr lang="en-US" sz="3600" b="1" dirty="0" smtClean="0"/>
          </a:p>
          <a:p>
            <a:endParaRPr lang="en-US" dirty="0"/>
          </a:p>
        </p:txBody>
      </p:sp>
    </p:spTree>
    <p:extLst>
      <p:ext uri="{BB962C8B-B14F-4D97-AF65-F5344CB8AC3E}">
        <p14:creationId xmlns:p14="http://schemas.microsoft.com/office/powerpoint/2010/main" val="3451459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Introduction</a:t>
            </a:r>
          </a:p>
        </p:txBody>
      </p:sp>
      <p:sp>
        <p:nvSpPr>
          <p:cNvPr id="3" name="Content Placeholder 2"/>
          <p:cNvSpPr>
            <a:spLocks noGrp="1"/>
          </p:cNvSpPr>
          <p:nvPr>
            <p:ph idx="1"/>
          </p:nvPr>
        </p:nvSpPr>
        <p:spPr/>
        <p:txBody>
          <a:bodyPr/>
          <a:lstStyle/>
          <a:p>
            <a:r>
              <a:rPr lang="en-US" sz="2800" b="1" dirty="0"/>
              <a:t>As Christians we should have some godly convictions that define who we are and determine our lifestyle and choices.</a:t>
            </a:r>
            <a:endParaRPr lang="en-US" sz="2800" dirty="0"/>
          </a:p>
          <a:p>
            <a:endParaRPr lang="en-US" dirty="0"/>
          </a:p>
        </p:txBody>
      </p:sp>
    </p:spTree>
    <p:extLst>
      <p:ext uri="{BB962C8B-B14F-4D97-AF65-F5344CB8AC3E}">
        <p14:creationId xmlns:p14="http://schemas.microsoft.com/office/powerpoint/2010/main" val="537417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Introduction</a:t>
            </a:r>
          </a:p>
        </p:txBody>
      </p:sp>
      <p:sp>
        <p:nvSpPr>
          <p:cNvPr id="3" name="Content Placeholder 2"/>
          <p:cNvSpPr>
            <a:spLocks noGrp="1"/>
          </p:cNvSpPr>
          <p:nvPr>
            <p:ph idx="1"/>
          </p:nvPr>
        </p:nvSpPr>
        <p:spPr/>
        <p:txBody>
          <a:bodyPr>
            <a:normAutofit fontScale="92500" lnSpcReduction="20000"/>
          </a:bodyPr>
          <a:lstStyle/>
          <a:p>
            <a:r>
              <a:rPr lang="en-US" sz="3000" b="1" dirty="0"/>
              <a:t>We may claim that our convictions are a private matter; but in reality, they are constantly on display for all to see because we live them out each day with our words and actions. </a:t>
            </a:r>
            <a:endParaRPr lang="en-US" sz="3000" b="1" dirty="0" smtClean="0"/>
          </a:p>
          <a:p>
            <a:r>
              <a:rPr lang="en-US" sz="3000" b="1" dirty="0" smtClean="0"/>
              <a:t>God </a:t>
            </a:r>
            <a:r>
              <a:rPr lang="en-US" sz="3000" b="1" dirty="0"/>
              <a:t>has given us standards and principles from His Word to protect us and to guide us, motivate, and help us to lead godly lives. </a:t>
            </a:r>
            <a:endParaRPr lang="en-US" sz="3000" b="1" dirty="0" smtClean="0"/>
          </a:p>
          <a:p>
            <a:r>
              <a:rPr lang="en-US" sz="3000" b="1" dirty="0" smtClean="0"/>
              <a:t>Since </a:t>
            </a:r>
            <a:r>
              <a:rPr lang="en-US" sz="3000" b="1" dirty="0"/>
              <a:t>our convictions have such a powerful influence, we must examine them to see whether they contribute to a righteous life in accordance </a:t>
            </a:r>
            <a:r>
              <a:rPr lang="en-US" sz="3000" b="1" dirty="0" smtClean="0"/>
              <a:t>with God’s </a:t>
            </a:r>
            <a:r>
              <a:rPr lang="en-US" sz="3000" b="1" dirty="0"/>
              <a:t>will or are leading us into a life dominated by our old fleshly nature.</a:t>
            </a:r>
          </a:p>
          <a:p>
            <a:endParaRPr lang="en-US" dirty="0"/>
          </a:p>
        </p:txBody>
      </p:sp>
    </p:spTree>
    <p:extLst>
      <p:ext uri="{BB962C8B-B14F-4D97-AF65-F5344CB8AC3E}">
        <p14:creationId xmlns:p14="http://schemas.microsoft.com/office/powerpoint/2010/main" val="9229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Peter and John</a:t>
            </a:r>
            <a:endParaRPr lang="en-US" sz="4000" dirty="0"/>
          </a:p>
        </p:txBody>
      </p:sp>
      <p:sp>
        <p:nvSpPr>
          <p:cNvPr id="3" name="Content Placeholder 2"/>
          <p:cNvSpPr>
            <a:spLocks noGrp="1"/>
          </p:cNvSpPr>
          <p:nvPr>
            <p:ph idx="1"/>
          </p:nvPr>
        </p:nvSpPr>
        <p:spPr/>
        <p:txBody>
          <a:bodyPr>
            <a:normAutofit/>
          </a:bodyPr>
          <a:lstStyle/>
          <a:p>
            <a:r>
              <a:rPr lang="en-US" sz="3200" b="1" dirty="0"/>
              <a:t>When Peter and John were thrown in jail for healing a lame man and warned not to speak or teach at all in Jesus’ name, they held firmly to their convictions and said, “Whether it is right in the sight of God to give heed to you rather than to God, you be the judge; for we cannot stop speaking about what we have seen and heard” (Acts 4:19-20).</a:t>
            </a:r>
          </a:p>
        </p:txBody>
      </p:sp>
    </p:spTree>
    <p:extLst>
      <p:ext uri="{BB962C8B-B14F-4D97-AF65-F5344CB8AC3E}">
        <p14:creationId xmlns:p14="http://schemas.microsoft.com/office/powerpoint/2010/main" val="3965737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t>Clarification of the Meaning of Conviction</a:t>
            </a:r>
          </a:p>
        </p:txBody>
      </p:sp>
      <p:sp>
        <p:nvSpPr>
          <p:cNvPr id="3" name="Content Placeholder 2"/>
          <p:cNvSpPr>
            <a:spLocks noGrp="1"/>
          </p:cNvSpPr>
          <p:nvPr>
            <p:ph idx="1"/>
          </p:nvPr>
        </p:nvSpPr>
        <p:spPr/>
        <p:txBody>
          <a:bodyPr>
            <a:normAutofit lnSpcReduction="10000"/>
          </a:bodyPr>
          <a:lstStyle/>
          <a:p>
            <a:r>
              <a:rPr lang="en-US" sz="2800" b="1" dirty="0"/>
              <a:t>The word conviction can be defined in three different ways, as we see here</a:t>
            </a:r>
            <a:r>
              <a:rPr lang="en-US" sz="2800" b="1" dirty="0" smtClean="0"/>
              <a:t>:</a:t>
            </a:r>
            <a:endParaRPr lang="en-US" sz="2800" b="1" dirty="0"/>
          </a:p>
          <a:p>
            <a:r>
              <a:rPr lang="en-US" sz="2800" b="1" dirty="0"/>
              <a:t>	A guilty verdict handed down in court—as in a conviction for a crime.</a:t>
            </a:r>
          </a:p>
          <a:p>
            <a:r>
              <a:rPr lang="en-US" sz="2800" b="1" dirty="0"/>
              <a:t>	A firmly held belief—as in the certainty that Jesus Christ is the resurrected Son of God and the only way to heaven.</a:t>
            </a:r>
          </a:p>
          <a:p>
            <a:r>
              <a:rPr lang="en-US" sz="2800" b="1" dirty="0"/>
              <a:t>	A feeling of guilt given by the Holy Spirit—He convicts the world of sin, righteousness, and judgment </a:t>
            </a:r>
            <a:r>
              <a:rPr lang="en-US" sz="2800" b="1" dirty="0" smtClean="0"/>
              <a:t> - John </a:t>
            </a:r>
            <a:r>
              <a:rPr lang="en-US" sz="2800" b="1" dirty="0"/>
              <a:t>16:8).</a:t>
            </a:r>
          </a:p>
          <a:p>
            <a:endParaRPr lang="en-US" dirty="0"/>
          </a:p>
        </p:txBody>
      </p:sp>
    </p:spTree>
    <p:extLst>
      <p:ext uri="{BB962C8B-B14F-4D97-AF65-F5344CB8AC3E}">
        <p14:creationId xmlns:p14="http://schemas.microsoft.com/office/powerpoint/2010/main" val="299871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convictions we are </a:t>
            </a:r>
            <a:r>
              <a:rPr lang="en-US" sz="3600" b="1" dirty="0" smtClean="0"/>
              <a:t>considering:</a:t>
            </a:r>
            <a:endParaRPr lang="en-US" sz="3600" dirty="0"/>
          </a:p>
        </p:txBody>
      </p:sp>
      <p:sp>
        <p:nvSpPr>
          <p:cNvPr id="3" name="Content Placeholder 2"/>
          <p:cNvSpPr>
            <a:spLocks noGrp="1"/>
          </p:cNvSpPr>
          <p:nvPr>
            <p:ph idx="1"/>
          </p:nvPr>
        </p:nvSpPr>
        <p:spPr/>
        <p:txBody>
          <a:bodyPr>
            <a:normAutofit/>
          </a:bodyPr>
          <a:lstStyle/>
          <a:p>
            <a:r>
              <a:rPr lang="en-US" sz="2800" b="1" dirty="0" smtClean="0"/>
              <a:t>Are </a:t>
            </a:r>
            <a:r>
              <a:rPr lang="en-US" sz="2800" b="1" dirty="0"/>
              <a:t>those that arise from our beliefs as Christians. </a:t>
            </a:r>
            <a:endParaRPr lang="en-US" sz="2800" b="1" dirty="0" smtClean="0"/>
          </a:p>
          <a:p>
            <a:r>
              <a:rPr lang="en-US" sz="2800" b="1" dirty="0" smtClean="0"/>
              <a:t>They </a:t>
            </a:r>
            <a:r>
              <a:rPr lang="en-US" sz="2800" b="1" dirty="0"/>
              <a:t>should have </a:t>
            </a:r>
            <a:r>
              <a:rPr lang="en-US" sz="2800" b="1" u="sng" dirty="0"/>
              <a:t>a limiting effect</a:t>
            </a:r>
            <a:r>
              <a:rPr lang="en-US" sz="2800" b="1" dirty="0"/>
              <a:t> on our behavior </a:t>
            </a:r>
            <a:endParaRPr lang="en-US" sz="2800" b="1" dirty="0" smtClean="0"/>
          </a:p>
          <a:p>
            <a:r>
              <a:rPr lang="en-US" sz="2800" b="1" dirty="0" smtClean="0"/>
              <a:t>and they </a:t>
            </a:r>
            <a:r>
              <a:rPr lang="en-US" sz="2800" b="1" u="sng" dirty="0" smtClean="0"/>
              <a:t>may </a:t>
            </a:r>
            <a:r>
              <a:rPr lang="en-US" sz="2800" b="1" u="sng" dirty="0"/>
              <a:t>cause us discomfort</a:t>
            </a:r>
            <a:r>
              <a:rPr lang="en-US" sz="2800" b="1" dirty="0"/>
              <a:t> when we have to take a stand in the midst of a crowd that doesn’t share our beliefs.</a:t>
            </a:r>
          </a:p>
        </p:txBody>
      </p:sp>
    </p:spTree>
    <p:extLst>
      <p:ext uri="{BB962C8B-B14F-4D97-AF65-F5344CB8AC3E}">
        <p14:creationId xmlns:p14="http://schemas.microsoft.com/office/powerpoint/2010/main" val="4070138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t>The Difference between Convictions and Preferences</a:t>
            </a:r>
          </a:p>
        </p:txBody>
      </p:sp>
      <p:sp>
        <p:nvSpPr>
          <p:cNvPr id="3" name="Content Placeholder 2"/>
          <p:cNvSpPr>
            <a:spLocks noGrp="1"/>
          </p:cNvSpPr>
          <p:nvPr>
            <p:ph idx="1"/>
          </p:nvPr>
        </p:nvSpPr>
        <p:spPr>
          <a:xfrm>
            <a:off x="1522414" y="1905000"/>
            <a:ext cx="9144000" cy="4343400"/>
          </a:xfrm>
        </p:spPr>
        <p:txBody>
          <a:bodyPr>
            <a:noAutofit/>
          </a:bodyPr>
          <a:lstStyle/>
          <a:p>
            <a:r>
              <a:rPr lang="en-US" sz="2800" b="1" dirty="0"/>
              <a:t>As we examine our lives, we must determine whether we live by convictions or preferences. </a:t>
            </a:r>
          </a:p>
          <a:p>
            <a:r>
              <a:rPr lang="en-US" sz="2800" b="1" dirty="0" smtClean="0"/>
              <a:t>Preferences </a:t>
            </a:r>
            <a:r>
              <a:rPr lang="en-US" sz="2800" b="1" dirty="0"/>
              <a:t>are changeable and may vary throughout our lifetimes. They are beliefs we hold at present, but we could be convinced to believe something else if it seems more beneficial.</a:t>
            </a:r>
          </a:p>
          <a:p>
            <a:r>
              <a:rPr lang="en-US" sz="2800" b="1" dirty="0" smtClean="0"/>
              <a:t>Preferences </a:t>
            </a:r>
            <a:r>
              <a:rPr lang="en-US" sz="2800" b="1" dirty="0"/>
              <a:t>don’t provide a foundation for life because they depend on circumstances, can be altered if something better is offered, and are easily abandoned in the face of temptation</a:t>
            </a:r>
            <a:r>
              <a:rPr lang="en-US" sz="2800" b="1" dirty="0" smtClean="0"/>
              <a:t>.</a:t>
            </a:r>
            <a:endParaRPr lang="en-US" sz="2800" b="1" dirty="0"/>
          </a:p>
        </p:txBody>
      </p:sp>
    </p:spTree>
    <p:extLst>
      <p:ext uri="{BB962C8B-B14F-4D97-AF65-F5344CB8AC3E}">
        <p14:creationId xmlns:p14="http://schemas.microsoft.com/office/powerpoint/2010/main" val="2370845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t>The Difference between Convictions and Preferences</a:t>
            </a:r>
            <a:endParaRPr lang="en-US" sz="3600" dirty="0"/>
          </a:p>
        </p:txBody>
      </p:sp>
      <p:sp>
        <p:nvSpPr>
          <p:cNvPr id="3" name="Content Placeholder 2"/>
          <p:cNvSpPr>
            <a:spLocks noGrp="1"/>
          </p:cNvSpPr>
          <p:nvPr>
            <p:ph idx="1"/>
          </p:nvPr>
        </p:nvSpPr>
        <p:spPr/>
        <p:txBody>
          <a:bodyPr/>
          <a:lstStyle/>
          <a:p>
            <a:r>
              <a:rPr lang="en-US" sz="2800" b="1" dirty="0" smtClean="0"/>
              <a:t>A </a:t>
            </a:r>
            <a:r>
              <a:rPr lang="en-US" sz="2800" b="1" dirty="0"/>
              <a:t>conviction is a solid, immovable belief based on confidence in God’s Word, being so thoroughly convinced of its absolute truth that we are willing to take a stand regardless of the consequences.</a:t>
            </a:r>
          </a:p>
          <a:p>
            <a:r>
              <a:rPr lang="en-US" sz="2800" b="1" dirty="0" smtClean="0"/>
              <a:t>Convictions </a:t>
            </a:r>
            <a:r>
              <a:rPr lang="en-US" sz="2800" b="1" dirty="0"/>
              <a:t>shape not only what we believe but also how we live and even how we die. They define who we are and provide direction with solid straight lines that don’t veer off track to accommodate circumstances or temptations.</a:t>
            </a:r>
          </a:p>
          <a:p>
            <a:endParaRPr lang="en-US" dirty="0"/>
          </a:p>
          <a:p>
            <a:endParaRPr lang="en-US" dirty="0"/>
          </a:p>
        </p:txBody>
      </p:sp>
    </p:spTree>
    <p:extLst>
      <p:ext uri="{BB962C8B-B14F-4D97-AF65-F5344CB8AC3E}">
        <p14:creationId xmlns:p14="http://schemas.microsoft.com/office/powerpoint/2010/main" val="3293923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 education presentation (widescreen)</Template>
  <TotalTime>71</TotalTime>
  <Words>1266</Words>
  <Application>Microsoft Office PowerPoint</Application>
  <PresentationFormat>Custom</PresentationFormat>
  <Paragraphs>63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Bodoni Bd BT</vt:lpstr>
      <vt:lpstr>Consolas</vt:lpstr>
      <vt:lpstr>Corbel</vt:lpstr>
      <vt:lpstr>Chalkboard 16x9</vt:lpstr>
      <vt:lpstr>Godly Personal Convictions</vt:lpstr>
      <vt:lpstr>Introduction</vt:lpstr>
      <vt:lpstr>Introduction</vt:lpstr>
      <vt:lpstr>Introduction</vt:lpstr>
      <vt:lpstr>Peter and John</vt:lpstr>
      <vt:lpstr>Clarification of the Meaning of Conviction</vt:lpstr>
      <vt:lpstr>The convictions we are considering:</vt:lpstr>
      <vt:lpstr>The Difference between Convictions and Preferences</vt:lpstr>
      <vt:lpstr>The Difference between Convictions and Preferences</vt:lpstr>
      <vt:lpstr>Characteristics of a Person with Convictions</vt:lpstr>
      <vt:lpstr>When we follow in their footsteps, we will display the following characteristics:</vt:lpstr>
      <vt:lpstr>When we follow in their footsteps, we will display the following characteristics:</vt:lpstr>
      <vt:lpstr>When we follow in their footsteps, we will display the following characteristics:</vt:lpstr>
      <vt:lpstr>When we follow in their footsteps, we will display the following characteristics:</vt:lpstr>
      <vt:lpstr>Causes of Compromise of Our Convictions </vt:lpstr>
      <vt:lpstr>Last</vt:lpstr>
      <vt:lpstr>Closing and Prayer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Godly Personal Convictions</dc:title>
  <dc:creator>Ronald Powell</dc:creator>
  <cp:lastModifiedBy>Ronald Powell</cp:lastModifiedBy>
  <cp:revision>7</cp:revision>
  <dcterms:created xsi:type="dcterms:W3CDTF">2019-09-18T18:19:31Z</dcterms:created>
  <dcterms:modified xsi:type="dcterms:W3CDTF">2019-09-18T19:30:57Z</dcterms:modified>
</cp:coreProperties>
</file>