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0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6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1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07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6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4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5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5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9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5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5F8460-2EF5-4C33-8F45-0D7FA987D26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DFEDFD-DC0A-449C-BEE9-36B70B17B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mil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Titus+1:5-9&amp;version=NIV#fen-NIV-29899b" TargetMode="External"/><Relationship Id="rId2" Type="http://schemas.openxmlformats.org/officeDocument/2006/relationships/hyperlink" Target="https://www.biblegateway.com/passage/?search=Titus+1:5-9&amp;version=NIV#fen-NIV-29898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93" y="1509399"/>
            <a:ext cx="7842422" cy="3375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Biblical Qualifications of Church Leaders</a:t>
            </a:r>
            <a:r>
              <a:rPr lang="en-US" dirty="0" smtClean="0"/>
              <a:t>: part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Bishop Ronald K. Powell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9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43100"/>
            <a:ext cx="10018713" cy="46862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Definition </a:t>
            </a:r>
            <a:r>
              <a:rPr lang="en-US" sz="2800" b="1" dirty="0"/>
              <a:t>of </a:t>
            </a:r>
            <a:r>
              <a:rPr lang="en-US" sz="2800" b="1" i="1" dirty="0"/>
              <a:t>temperate</a:t>
            </a:r>
            <a:endParaRPr lang="en-US" sz="2800" b="1" dirty="0"/>
          </a:p>
          <a:p>
            <a:r>
              <a:rPr lang="en-US" sz="2800" b="1" dirty="0" smtClean="0"/>
              <a:t>marked </a:t>
            </a:r>
            <a:r>
              <a:rPr lang="en-US" sz="2800" b="1" dirty="0"/>
              <a:t>by moderation: such as </a:t>
            </a:r>
          </a:p>
          <a:p>
            <a:r>
              <a:rPr lang="en-US" sz="2800" b="1" dirty="0"/>
              <a:t>a : keeping or held within limits : not extreme or excessive : </a:t>
            </a:r>
            <a:r>
              <a:rPr lang="en-US" sz="2800" b="1" dirty="0">
                <a:hlinkClick r:id="rId2"/>
              </a:rPr>
              <a:t>mild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b : moderate in indulgence of appetite or desire </a:t>
            </a:r>
          </a:p>
          <a:p>
            <a:r>
              <a:rPr lang="en-US" sz="2800" b="1" dirty="0"/>
              <a:t>c : moderate in the use of alcoholic beverages </a:t>
            </a:r>
          </a:p>
          <a:p>
            <a:r>
              <a:rPr lang="en-US" sz="2800" b="1" dirty="0"/>
              <a:t>d : marked by an absence or avoidance of extravagance, violence, or extreme partisanship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38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Does the person’s </a:t>
            </a:r>
            <a:r>
              <a:rPr lang="en-US" b="1" i="1" u="sng" dirty="0"/>
              <a:t>Character</a:t>
            </a:r>
            <a:r>
              <a:rPr lang="en-US" b="1" dirty="0"/>
              <a:t> honor Christ?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62050"/>
            <a:ext cx="9750423" cy="5695949"/>
          </a:xfrm>
        </p:spPr>
        <p:txBody>
          <a:bodyPr>
            <a:noAutofit/>
          </a:bodyPr>
          <a:lstStyle/>
          <a:p>
            <a:r>
              <a:rPr lang="en-US" b="1" dirty="0"/>
              <a:t>Titus 1:5-9 New International Version (NIV)</a:t>
            </a:r>
          </a:p>
          <a:p>
            <a:r>
              <a:rPr lang="en-US" b="1" u="sng" dirty="0"/>
              <a:t>Appointing Elders Who Love What Is Good</a:t>
            </a:r>
          </a:p>
          <a:p>
            <a:r>
              <a:rPr lang="en-US" b="1" baseline="30000" dirty="0"/>
              <a:t>5 </a:t>
            </a:r>
            <a:r>
              <a:rPr lang="en-US" b="1" dirty="0"/>
              <a:t>The reason I left you in Crete was that you might put in order what was left unfinished and </a:t>
            </a:r>
            <a:r>
              <a:rPr lang="en-US" b="1" dirty="0" smtClean="0"/>
              <a:t>appoint </a:t>
            </a:r>
            <a:r>
              <a:rPr lang="en-US" b="1" dirty="0"/>
              <a:t>elders in every town, as I directed you. </a:t>
            </a:r>
            <a:r>
              <a:rPr lang="en-US" b="1" baseline="30000" dirty="0"/>
              <a:t>6 </a:t>
            </a:r>
            <a:r>
              <a:rPr lang="en-US" b="1" dirty="0"/>
              <a:t>An elder must be blameless, faithful to his wife, a man whose children </a:t>
            </a:r>
            <a:r>
              <a:rPr lang="en-US" b="1" dirty="0" smtClean="0"/>
              <a:t>believe </a:t>
            </a:r>
            <a:r>
              <a:rPr lang="en-US" b="1" dirty="0"/>
              <a:t>and are not open to the charge of being wild and disobedient. </a:t>
            </a:r>
            <a:r>
              <a:rPr lang="en-US" b="1" baseline="30000" dirty="0"/>
              <a:t>7 </a:t>
            </a:r>
            <a:r>
              <a:rPr lang="en-US" b="1" dirty="0"/>
              <a:t>Since an overseer manages God’s household, he must be blameless—not overbearing, not quick-tempered, not given to drunkenness, not violent, not pursuing dishonest gain. </a:t>
            </a:r>
            <a:r>
              <a:rPr lang="en-US" b="1" baseline="30000" dirty="0"/>
              <a:t>8 </a:t>
            </a:r>
            <a:r>
              <a:rPr lang="en-US" b="1" dirty="0"/>
              <a:t>Rather, he must be hospitable, one who loves what is good, who is self-controlled, upright, holy and disciplined. </a:t>
            </a:r>
            <a:r>
              <a:rPr lang="en-US" b="1" baseline="30000" dirty="0"/>
              <a:t>9 </a:t>
            </a:r>
            <a:r>
              <a:rPr lang="en-US" b="1" dirty="0"/>
              <a:t>He must hold firmly to the trustworthy message as it has been taught, so that he can encourage others by sound doctrine and refute those who oppose it.</a:t>
            </a:r>
          </a:p>
        </p:txBody>
      </p:sp>
    </p:spTree>
    <p:extLst>
      <p:ext uri="{BB962C8B-B14F-4D97-AF65-F5344CB8AC3E}">
        <p14:creationId xmlns:p14="http://schemas.microsoft.com/office/powerpoint/2010/main" val="20048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Does the person’s </a:t>
            </a:r>
            <a:r>
              <a:rPr lang="en-US" b="1" i="1" u="sng" dirty="0"/>
              <a:t>Character</a:t>
            </a:r>
            <a:r>
              <a:rPr lang="en-US" b="1" dirty="0"/>
              <a:t> honor Christ?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Does the individual have a solid character? </a:t>
            </a:r>
          </a:p>
          <a:p>
            <a:pPr lvl="0"/>
            <a:r>
              <a:rPr lang="en-US" sz="3200" b="1" dirty="0"/>
              <a:t>For example, do they possess self-control?  Are they gentle, hospitable, upright, holy, and disciplined?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3851"/>
            <a:ext cx="10018713" cy="1123949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3. Does their </a:t>
            </a:r>
            <a:r>
              <a:rPr lang="en-US" sz="3600" b="1" i="1" u="sng" dirty="0"/>
              <a:t>Conduct</a:t>
            </a:r>
            <a:r>
              <a:rPr lang="en-US" sz="3600" b="1" dirty="0"/>
              <a:t> reflect full devotion to Jesus?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00150"/>
            <a:ext cx="10193340" cy="52959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/>
              <a:t>1 Timothy 3:1-7 New International Version (NIV)</a:t>
            </a:r>
          </a:p>
          <a:p>
            <a:r>
              <a:rPr lang="en-US" sz="11200" b="1" dirty="0"/>
              <a:t>Qualifications for Overseers and Deacons</a:t>
            </a:r>
          </a:p>
          <a:p>
            <a:r>
              <a:rPr lang="en-US" sz="11200" b="1" dirty="0"/>
              <a:t>3 Here is a trustworthy saying: Whoever aspires to be an overseer desires a noble task. </a:t>
            </a:r>
            <a:r>
              <a:rPr lang="en-US" sz="11200" b="1" baseline="30000" dirty="0"/>
              <a:t>2 </a:t>
            </a:r>
            <a:r>
              <a:rPr lang="en-US" sz="11200" b="1" dirty="0"/>
              <a:t>Now the overseer is to be above reproach, faithful to his wife, temperate, self-controlled, respectable, hospitable, able to teach, </a:t>
            </a:r>
            <a:r>
              <a:rPr lang="en-US" sz="11200" b="1" baseline="30000" dirty="0"/>
              <a:t>3 </a:t>
            </a:r>
            <a:r>
              <a:rPr lang="en-US" sz="11200" b="1" dirty="0"/>
              <a:t>not given to drunkenness, not violent but gentle, not quarrelsome, not a lover of money. </a:t>
            </a:r>
            <a:r>
              <a:rPr lang="en-US" sz="11200" b="1" baseline="30000" dirty="0"/>
              <a:t>4 </a:t>
            </a:r>
            <a:r>
              <a:rPr lang="en-US" sz="11200" b="1" dirty="0"/>
              <a:t>He must manage his own family well and see that his children obey him, and he must do so in a manner worthy of </a:t>
            </a:r>
            <a:r>
              <a:rPr lang="en-US" sz="11200" b="1" dirty="0" smtClean="0"/>
              <a:t>full </a:t>
            </a:r>
            <a:r>
              <a:rPr lang="en-US" sz="11200" b="1" dirty="0"/>
              <a:t>respect. </a:t>
            </a:r>
            <a:r>
              <a:rPr lang="en-US" sz="11200" b="1" baseline="30000" dirty="0"/>
              <a:t>5 </a:t>
            </a:r>
            <a:r>
              <a:rPr lang="en-US" sz="11200" b="1" dirty="0"/>
              <a:t>(If anyone does not know how to manage his own family, how can he take care of God’s church?) </a:t>
            </a:r>
            <a:r>
              <a:rPr lang="en-US" sz="11200" b="1" baseline="30000" dirty="0"/>
              <a:t>6 </a:t>
            </a:r>
            <a:r>
              <a:rPr lang="en-US" sz="11200" b="1" dirty="0"/>
              <a:t>He must not be a recent convert, or he may become conceited and fall under the same judgment as the devil. </a:t>
            </a:r>
            <a:r>
              <a:rPr lang="en-US" sz="11200" b="1" baseline="30000" dirty="0"/>
              <a:t>7 </a:t>
            </a:r>
            <a:r>
              <a:rPr lang="en-US" sz="11200" b="1" dirty="0"/>
              <a:t>He must also have a good reputation with outsiders, so that he will not fall into disgrace and into the devil’s trap</a:t>
            </a:r>
            <a:r>
              <a:rPr lang="en-US" sz="59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3. Does their </a:t>
            </a:r>
            <a:r>
              <a:rPr lang="en-US" sz="3600" b="1" i="1" u="sng" dirty="0"/>
              <a:t>Conduct</a:t>
            </a:r>
            <a:r>
              <a:rPr lang="en-US" sz="3600" b="1" dirty="0"/>
              <a:t> reflect full devotion to Jesus?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76401"/>
            <a:ext cx="10018713" cy="4953000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/>
              <a:t>Titus 1:5-9 New International Version (NIV)</a:t>
            </a:r>
          </a:p>
          <a:p>
            <a:r>
              <a:rPr lang="en-US" sz="6000" b="1" dirty="0"/>
              <a:t>Appointing Elders Who Love What Is Good</a:t>
            </a:r>
          </a:p>
          <a:p>
            <a:r>
              <a:rPr lang="en-US" sz="6000" b="1" baseline="30000" dirty="0"/>
              <a:t>5 </a:t>
            </a:r>
            <a:r>
              <a:rPr lang="en-US" sz="6000" b="1" dirty="0"/>
              <a:t>The reason I left you in Crete was that you might put in order what was left unfinished and appoint</a:t>
            </a:r>
            <a:r>
              <a:rPr lang="en-US" sz="6000" b="1" baseline="30000" dirty="0"/>
              <a:t>[</a:t>
            </a:r>
            <a:r>
              <a:rPr lang="en-US" sz="6000" b="1" baseline="30000" dirty="0">
                <a:hlinkClick r:id="rId2" tooltip="See footnote a"/>
              </a:rPr>
              <a:t>a</a:t>
            </a:r>
            <a:r>
              <a:rPr lang="en-US" sz="6000" b="1" baseline="30000" dirty="0"/>
              <a:t>]</a:t>
            </a:r>
            <a:r>
              <a:rPr lang="en-US" sz="6000" b="1" dirty="0"/>
              <a:t> elders in every town, as I directed you. </a:t>
            </a:r>
            <a:r>
              <a:rPr lang="en-US" sz="6000" b="1" baseline="30000" dirty="0"/>
              <a:t>6 </a:t>
            </a:r>
            <a:r>
              <a:rPr lang="en-US" sz="6000" b="1" dirty="0"/>
              <a:t>An elder must be blameless, faithful to his wife, a man whose children believe</a:t>
            </a:r>
            <a:r>
              <a:rPr lang="en-US" sz="6000" b="1" baseline="30000" dirty="0"/>
              <a:t>[</a:t>
            </a:r>
            <a:r>
              <a:rPr lang="en-US" sz="6000" b="1" baseline="30000" dirty="0">
                <a:hlinkClick r:id="rId3" tooltip="See footnote b"/>
              </a:rPr>
              <a:t>b</a:t>
            </a:r>
            <a:r>
              <a:rPr lang="en-US" sz="6000" b="1" baseline="30000" dirty="0"/>
              <a:t>]</a:t>
            </a:r>
            <a:r>
              <a:rPr lang="en-US" sz="6000" b="1" dirty="0"/>
              <a:t> and are not open to the charge of being wild and disobedient. </a:t>
            </a:r>
            <a:r>
              <a:rPr lang="en-US" sz="6000" b="1" baseline="30000" dirty="0"/>
              <a:t>7 </a:t>
            </a:r>
            <a:r>
              <a:rPr lang="en-US" sz="6000" b="1" dirty="0"/>
              <a:t>Since an overseer manages God’s household, he must be blameless—not overbearing, not quick-tempered, not given to drunkenness, not violent, not pursuing dishonest gain. </a:t>
            </a:r>
            <a:r>
              <a:rPr lang="en-US" sz="6000" b="1" baseline="30000" dirty="0"/>
              <a:t>8 </a:t>
            </a:r>
            <a:r>
              <a:rPr lang="en-US" sz="6000" b="1" dirty="0"/>
              <a:t>Rather, he must be hospitable, one who loves what is good, who is self-controlled, upright, holy and disciplined. </a:t>
            </a:r>
            <a:r>
              <a:rPr lang="en-US" sz="6000" b="1" baseline="30000" dirty="0"/>
              <a:t>9 </a:t>
            </a:r>
            <a:r>
              <a:rPr lang="en-US" sz="6000" b="1" dirty="0"/>
              <a:t>He must hold firmly to the trustworthy message as it has been taught, so that he can encourage others by sound doctrine and refute those who oppose it</a:t>
            </a:r>
            <a:r>
              <a:rPr lang="en-US" sz="6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3. Does their </a:t>
            </a:r>
            <a:r>
              <a:rPr lang="en-US" sz="3600" b="1" i="1" u="sng" dirty="0"/>
              <a:t>Conduct</a:t>
            </a:r>
            <a:r>
              <a:rPr lang="en-US" sz="3600" b="1" dirty="0"/>
              <a:t> reflect full devotion to Jesus?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6451"/>
            <a:ext cx="10018713" cy="3714750"/>
          </a:xfrm>
        </p:spPr>
        <p:txBody>
          <a:bodyPr/>
          <a:lstStyle/>
          <a:p>
            <a:pPr lvl="0"/>
            <a:r>
              <a:rPr lang="en-US" sz="2800" b="1" dirty="0"/>
              <a:t>Are his or her actions reflective of someone who is fully-devoted to Christ?  </a:t>
            </a:r>
          </a:p>
          <a:p>
            <a:pPr lvl="0"/>
            <a:r>
              <a:rPr lang="en-US" sz="2800" b="1" dirty="0"/>
              <a:t>For example, is their marriage solid?  Are they a good parent to their children?  Are they quarrelsome and overbearing?  Do they have a quick temper?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Leaders Are Held to a Higher Standard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1809750"/>
            <a:ext cx="10018712" cy="4457701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/>
              <a:t>We help churches wrestle with several common core issues, but leadership development always seems to be near the top of the list. </a:t>
            </a:r>
          </a:p>
          <a:p>
            <a:r>
              <a:rPr lang="en-US" sz="3500" b="1" i="1" dirty="0"/>
              <a:t>The pressing need for leaders really isn’t a surprise for me. It was actually Jesus who first said, </a:t>
            </a:r>
            <a:endParaRPr lang="en-US" sz="3500" b="1" dirty="0"/>
          </a:p>
          <a:p>
            <a:r>
              <a:rPr lang="en-US" sz="3500" b="1" i="1" dirty="0">
                <a:solidFill>
                  <a:srgbClr val="FF0000"/>
                </a:solidFill>
              </a:rPr>
              <a:t>“The harvest is great, but the workers are few. So pray to the Lord who is in charge of the harvest; ask him to send more workers into his fields.” </a:t>
            </a:r>
            <a:r>
              <a:rPr lang="en-US" sz="3500" b="1" i="1" dirty="0"/>
              <a:t>(Matthew 9:37-38, NLT)</a:t>
            </a:r>
            <a:r>
              <a:rPr lang="en-US" sz="35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001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Who is qualified to lead in our church?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8300"/>
            <a:ext cx="10018713" cy="4610099"/>
          </a:xfrm>
        </p:spPr>
        <p:txBody>
          <a:bodyPr>
            <a:noAutofit/>
          </a:bodyPr>
          <a:lstStyle/>
          <a:p>
            <a:r>
              <a:rPr lang="en-US" sz="3200" b="1" dirty="0"/>
              <a:t>If the workers are few, it stands to reason that the leaders who mentor and coach the workers will also be few. So the </a:t>
            </a:r>
            <a:r>
              <a:rPr lang="en-US" sz="3200" b="1" u="sng" dirty="0"/>
              <a:t>first step</a:t>
            </a:r>
            <a:r>
              <a:rPr lang="en-US" sz="3200" b="1" dirty="0"/>
              <a:t> for increasing the number of leaders in any church should certainly be to </a:t>
            </a:r>
            <a:r>
              <a:rPr lang="en-US" sz="3200" b="1" i="1" u="sng" dirty="0"/>
              <a:t>pray</a:t>
            </a:r>
            <a:r>
              <a:rPr lang="en-US" sz="3200" b="1" dirty="0"/>
              <a:t>. </a:t>
            </a:r>
          </a:p>
          <a:p>
            <a:r>
              <a:rPr lang="en-US" sz="3200" b="1" dirty="0"/>
              <a:t>But what are we praying </a:t>
            </a:r>
            <a:r>
              <a:rPr lang="en-US" sz="3200" b="1" i="1" dirty="0"/>
              <a:t>for</a:t>
            </a:r>
            <a:r>
              <a:rPr lang="en-US" sz="3200" b="1" dirty="0"/>
              <a:t>? How do we know if someone has the potential to lead in a church?</a:t>
            </a:r>
          </a:p>
          <a:p>
            <a:r>
              <a:rPr lang="en-US" sz="3200" b="1" i="1" dirty="0"/>
              <a:t>We </a:t>
            </a:r>
            <a:r>
              <a:rPr lang="en-US" sz="3200" b="1" i="1" dirty="0" smtClean="0"/>
              <a:t>are </a:t>
            </a:r>
            <a:r>
              <a:rPr lang="en-US" sz="3200" b="1" i="1" dirty="0"/>
              <a:t>asking this question because we were wrestling with this key question 30 years </a:t>
            </a:r>
            <a:r>
              <a:rPr lang="en-US" sz="3200" b="1" i="1" dirty="0" smtClean="0"/>
              <a:t>ago.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62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666750"/>
            <a:ext cx="10018713" cy="1752599"/>
          </a:xfrm>
        </p:spPr>
        <p:txBody>
          <a:bodyPr/>
          <a:lstStyle/>
          <a:p>
            <a:r>
              <a:rPr lang="en-US" b="1" dirty="0"/>
              <a:t>Who is qualified to lead in our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19300"/>
            <a:ext cx="10018713" cy="4838699"/>
          </a:xfrm>
        </p:spPr>
        <p:txBody>
          <a:bodyPr>
            <a:normAutofit fontScale="47500" lnSpcReduction="20000"/>
          </a:bodyPr>
          <a:lstStyle/>
          <a:p>
            <a:r>
              <a:rPr lang="en-US" sz="6700" b="1" dirty="0"/>
              <a:t>Knowing this answer would help us determine who </a:t>
            </a:r>
            <a:r>
              <a:rPr lang="en-US" sz="6700" b="1" dirty="0" smtClean="0"/>
              <a:t>is </a:t>
            </a:r>
            <a:r>
              <a:rPr lang="en-US" sz="6700" b="1" dirty="0"/>
              <a:t>ready to lead now. It would also help us know who had the potential to lead in the future. In those cases, we’d also have a framework for coaching these potential leaders. </a:t>
            </a:r>
          </a:p>
          <a:p>
            <a:r>
              <a:rPr lang="en-US" sz="6700" b="1" dirty="0"/>
              <a:t>To frame up our conversation, I did some study to see what Scripture had to say on this topic. Here’s a summary of the qualifications I discovered. As you’ll notice, there are seven of them and they all begin with “C,” so it must be Biblical</a:t>
            </a:r>
            <a:r>
              <a:rPr lang="en-US" sz="5900" b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Is the person </a:t>
            </a:r>
            <a:r>
              <a:rPr lang="en-US" b="1" i="1" u="sng" dirty="0"/>
              <a:t>committed</a:t>
            </a:r>
            <a:r>
              <a:rPr lang="en-US" b="1" dirty="0"/>
              <a:t> to Jesus?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1 Timothy 3:6 New International Version (NIV)</a:t>
            </a:r>
          </a:p>
          <a:p>
            <a:r>
              <a:rPr lang="en-US" sz="3200" b="1" baseline="30000" dirty="0"/>
              <a:t>6 </a:t>
            </a:r>
            <a:r>
              <a:rPr lang="en-US" sz="3200" b="1" dirty="0"/>
              <a:t>He must not be a recent convert, or he may become conceited and fall under the same judgment as the devil.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Is the person </a:t>
            </a:r>
            <a:r>
              <a:rPr lang="en-US" b="1" i="1" u="sng" dirty="0"/>
              <a:t>committed</a:t>
            </a:r>
            <a:r>
              <a:rPr lang="en-US" b="1" dirty="0"/>
              <a:t>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Timothy 5:22 New International Version (NIV)</a:t>
            </a:r>
          </a:p>
          <a:p>
            <a:r>
              <a:rPr lang="en-US" sz="3200" b="1" baseline="30000" dirty="0"/>
              <a:t>22 </a:t>
            </a:r>
            <a:r>
              <a:rPr lang="en-US" sz="3200" b="1" dirty="0"/>
              <a:t>Do not be hasty in the laying on of hands, and do not share in the sins of others. Keep yourself pure.</a:t>
            </a:r>
          </a:p>
        </p:txBody>
      </p:sp>
    </p:spTree>
    <p:extLst>
      <p:ext uri="{BB962C8B-B14F-4D97-AF65-F5344CB8AC3E}">
        <p14:creationId xmlns:p14="http://schemas.microsoft.com/office/powerpoint/2010/main" val="9358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Is the person </a:t>
            </a:r>
            <a:r>
              <a:rPr lang="en-US" b="1" i="1" u="sng" dirty="0"/>
              <a:t>committed</a:t>
            </a:r>
            <a:r>
              <a:rPr lang="en-US" b="1" dirty="0"/>
              <a:t>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1 Samuel 13:14 New International Version (NIV)</a:t>
            </a:r>
          </a:p>
          <a:p>
            <a:r>
              <a:rPr lang="en-US" sz="3200" b="1" baseline="30000" dirty="0"/>
              <a:t>14 </a:t>
            </a:r>
            <a:r>
              <a:rPr lang="en-US" sz="3200" b="1" dirty="0"/>
              <a:t>But now your kingdom will not endure; the </a:t>
            </a:r>
            <a:r>
              <a:rPr lang="en-US" sz="3200" b="1" cap="small" dirty="0"/>
              <a:t>Lord</a:t>
            </a:r>
            <a:r>
              <a:rPr lang="en-US" sz="3200" b="1" dirty="0"/>
              <a:t> has sought out a man after his own heart and appointed him ruler of his people, because you have not kept the </a:t>
            </a:r>
            <a:r>
              <a:rPr lang="en-US" sz="3200" b="1" cap="small" dirty="0"/>
              <a:t>Lord</a:t>
            </a:r>
            <a:r>
              <a:rPr lang="en-US" sz="3200" b="1" dirty="0"/>
              <a:t>’s command.”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Is the person </a:t>
            </a:r>
            <a:r>
              <a:rPr lang="en-US" b="1" i="1" u="sng" dirty="0"/>
              <a:t>committed</a:t>
            </a:r>
            <a:r>
              <a:rPr lang="en-US" b="1" dirty="0"/>
              <a:t>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Is the individual a fully-devoted follower of Christ?  </a:t>
            </a:r>
          </a:p>
          <a:p>
            <a:pPr lvl="0"/>
            <a:r>
              <a:rPr lang="en-US" sz="3200" b="1" dirty="0"/>
              <a:t>Do they pursue Jesus passionately?  </a:t>
            </a:r>
          </a:p>
          <a:p>
            <a:pPr lvl="0"/>
            <a:r>
              <a:rPr lang="en-US" sz="3200" b="1" dirty="0"/>
              <a:t>Are they recent converts and have they had time to prove their faith is true?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25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Does the person’s </a:t>
            </a:r>
            <a:r>
              <a:rPr lang="en-US" b="1" i="1" u="sng" dirty="0"/>
              <a:t>Character</a:t>
            </a:r>
            <a:r>
              <a:rPr lang="en-US" b="1" dirty="0"/>
              <a:t> honor Christ?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699" y="1409700"/>
            <a:ext cx="10335397" cy="5448299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/>
              <a:t>1 Timothy 3:1-7 New International Version (NIV)</a:t>
            </a:r>
          </a:p>
          <a:p>
            <a:r>
              <a:rPr lang="en-US" sz="11200" b="1" dirty="0"/>
              <a:t>Qualifications for Overseers and Deacons</a:t>
            </a:r>
          </a:p>
          <a:p>
            <a:r>
              <a:rPr lang="en-US" sz="11200" b="1" dirty="0"/>
              <a:t>3 Here is a trustworthy saying: Whoever aspires to be an overseer desires a noble task. </a:t>
            </a:r>
            <a:r>
              <a:rPr lang="en-US" sz="11200" b="1" baseline="30000" dirty="0"/>
              <a:t>2 </a:t>
            </a:r>
            <a:r>
              <a:rPr lang="en-US" sz="11200" b="1" dirty="0"/>
              <a:t>Now the overseer is to be above reproach, faithful to his wife, </a:t>
            </a:r>
            <a:r>
              <a:rPr lang="en-US" sz="11200" b="1" u="sng" dirty="0"/>
              <a:t>temperate</a:t>
            </a:r>
            <a:r>
              <a:rPr lang="en-US" sz="11200" b="1" dirty="0"/>
              <a:t>, self-controlled, respectable, hospitable, able to teach, </a:t>
            </a:r>
            <a:r>
              <a:rPr lang="en-US" sz="11200" b="1" baseline="30000" dirty="0"/>
              <a:t>3 </a:t>
            </a:r>
            <a:r>
              <a:rPr lang="en-US" sz="11200" b="1" dirty="0"/>
              <a:t>not given to drunkenness, not violent but gentle, not quarrelsome, not a lover of money. </a:t>
            </a:r>
            <a:r>
              <a:rPr lang="en-US" sz="11200" b="1" baseline="30000" dirty="0"/>
              <a:t>4 </a:t>
            </a:r>
            <a:r>
              <a:rPr lang="en-US" sz="11200" b="1" dirty="0"/>
              <a:t>He must manage his own family well and see that his children obey him, and he must do so in a manner worthy of </a:t>
            </a:r>
            <a:r>
              <a:rPr lang="en-US" sz="11200" b="1" dirty="0" smtClean="0"/>
              <a:t>full </a:t>
            </a:r>
            <a:r>
              <a:rPr lang="en-US" sz="11200" b="1" dirty="0"/>
              <a:t>respect. </a:t>
            </a:r>
            <a:r>
              <a:rPr lang="en-US" sz="11200" b="1" baseline="30000" dirty="0"/>
              <a:t>5 </a:t>
            </a:r>
            <a:r>
              <a:rPr lang="en-US" sz="11200" b="1" dirty="0"/>
              <a:t>(If anyone does not know how to manage his own family, how can he take care of God’s church?) </a:t>
            </a:r>
            <a:r>
              <a:rPr lang="en-US" sz="11200" b="1" baseline="30000" dirty="0"/>
              <a:t>6 </a:t>
            </a:r>
            <a:r>
              <a:rPr lang="en-US" sz="11200" b="1" dirty="0"/>
              <a:t>He must not be a recent convert, or he may become conceited and fall under the same judgment as the devil. </a:t>
            </a:r>
            <a:r>
              <a:rPr lang="en-US" sz="11200" b="1" baseline="30000" dirty="0"/>
              <a:t>7 </a:t>
            </a:r>
            <a:r>
              <a:rPr lang="en-US" sz="11200" b="1" dirty="0"/>
              <a:t>He must also have a good reputation with outsiders, so that he will not fall into disgrace and into the devil’s trap.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164</TotalTime>
  <Words>595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Biblical Qualifications of Church Leaders: part 1 </vt:lpstr>
      <vt:lpstr>Leaders Are Held to a Higher Standard </vt:lpstr>
      <vt:lpstr>Who is qualified to lead in our church?  </vt:lpstr>
      <vt:lpstr>Who is qualified to lead in our church?</vt:lpstr>
      <vt:lpstr>1. Is the person committed to Jesus? </vt:lpstr>
      <vt:lpstr>1. Is the person committed to Jesus?</vt:lpstr>
      <vt:lpstr>1. Is the person committed to Jesus?</vt:lpstr>
      <vt:lpstr>1. Is the person committed to Jesus?</vt:lpstr>
      <vt:lpstr>2. Does the person’s Character honor Christ? </vt:lpstr>
      <vt:lpstr>TEMPERATE</vt:lpstr>
      <vt:lpstr>2. Does the person’s Character honor Christ? </vt:lpstr>
      <vt:lpstr>2. Does the person’s Character honor Christ? </vt:lpstr>
      <vt:lpstr>3. Does their Conduct reflect full devotion to Jesus? </vt:lpstr>
      <vt:lpstr>3. Does their Conduct reflect full devotion to Jesus? </vt:lpstr>
      <vt:lpstr>3. Does their Conduct reflect full devotion to Jesus? </vt:lpstr>
      <vt:lpstr>Let’s Pray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Qualifications of Church Leaders:</dc:title>
  <dc:creator>Ronald Powell</dc:creator>
  <cp:lastModifiedBy>Ronald Powell</cp:lastModifiedBy>
  <cp:revision>12</cp:revision>
  <dcterms:created xsi:type="dcterms:W3CDTF">2019-10-15T18:26:10Z</dcterms:created>
  <dcterms:modified xsi:type="dcterms:W3CDTF">2019-10-17T13:00:21Z</dcterms:modified>
</cp:coreProperties>
</file>