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1" r:id="rId9"/>
    <p:sldId id="273" r:id="rId10"/>
    <p:sldId id="272" r:id="rId11"/>
    <p:sldId id="263" r:id="rId12"/>
    <p:sldId id="264" r:id="rId13"/>
    <p:sldId id="276" r:id="rId14"/>
    <p:sldId id="275" r:id="rId15"/>
    <p:sldId id="274" r:id="rId16"/>
    <p:sldId id="265" r:id="rId17"/>
    <p:sldId id="277" r:id="rId18"/>
    <p:sldId id="278" r:id="rId19"/>
    <p:sldId id="279" r:id="rId20"/>
    <p:sldId id="280" r:id="rId21"/>
    <p:sldId id="281" r:id="rId22"/>
    <p:sldId id="266" r:id="rId23"/>
    <p:sldId id="267" r:id="rId24"/>
    <p:sldId id="268" r:id="rId25"/>
    <p:sldId id="2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50" d="100"/>
          <a:sy n="50" d="100"/>
        </p:scale>
        <p:origin x="60"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2129B3-E989-4237-82C3-9AAC4DF5C41C}"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DF54E-45D8-43C5-83B4-5B8108705B39}" type="slidenum">
              <a:rPr lang="en-US" smtClean="0"/>
              <a:t>‹#›</a:t>
            </a:fld>
            <a:endParaRPr lang="en-US"/>
          </a:p>
        </p:txBody>
      </p:sp>
    </p:spTree>
    <p:extLst>
      <p:ext uri="{BB962C8B-B14F-4D97-AF65-F5344CB8AC3E}">
        <p14:creationId xmlns:p14="http://schemas.microsoft.com/office/powerpoint/2010/main" val="1317700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2129B3-E989-4237-82C3-9AAC4DF5C41C}"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DF54E-45D8-43C5-83B4-5B8108705B39}" type="slidenum">
              <a:rPr lang="en-US" smtClean="0"/>
              <a:t>‹#›</a:t>
            </a:fld>
            <a:endParaRPr lang="en-US"/>
          </a:p>
        </p:txBody>
      </p:sp>
    </p:spTree>
    <p:extLst>
      <p:ext uri="{BB962C8B-B14F-4D97-AF65-F5344CB8AC3E}">
        <p14:creationId xmlns:p14="http://schemas.microsoft.com/office/powerpoint/2010/main" val="316909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2129B3-E989-4237-82C3-9AAC4DF5C41C}"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DF54E-45D8-43C5-83B4-5B8108705B39}" type="slidenum">
              <a:rPr lang="en-US" smtClean="0"/>
              <a:t>‹#›</a:t>
            </a:fld>
            <a:endParaRPr lang="en-US"/>
          </a:p>
        </p:txBody>
      </p:sp>
    </p:spTree>
    <p:extLst>
      <p:ext uri="{BB962C8B-B14F-4D97-AF65-F5344CB8AC3E}">
        <p14:creationId xmlns:p14="http://schemas.microsoft.com/office/powerpoint/2010/main" val="44792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2129B3-E989-4237-82C3-9AAC4DF5C41C}"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DF54E-45D8-43C5-83B4-5B8108705B39}" type="slidenum">
              <a:rPr lang="en-US" smtClean="0"/>
              <a:t>‹#›</a:t>
            </a:fld>
            <a:endParaRPr lang="en-US"/>
          </a:p>
        </p:txBody>
      </p:sp>
    </p:spTree>
    <p:extLst>
      <p:ext uri="{BB962C8B-B14F-4D97-AF65-F5344CB8AC3E}">
        <p14:creationId xmlns:p14="http://schemas.microsoft.com/office/powerpoint/2010/main" val="2303194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2129B3-E989-4237-82C3-9AAC4DF5C41C}"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DF54E-45D8-43C5-83B4-5B8108705B39}" type="slidenum">
              <a:rPr lang="en-US" smtClean="0"/>
              <a:t>‹#›</a:t>
            </a:fld>
            <a:endParaRPr lang="en-US"/>
          </a:p>
        </p:txBody>
      </p:sp>
    </p:spTree>
    <p:extLst>
      <p:ext uri="{BB962C8B-B14F-4D97-AF65-F5344CB8AC3E}">
        <p14:creationId xmlns:p14="http://schemas.microsoft.com/office/powerpoint/2010/main" val="235732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2129B3-E989-4237-82C3-9AAC4DF5C41C}"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DF54E-45D8-43C5-83B4-5B8108705B39}" type="slidenum">
              <a:rPr lang="en-US" smtClean="0"/>
              <a:t>‹#›</a:t>
            </a:fld>
            <a:endParaRPr lang="en-US"/>
          </a:p>
        </p:txBody>
      </p:sp>
    </p:spTree>
    <p:extLst>
      <p:ext uri="{BB962C8B-B14F-4D97-AF65-F5344CB8AC3E}">
        <p14:creationId xmlns:p14="http://schemas.microsoft.com/office/powerpoint/2010/main" val="1199269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2129B3-E989-4237-82C3-9AAC4DF5C41C}" type="datetimeFigureOut">
              <a:rPr lang="en-US" smtClean="0"/>
              <a:t>10/23/2019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DF54E-45D8-43C5-83B4-5B8108705B39}" type="slidenum">
              <a:rPr lang="en-US" smtClean="0"/>
              <a:t>‹#›</a:t>
            </a:fld>
            <a:endParaRPr lang="en-US"/>
          </a:p>
        </p:txBody>
      </p:sp>
    </p:spTree>
    <p:extLst>
      <p:ext uri="{BB962C8B-B14F-4D97-AF65-F5344CB8AC3E}">
        <p14:creationId xmlns:p14="http://schemas.microsoft.com/office/powerpoint/2010/main" val="397668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2129B3-E989-4237-82C3-9AAC4DF5C41C}" type="datetimeFigureOut">
              <a:rPr lang="en-US" smtClean="0"/>
              <a:t>10/23/2019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DF54E-45D8-43C5-83B4-5B8108705B39}" type="slidenum">
              <a:rPr lang="en-US" smtClean="0"/>
              <a:t>‹#›</a:t>
            </a:fld>
            <a:endParaRPr lang="en-US"/>
          </a:p>
        </p:txBody>
      </p:sp>
    </p:spTree>
    <p:extLst>
      <p:ext uri="{BB962C8B-B14F-4D97-AF65-F5344CB8AC3E}">
        <p14:creationId xmlns:p14="http://schemas.microsoft.com/office/powerpoint/2010/main" val="346245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2129B3-E989-4237-82C3-9AAC4DF5C41C}" type="datetimeFigureOut">
              <a:rPr lang="en-US" smtClean="0"/>
              <a:t>10/23/2019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DF54E-45D8-43C5-83B4-5B8108705B39}" type="slidenum">
              <a:rPr lang="en-US" smtClean="0"/>
              <a:t>‹#›</a:t>
            </a:fld>
            <a:endParaRPr lang="en-US"/>
          </a:p>
        </p:txBody>
      </p:sp>
    </p:spTree>
    <p:extLst>
      <p:ext uri="{BB962C8B-B14F-4D97-AF65-F5344CB8AC3E}">
        <p14:creationId xmlns:p14="http://schemas.microsoft.com/office/powerpoint/2010/main" val="303397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2129B3-E989-4237-82C3-9AAC4DF5C41C}"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DF54E-45D8-43C5-83B4-5B8108705B39}" type="slidenum">
              <a:rPr lang="en-US" smtClean="0"/>
              <a:t>‹#›</a:t>
            </a:fld>
            <a:endParaRPr lang="en-US"/>
          </a:p>
        </p:txBody>
      </p:sp>
    </p:spTree>
    <p:extLst>
      <p:ext uri="{BB962C8B-B14F-4D97-AF65-F5344CB8AC3E}">
        <p14:creationId xmlns:p14="http://schemas.microsoft.com/office/powerpoint/2010/main" val="815285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2129B3-E989-4237-82C3-9AAC4DF5C41C}"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DF54E-45D8-43C5-83B4-5B8108705B39}" type="slidenum">
              <a:rPr lang="en-US" smtClean="0"/>
              <a:t>‹#›</a:t>
            </a:fld>
            <a:endParaRPr lang="en-US"/>
          </a:p>
        </p:txBody>
      </p:sp>
    </p:spTree>
    <p:extLst>
      <p:ext uri="{BB962C8B-B14F-4D97-AF65-F5344CB8AC3E}">
        <p14:creationId xmlns:p14="http://schemas.microsoft.com/office/powerpoint/2010/main" val="19561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2129B3-E989-4237-82C3-9AAC4DF5C41C}" type="datetimeFigureOut">
              <a:rPr lang="en-US" smtClean="0"/>
              <a:t>10/23/2019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DF54E-45D8-43C5-83B4-5B8108705B39}" type="slidenum">
              <a:rPr lang="en-US" smtClean="0"/>
              <a:t>‹#›</a:t>
            </a:fld>
            <a:endParaRPr lang="en-US"/>
          </a:p>
        </p:txBody>
      </p:sp>
    </p:spTree>
    <p:extLst>
      <p:ext uri="{BB962C8B-B14F-4D97-AF65-F5344CB8AC3E}">
        <p14:creationId xmlns:p14="http://schemas.microsoft.com/office/powerpoint/2010/main" val="223154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681038"/>
            <a:ext cx="10058400" cy="5657850"/>
          </a:xfrm>
          <a:prstGeom prst="rect">
            <a:avLst/>
          </a:prstGeom>
        </p:spPr>
      </p:pic>
      <p:sp>
        <p:nvSpPr>
          <p:cNvPr id="5" name="TextBox 4"/>
          <p:cNvSpPr txBox="1"/>
          <p:nvPr/>
        </p:nvSpPr>
        <p:spPr>
          <a:xfrm>
            <a:off x="6492240" y="5257799"/>
            <a:ext cx="4842510" cy="523220"/>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With Bishop Ronald K. Powell</a:t>
            </a:r>
            <a:endParaRPr lang="en-US" sz="28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8896350" y="2667000"/>
            <a:ext cx="1436227" cy="707886"/>
          </a:xfrm>
          <a:prstGeom prst="rect">
            <a:avLst/>
          </a:prstGeom>
          <a:noFill/>
        </p:spPr>
        <p:txBody>
          <a:bodyPr wrap="none" rtlCol="0">
            <a:spAutoFit/>
          </a:bodyPr>
          <a:lstStyle/>
          <a:p>
            <a:r>
              <a:rPr lang="en-US" sz="4000" b="1" dirty="0" smtClean="0">
                <a:solidFill>
                  <a:schemeClr val="bg1"/>
                </a:solidFill>
                <a:effectLst>
                  <a:outerShdw blurRad="38100" dist="38100" dir="2700000" algn="tl">
                    <a:srgbClr val="000000">
                      <a:alpha val="43137"/>
                    </a:srgbClr>
                  </a:outerShdw>
                </a:effectLst>
              </a:rPr>
              <a:t>Part 2</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141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marR="0" lvl="0" indent="-342900">
              <a:lnSpc>
                <a:spcPct val="107000"/>
              </a:lnSpc>
              <a:spcBef>
                <a:spcPts val="0"/>
              </a:spcBef>
              <a:spcAft>
                <a:spcPts val="800"/>
              </a:spcAft>
              <a:tabLst>
                <a:tab pos="457200" algn="l"/>
              </a:tabLst>
            </a:pPr>
            <a:r>
              <a:rPr lang="en-US"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Does the person have the </a:t>
            </a:r>
            <a:r>
              <a:rPr lang="en-US" b="1" i="1" u="sng"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Capacit</a:t>
            </a:r>
            <a:r>
              <a:rPr lang="en-US" b="1"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for the role?</a:t>
            </a:r>
            <a:r>
              <a:rPr lang="en-US" sz="3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lang="en-US" sz="3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marL="0" marR="0">
              <a:lnSpc>
                <a:spcPct val="107000"/>
              </a:lnSpc>
              <a:spcBef>
                <a:spcPts val="0"/>
              </a:spcBef>
              <a:spcAft>
                <a:spcPts val="800"/>
              </a:spcAft>
            </a:pPr>
            <a:r>
              <a:rPr lang="en-US" sz="51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Hebrews 13:17 New American Standard Bible (NASB)</a:t>
            </a:r>
            <a:endParaRPr lang="en-US" sz="5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5100" b="1" baseline="300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17 </a:t>
            </a:r>
            <a:r>
              <a:rPr lang="en-US" sz="51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Obey your leaders and submit </a:t>
            </a:r>
            <a:r>
              <a:rPr lang="en-US" sz="5100" b="1"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to them</a:t>
            </a:r>
            <a:r>
              <a:rPr lang="en-US" sz="51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for they keep watch over your souls as those who will give an account. Let them do this with joy and not with grief, for this would be unprofitable for you.</a:t>
            </a:r>
            <a:endParaRPr lang="en-US" sz="51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spTree>
    <p:extLst>
      <p:ext uri="{BB962C8B-B14F-4D97-AF65-F5344CB8AC3E}">
        <p14:creationId xmlns:p14="http://schemas.microsoft.com/office/powerpoint/2010/main" val="3980996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marR="0" lvl="0" indent="-342900">
              <a:lnSpc>
                <a:spcPct val="107000"/>
              </a:lnSpc>
              <a:spcBef>
                <a:spcPts val="0"/>
              </a:spcBef>
              <a:spcAft>
                <a:spcPts val="800"/>
              </a:spcAft>
              <a:tabLst>
                <a:tab pos="457200" algn="l"/>
              </a:tabLst>
            </a:pPr>
            <a:r>
              <a:rPr lang="en-US"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Does the person have the </a:t>
            </a:r>
            <a:r>
              <a:rPr lang="en-US" b="1"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Capacity</a:t>
            </a:r>
            <a:r>
              <a:rPr lang="en-US"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for the role?</a:t>
            </a:r>
            <a:r>
              <a:rPr lang="en-US" sz="36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lang="en-US" sz="36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b="1"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600" b="1" dirty="0" smtClean="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Does the person reflect a </a:t>
            </a:r>
            <a:r>
              <a:rPr lang="en-US" sz="3600" b="1" u="sng" dirty="0" smtClean="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concern</a:t>
            </a:r>
            <a:r>
              <a:rPr lang="en-US" sz="3600" b="1" dirty="0" smtClean="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 for the spiritual well-being of the entire church, “all the flock”, or just ministries or sub-ministries within the church?</a:t>
            </a:r>
            <a:endParaRPr lang="en-US" sz="3200" b="1" dirty="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600" b="1" dirty="0" smtClean="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Is there an </a:t>
            </a:r>
            <a:r>
              <a:rPr lang="en-US" sz="3600" b="1" u="sng" dirty="0" smtClean="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appreciation</a:t>
            </a:r>
            <a:r>
              <a:rPr lang="en-US" sz="3600" b="1" dirty="0" smtClean="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 for the responsibility and accountability God has given the individual to watch over the entire church?</a:t>
            </a:r>
            <a:endParaRPr lang="en-US" sz="3200" b="1" dirty="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6961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effectLst/>
                <a:latin typeface="Times New Roman" panose="02020603050405020304" pitchFamily="18" charset="0"/>
                <a:ea typeface="Times New Roman" panose="02020603050405020304" pitchFamily="18" charset="0"/>
              </a:rPr>
              <a:t>Does the person model </a:t>
            </a:r>
            <a:r>
              <a:rPr lang="en-US" b="1" i="1" dirty="0" smtClean="0">
                <a:solidFill>
                  <a:schemeClr val="bg1"/>
                </a:solidFill>
                <a:effectLst/>
                <a:latin typeface="Times New Roman" panose="02020603050405020304" pitchFamily="18" charset="0"/>
                <a:ea typeface="Times New Roman" panose="02020603050405020304" pitchFamily="18" charset="0"/>
              </a:rPr>
              <a:t>Compassion</a:t>
            </a:r>
            <a:r>
              <a:rPr lang="en-US" b="1" dirty="0" smtClean="0">
                <a:solidFill>
                  <a:schemeClr val="bg1"/>
                </a:solidFill>
                <a:effectLst/>
                <a:latin typeface="Times New Roman" panose="02020603050405020304" pitchFamily="18" charset="0"/>
                <a:ea typeface="Times New Roman" panose="02020603050405020304" pitchFamily="18" charset="0"/>
              </a:rPr>
              <a:t> for others?</a:t>
            </a:r>
            <a:endParaRPr lang="en-US" dirty="0">
              <a:solidFill>
                <a:schemeClr val="bg1"/>
              </a:solidFill>
            </a:endParaRPr>
          </a:p>
        </p:txBody>
      </p:sp>
      <p:sp>
        <p:nvSpPr>
          <p:cNvPr id="3" name="Content Placeholder 2"/>
          <p:cNvSpPr>
            <a:spLocks noGrp="1"/>
          </p:cNvSpPr>
          <p:nvPr>
            <p:ph idx="1"/>
          </p:nvPr>
        </p:nvSpPr>
        <p:spPr/>
        <p:txBody>
          <a:bodyPr/>
          <a:lstStyle/>
          <a:p>
            <a:pPr marL="0" marR="0" algn="ctr">
              <a:lnSpc>
                <a:spcPct val="107000"/>
              </a:lnSpc>
              <a:spcBef>
                <a:spcPts val="0"/>
              </a:spcBef>
              <a:spcAft>
                <a:spcPts val="800"/>
              </a:spcAft>
            </a:pPr>
            <a:r>
              <a:rPr lang="en-US" sz="40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(Acts 20:28, 1 Peter 5:2, Ezekiel 34)</a:t>
            </a:r>
            <a:endParaRPr lang="en-US" sz="36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71803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effectLst/>
                <a:latin typeface="Times New Roman" panose="02020603050405020304" pitchFamily="18" charset="0"/>
                <a:ea typeface="Times New Roman" panose="02020603050405020304" pitchFamily="18" charset="0"/>
              </a:rPr>
              <a:t>Does the person model </a:t>
            </a:r>
            <a:r>
              <a:rPr lang="en-US" b="1" i="1" u="sng" dirty="0" smtClean="0">
                <a:solidFill>
                  <a:schemeClr val="bg1"/>
                </a:solidFill>
                <a:effectLst/>
                <a:latin typeface="Times New Roman" panose="02020603050405020304" pitchFamily="18" charset="0"/>
                <a:ea typeface="Times New Roman" panose="02020603050405020304" pitchFamily="18" charset="0"/>
              </a:rPr>
              <a:t>Compassion</a:t>
            </a:r>
            <a:r>
              <a:rPr lang="en-US" b="1" dirty="0" smtClean="0">
                <a:solidFill>
                  <a:schemeClr val="bg1"/>
                </a:solidFill>
                <a:effectLst/>
                <a:latin typeface="Times New Roman" panose="02020603050405020304" pitchFamily="18" charset="0"/>
                <a:ea typeface="Times New Roman" panose="02020603050405020304" pitchFamily="18" charset="0"/>
              </a:rPr>
              <a:t> for others?</a:t>
            </a:r>
            <a:endParaRPr lang="en-US" dirty="0">
              <a:solidFill>
                <a:schemeClr val="bg1"/>
              </a:solidFill>
            </a:endParaRP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sz="4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Acts 20:28 Living Bible (TLB)</a:t>
            </a:r>
            <a:endParaRPr lang="en-US" sz="36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000" b="1" baseline="300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28 </a:t>
            </a:r>
            <a:r>
              <a:rPr lang="en-US" sz="40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“And now beware! Be sure that you feed and shepherd God’s flock—his church, purchased with his blood—for the Holy Spirit is holding you responsible as overseers.</a:t>
            </a:r>
            <a:endParaRPr lang="en-US" sz="36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35311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effectLst/>
                <a:latin typeface="Times New Roman" panose="02020603050405020304" pitchFamily="18" charset="0"/>
                <a:ea typeface="Times New Roman" panose="02020603050405020304" pitchFamily="18" charset="0"/>
              </a:rPr>
              <a:t>Does the person model </a:t>
            </a:r>
            <a:r>
              <a:rPr lang="en-US" b="1" i="1" u="sng" dirty="0" smtClean="0">
                <a:solidFill>
                  <a:schemeClr val="bg1"/>
                </a:solidFill>
                <a:effectLst/>
                <a:latin typeface="Times New Roman" panose="02020603050405020304" pitchFamily="18" charset="0"/>
                <a:ea typeface="Times New Roman" panose="02020603050405020304" pitchFamily="18" charset="0"/>
              </a:rPr>
              <a:t>Compassion</a:t>
            </a:r>
            <a:r>
              <a:rPr lang="en-US" b="1" dirty="0" smtClean="0">
                <a:solidFill>
                  <a:schemeClr val="bg1"/>
                </a:solidFill>
                <a:effectLst/>
                <a:latin typeface="Times New Roman" panose="02020603050405020304" pitchFamily="18" charset="0"/>
                <a:ea typeface="Times New Roman" panose="02020603050405020304" pitchFamily="18" charset="0"/>
              </a:rPr>
              <a:t> for others?</a:t>
            </a:r>
            <a:endParaRPr lang="en-US" dirty="0">
              <a:solidFill>
                <a:schemeClr val="bg1"/>
              </a:solidFill>
            </a:endParaRP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sz="40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 Peter 5:2 Living Bible (TLB)</a:t>
            </a:r>
            <a:endParaRPr lang="en-US" sz="36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000" b="1" baseline="300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40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Feed the flock of God; care for it willingly, not grudgingly; not for what you will get out of it but because you are eager to serve the Lord.</a:t>
            </a:r>
            <a:endParaRPr lang="en-US" sz="36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41025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effectLst/>
                <a:latin typeface="Times New Roman" panose="02020603050405020304" pitchFamily="18" charset="0"/>
                <a:ea typeface="Times New Roman" panose="02020603050405020304" pitchFamily="18" charset="0"/>
              </a:rPr>
              <a:t>Does the person model </a:t>
            </a:r>
            <a:r>
              <a:rPr lang="en-US" b="1" i="1" u="sng" dirty="0" smtClean="0">
                <a:solidFill>
                  <a:schemeClr val="bg1"/>
                </a:solidFill>
                <a:effectLst/>
                <a:latin typeface="Times New Roman" panose="02020603050405020304" pitchFamily="18" charset="0"/>
                <a:ea typeface="Times New Roman" panose="02020603050405020304" pitchFamily="18" charset="0"/>
              </a:rPr>
              <a:t>Compassion</a:t>
            </a:r>
            <a:r>
              <a:rPr lang="en-US" b="1" dirty="0" smtClean="0">
                <a:solidFill>
                  <a:schemeClr val="bg1"/>
                </a:solidFill>
                <a:effectLst/>
                <a:latin typeface="Times New Roman" panose="02020603050405020304" pitchFamily="18" charset="0"/>
                <a:ea typeface="Times New Roman" panose="02020603050405020304" pitchFamily="18" charset="0"/>
              </a:rPr>
              <a:t> for others?</a:t>
            </a:r>
            <a:endParaRPr lang="en-US" dirty="0">
              <a:solidFill>
                <a:schemeClr val="bg1"/>
              </a:solidFill>
            </a:endParaRPr>
          </a:p>
        </p:txBody>
      </p:sp>
      <p:sp>
        <p:nvSpPr>
          <p:cNvPr id="3" name="Content Placeholder 2"/>
          <p:cNvSpPr>
            <a:spLocks noGrp="1"/>
          </p:cNvSpPr>
          <p:nvPr>
            <p:ph idx="1"/>
          </p:nvPr>
        </p:nvSpPr>
        <p:spPr/>
        <p: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0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Does the person reflect a concern for helping lost people find Jesus?</a:t>
            </a:r>
            <a:endParaRPr lang="en-US" sz="36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0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Does their heart beat fast when discussing ministry opportunities to reach people who haven’t heard about Christ?</a:t>
            </a:r>
            <a:endParaRPr lang="en-US" sz="36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91051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marR="0" lvl="0" indent="-342900" algn="ctr">
              <a:lnSpc>
                <a:spcPct val="107000"/>
              </a:lnSpc>
              <a:spcBef>
                <a:spcPts val="0"/>
              </a:spcBef>
              <a:spcAft>
                <a:spcPts val="800"/>
              </a:spcAft>
              <a:tabLst>
                <a:tab pos="457200" algn="l"/>
              </a:tabLst>
            </a:pPr>
            <a:r>
              <a:rPr lang="en-US" sz="4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Is the person really </a:t>
            </a:r>
            <a:r>
              <a:rPr lang="en-US" sz="4800" b="1" i="1" u="sng"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called</a:t>
            </a:r>
            <a:r>
              <a:rPr lang="en-US" sz="4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lang="en-US"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4800" b="1" dirty="0">
              <a:solidFill>
                <a:schemeClr val="bg1"/>
              </a:solidFill>
            </a:endParaRPr>
          </a:p>
        </p:txBody>
      </p:sp>
      <p:sp>
        <p:nvSpPr>
          <p:cNvPr id="3" name="Content Placeholder 2"/>
          <p:cNvSpPr>
            <a:spLocks noGrp="1"/>
          </p:cNvSpPr>
          <p:nvPr>
            <p:ph idx="1"/>
          </p:nvPr>
        </p:nvSpPr>
        <p:spPr/>
        <p:txBody>
          <a:bodyPr/>
          <a:lstStyle/>
          <a:p>
            <a:pPr algn="ctr"/>
            <a:r>
              <a:rPr lang="en-US" sz="4000" b="1" dirty="0">
                <a:solidFill>
                  <a:schemeClr val="bg1"/>
                </a:solidFill>
              </a:rPr>
              <a:t>(1 Peter 5:2, Galatians 1:1, Ephesians 1:1)</a:t>
            </a:r>
          </a:p>
          <a:p>
            <a:endParaRPr lang="en-US" dirty="0"/>
          </a:p>
        </p:txBody>
      </p:sp>
    </p:spTree>
    <p:extLst>
      <p:ext uri="{BB962C8B-B14F-4D97-AF65-F5344CB8AC3E}">
        <p14:creationId xmlns:p14="http://schemas.microsoft.com/office/powerpoint/2010/main" val="3871327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marR="0" lvl="0" indent="-342900" algn="ctr">
              <a:lnSpc>
                <a:spcPct val="107000"/>
              </a:lnSpc>
              <a:spcBef>
                <a:spcPts val="0"/>
              </a:spcBef>
              <a:spcAft>
                <a:spcPts val="800"/>
              </a:spcAft>
              <a:tabLst>
                <a:tab pos="457200" algn="l"/>
              </a:tabLst>
            </a:pPr>
            <a:r>
              <a:rPr lang="en-US" sz="4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Is the person really </a:t>
            </a:r>
            <a:r>
              <a:rPr lang="en-US" sz="4800" b="1" i="1" u="sng"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called</a:t>
            </a:r>
            <a:r>
              <a:rPr lang="en-US" sz="4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lang="en-US"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4800" b="1" dirty="0">
              <a:solidFill>
                <a:schemeClr val="bg1"/>
              </a:solidFill>
            </a:endParaRPr>
          </a:p>
        </p:txBody>
      </p:sp>
      <p:sp>
        <p:nvSpPr>
          <p:cNvPr id="3" name="Content Placeholder 2"/>
          <p:cNvSpPr>
            <a:spLocks noGrp="1"/>
          </p:cNvSpPr>
          <p:nvPr>
            <p:ph idx="1"/>
          </p:nvPr>
        </p:nvSpPr>
        <p:spPr/>
        <p:txBody>
          <a:bodyPr/>
          <a:lstStyle/>
          <a:p>
            <a:pPr algn="ctr"/>
            <a:r>
              <a:rPr lang="en-US" sz="4000" b="1" dirty="0">
                <a:solidFill>
                  <a:schemeClr val="bg1"/>
                </a:solidFill>
              </a:rPr>
              <a:t>(1 Peter 5:2, Galatians 1:1, Ephesians 1:1)</a:t>
            </a:r>
          </a:p>
          <a:p>
            <a:endParaRPr lang="en-US" dirty="0"/>
          </a:p>
        </p:txBody>
      </p:sp>
    </p:spTree>
    <p:extLst>
      <p:ext uri="{BB962C8B-B14F-4D97-AF65-F5344CB8AC3E}">
        <p14:creationId xmlns:p14="http://schemas.microsoft.com/office/powerpoint/2010/main" val="1746311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marR="0" lvl="0" indent="-342900" algn="ctr">
              <a:lnSpc>
                <a:spcPct val="107000"/>
              </a:lnSpc>
              <a:spcBef>
                <a:spcPts val="0"/>
              </a:spcBef>
              <a:spcAft>
                <a:spcPts val="800"/>
              </a:spcAft>
              <a:tabLst>
                <a:tab pos="457200" algn="l"/>
              </a:tabLst>
            </a:pPr>
            <a:r>
              <a:rPr lang="en-US" sz="4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Is the person really </a:t>
            </a:r>
            <a:r>
              <a:rPr lang="en-US" sz="4800" b="1" i="1" u="sng"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called</a:t>
            </a:r>
            <a:r>
              <a:rPr lang="en-US" sz="4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lang="en-US"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4800" b="1" dirty="0">
              <a:solidFill>
                <a:schemeClr val="bg1"/>
              </a:solidFill>
            </a:endParaRPr>
          </a:p>
        </p:txBody>
      </p:sp>
      <p:sp>
        <p:nvSpPr>
          <p:cNvPr id="3" name="Content Placeholder 2"/>
          <p:cNvSpPr>
            <a:spLocks noGrp="1"/>
          </p:cNvSpPr>
          <p:nvPr>
            <p:ph idx="1"/>
          </p:nvPr>
        </p:nvSpPr>
        <p:spPr/>
        <p:txBody>
          <a:bodyPr/>
          <a:lstStyle/>
          <a:p>
            <a:pPr algn="ctr"/>
            <a:r>
              <a:rPr lang="en-US" sz="4000" b="1" dirty="0">
                <a:solidFill>
                  <a:schemeClr val="bg1"/>
                </a:solidFill>
              </a:rPr>
              <a:t>(1 Peter 5:2, Galatians 1:1, Ephesians 1:1)</a:t>
            </a:r>
          </a:p>
          <a:p>
            <a:endParaRPr lang="en-US" dirty="0"/>
          </a:p>
        </p:txBody>
      </p:sp>
    </p:spTree>
    <p:extLst>
      <p:ext uri="{BB962C8B-B14F-4D97-AF65-F5344CB8AC3E}">
        <p14:creationId xmlns:p14="http://schemas.microsoft.com/office/powerpoint/2010/main" val="1591224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marR="0" lvl="0" indent="-342900" algn="ctr">
              <a:lnSpc>
                <a:spcPct val="107000"/>
              </a:lnSpc>
              <a:spcBef>
                <a:spcPts val="0"/>
              </a:spcBef>
              <a:spcAft>
                <a:spcPts val="800"/>
              </a:spcAft>
              <a:tabLst>
                <a:tab pos="457200" algn="l"/>
              </a:tabLst>
            </a:pPr>
            <a:r>
              <a:rPr lang="en-US" sz="4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Is the person really </a:t>
            </a:r>
            <a:r>
              <a:rPr lang="en-US" sz="4800" b="1" i="1" u="sng"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called</a:t>
            </a:r>
            <a:r>
              <a:rPr lang="en-US" sz="4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lang="en-US"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4800" b="1" dirty="0">
              <a:solidFill>
                <a:schemeClr val="bg1"/>
              </a:solidFill>
            </a:endParaRPr>
          </a:p>
        </p:txBody>
      </p:sp>
      <p:sp>
        <p:nvSpPr>
          <p:cNvPr id="3" name="Content Placeholder 2"/>
          <p:cNvSpPr>
            <a:spLocks noGrp="1"/>
          </p:cNvSpPr>
          <p:nvPr>
            <p:ph idx="1"/>
          </p:nvPr>
        </p:nvSpPr>
        <p:spPr>
          <a:xfrm>
            <a:off x="838200" y="1341120"/>
            <a:ext cx="10515600" cy="4815840"/>
          </a:xfrm>
        </p:spPr>
        <p:txBody>
          <a:bodyPr>
            <a:normAutofit fontScale="92500" lnSpcReduction="10000"/>
          </a:bodyPr>
          <a:lstStyle/>
          <a:p>
            <a:pPr marL="0" marR="0">
              <a:lnSpc>
                <a:spcPct val="107000"/>
              </a:lnSpc>
              <a:spcBef>
                <a:spcPts val="0"/>
              </a:spcBef>
              <a:spcAft>
                <a:spcPts val="800"/>
              </a:spcAft>
            </a:pPr>
            <a:r>
              <a:rPr lang="en-US" sz="4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Galatians 1:1-2 Living Bible (TLB)</a:t>
            </a:r>
            <a:endParaRPr lang="en-US" sz="39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3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4300" b="1" baseline="300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1-2 </a:t>
            </a:r>
            <a:r>
              <a:rPr lang="en-US" sz="4300" b="1"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From:</a:t>
            </a:r>
            <a:r>
              <a:rPr lang="en-US" sz="43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Paul the missionary and all the other Christians here.</a:t>
            </a:r>
            <a:endParaRPr lang="en-US" sz="39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300" b="1"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43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The churches of Galatia. I was not called to be a missionary by any group or agency. My call is from Jesus Christ himself and from God the Father who raised him from the dead.</a:t>
            </a:r>
            <a:endParaRPr lang="en-US" sz="39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500" b="1" dirty="0">
              <a:solidFill>
                <a:schemeClr val="bg1"/>
              </a:solidFill>
            </a:endParaRPr>
          </a:p>
        </p:txBody>
      </p:sp>
    </p:spTree>
    <p:extLst>
      <p:ext uri="{BB962C8B-B14F-4D97-AF65-F5344CB8AC3E}">
        <p14:creationId xmlns:p14="http://schemas.microsoft.com/office/powerpoint/2010/main" val="3588155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gn="ctr">
              <a:lnSpc>
                <a:spcPct val="107000"/>
              </a:lnSpc>
              <a:spcBef>
                <a:spcPts val="0"/>
              </a:spcBef>
              <a:spcAft>
                <a:spcPts val="800"/>
              </a:spcAft>
            </a:pPr>
            <a:r>
              <a:rPr lang="en-US" b="1"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Leaders Are Held to a Higher Standard</a:t>
            </a:r>
            <a:r>
              <a:rPr lang="en-US" sz="3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lang="en-US" sz="3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bg1"/>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536935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marR="0" lvl="0" indent="-342900" algn="ctr">
              <a:lnSpc>
                <a:spcPct val="107000"/>
              </a:lnSpc>
              <a:spcBef>
                <a:spcPts val="0"/>
              </a:spcBef>
              <a:spcAft>
                <a:spcPts val="800"/>
              </a:spcAft>
              <a:tabLst>
                <a:tab pos="457200" algn="l"/>
              </a:tabLst>
            </a:pPr>
            <a:r>
              <a:rPr lang="en-US" sz="4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Is the person really </a:t>
            </a:r>
            <a:r>
              <a:rPr lang="en-US" sz="4800" b="1" i="1" u="sng"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called</a:t>
            </a:r>
            <a:r>
              <a:rPr lang="en-US" sz="4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lang="en-US"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4800" b="1" dirty="0">
              <a:solidFill>
                <a:schemeClr val="bg1"/>
              </a:solidFill>
            </a:endParaRPr>
          </a:p>
        </p:txBody>
      </p:sp>
      <p:sp>
        <p:nvSpPr>
          <p:cNvPr id="3" name="Content Placeholder 2"/>
          <p:cNvSpPr>
            <a:spLocks noGrp="1"/>
          </p:cNvSpPr>
          <p:nvPr>
            <p:ph idx="1"/>
          </p:nvPr>
        </p:nvSpPr>
        <p:spPr>
          <a:xfrm>
            <a:off x="838200" y="1341120"/>
            <a:ext cx="10515600" cy="4754880"/>
          </a:xfrm>
        </p:spPr>
        <p:txBody>
          <a:bodyPr>
            <a:normAutofit fontScale="92500" lnSpcReduction="10000"/>
          </a:bodyPr>
          <a:lstStyle/>
          <a:p>
            <a:pPr marL="0" marR="0">
              <a:lnSpc>
                <a:spcPct val="107000"/>
              </a:lnSpc>
              <a:spcBef>
                <a:spcPts val="0"/>
              </a:spcBef>
              <a:spcAft>
                <a:spcPts val="800"/>
              </a:spcAft>
            </a:pPr>
            <a:r>
              <a:rPr lang="en-US" sz="4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Galatians 1:1-2 Living Bible (TLB)</a:t>
            </a:r>
            <a:endParaRPr lang="en-US" sz="39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3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4300" b="1" baseline="300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1-2 </a:t>
            </a:r>
            <a:r>
              <a:rPr lang="en-US" sz="4300" b="1"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From:</a:t>
            </a:r>
            <a:r>
              <a:rPr lang="en-US" sz="43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Paul the missionary and all the other Christians here.</a:t>
            </a:r>
            <a:endParaRPr lang="en-US" sz="39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300" b="1"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43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The churches of Galatia. I was not called to be a missionary by any group or agency. My call is from Jesus Christ himself and from God the Father who raised him from the dead.</a:t>
            </a:r>
            <a:endParaRPr lang="en-US" sz="39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500" b="1" dirty="0">
              <a:solidFill>
                <a:schemeClr val="bg1"/>
              </a:solidFill>
            </a:endParaRPr>
          </a:p>
        </p:txBody>
      </p:sp>
    </p:spTree>
    <p:extLst>
      <p:ext uri="{BB962C8B-B14F-4D97-AF65-F5344CB8AC3E}">
        <p14:creationId xmlns:p14="http://schemas.microsoft.com/office/powerpoint/2010/main" val="3304671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marR="0" lvl="0" indent="-342900" algn="ctr">
              <a:lnSpc>
                <a:spcPct val="107000"/>
              </a:lnSpc>
              <a:spcBef>
                <a:spcPts val="0"/>
              </a:spcBef>
              <a:spcAft>
                <a:spcPts val="800"/>
              </a:spcAft>
              <a:tabLst>
                <a:tab pos="457200" algn="l"/>
              </a:tabLst>
            </a:pPr>
            <a:r>
              <a:rPr lang="en-US" sz="4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Is the person really </a:t>
            </a:r>
            <a:r>
              <a:rPr lang="en-US" sz="4800" b="1" i="1" u="sng"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called</a:t>
            </a:r>
            <a:r>
              <a:rPr lang="en-US" sz="4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lang="en-US"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4800" b="1" dirty="0">
              <a:solidFill>
                <a:schemeClr val="bg1"/>
              </a:solidFill>
            </a:endParaRPr>
          </a:p>
        </p:txBody>
      </p:sp>
      <p:sp>
        <p:nvSpPr>
          <p:cNvPr id="3" name="Content Placeholder 2"/>
          <p:cNvSpPr>
            <a:spLocks noGrp="1"/>
          </p:cNvSpPr>
          <p:nvPr>
            <p:ph idx="1"/>
          </p:nvPr>
        </p:nvSpPr>
        <p:spPr>
          <a:xfrm>
            <a:off x="838200" y="1341120"/>
            <a:ext cx="10515600" cy="4876800"/>
          </a:xfrm>
        </p:spPr>
        <p:txBody>
          <a:bodyPr>
            <a:normAutofit fontScale="92500" lnSpcReduction="20000"/>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Does the individual consider this to be an appointment from God or from men?</a:t>
            </a:r>
            <a:endParaRPr lang="en-US" sz="4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4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Is there a clear sense that this is God’s calling?  Is it God’s will?</a:t>
            </a:r>
            <a:endParaRPr lang="en-US" sz="4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This list, though not comprehensive, gives us a picture of what God has in mind for Biblical leadership.</a:t>
            </a:r>
            <a:endParaRPr lang="en-US" sz="4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500" b="1" dirty="0">
              <a:solidFill>
                <a:schemeClr val="bg1"/>
              </a:solidFill>
            </a:endParaRPr>
          </a:p>
        </p:txBody>
      </p:sp>
    </p:spTree>
    <p:extLst>
      <p:ext uri="{BB962C8B-B14F-4D97-AF65-F5344CB8AC3E}">
        <p14:creationId xmlns:p14="http://schemas.microsoft.com/office/powerpoint/2010/main" val="2408138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10515600" cy="5110163"/>
          </a:xfrm>
        </p:spPr>
        <p:txBody>
          <a:bodyPr>
            <a:normAutofit/>
          </a:bodyPr>
          <a:lstStyle/>
          <a:p>
            <a:pPr marL="0" marR="0">
              <a:lnSpc>
                <a:spcPct val="107000"/>
              </a:lnSpc>
              <a:spcBef>
                <a:spcPts val="0"/>
              </a:spcBef>
              <a:spcAft>
                <a:spcPts val="800"/>
              </a:spcAft>
            </a:pPr>
            <a:r>
              <a:rPr lang="en-US" sz="4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As you can see, leaders are held to a higher standard.</a:t>
            </a:r>
            <a:endParaRPr lang="en-US" sz="4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Not all Christ-followers are qualified to lead.</a:t>
            </a:r>
            <a:endParaRPr lang="en-US" sz="4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And not all potential leaders are qualified to lead </a:t>
            </a:r>
            <a:r>
              <a:rPr lang="en-US" sz="4400" b="1"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now</a:t>
            </a:r>
            <a:r>
              <a:rPr lang="en-US" sz="4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54443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sz="4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For some, it may take time to close a gap. Where there’s a gap in your commitment, it may take time for spiritual formation to occur.</a:t>
            </a:r>
            <a:endParaRPr lang="en-US" sz="4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36341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419100"/>
            <a:ext cx="10881360" cy="6103620"/>
          </a:xfrm>
        </p:spPr>
        <p:txBody>
          <a:bodyPr>
            <a:normAutofit fontScale="25000" lnSpcReduction="20000"/>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Where there’s a gap in </a:t>
            </a:r>
            <a:r>
              <a:rPr lang="en-US" sz="12800" b="1" u="sng"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character</a:t>
            </a:r>
            <a:r>
              <a:rPr lang="en-US" sz="12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it may take time for redemption to take hold.</a:t>
            </a:r>
            <a:endParaRPr lang="en-US" sz="128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Where there’s a gap in </a:t>
            </a:r>
            <a:r>
              <a:rPr lang="en-US" sz="12800" b="1" u="sng"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conduct</a:t>
            </a:r>
            <a:r>
              <a:rPr lang="en-US" sz="12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it may take time for appropriate repentance and restoration.</a:t>
            </a:r>
            <a:endParaRPr lang="en-US" sz="128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Where there’s a gap in </a:t>
            </a:r>
            <a:r>
              <a:rPr lang="en-US" sz="12800" b="1" u="sng"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comprehension</a:t>
            </a:r>
            <a:r>
              <a:rPr lang="en-US" sz="12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it may take time for wisdom and understanding to develop.</a:t>
            </a:r>
            <a:endParaRPr lang="en-US" sz="128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Where there’s a gap in </a:t>
            </a:r>
            <a:r>
              <a:rPr lang="en-US" sz="12800" b="1" u="sng"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capacity</a:t>
            </a:r>
            <a:r>
              <a:rPr lang="en-US" sz="12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it may take time for coaching and mentoring to expand perspective.</a:t>
            </a:r>
            <a:endParaRPr lang="en-US" sz="128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Where there’s a gap in </a:t>
            </a:r>
            <a:r>
              <a:rPr lang="en-US" sz="12800" b="1" u="sng"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compassion</a:t>
            </a:r>
            <a:r>
              <a:rPr lang="en-US" sz="12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it may take time for Kingdom perspective to expand.</a:t>
            </a:r>
            <a:endParaRPr lang="en-US" sz="128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Where there’s a gap in </a:t>
            </a:r>
            <a:r>
              <a:rPr lang="en-US" sz="12800" b="1" u="sng"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calling</a:t>
            </a:r>
            <a:r>
              <a:rPr lang="en-US" sz="128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it may take time for God to speak.</a:t>
            </a:r>
            <a:endParaRPr lang="en-US" sz="128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739445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1675"/>
          </a:xfrm>
        </p:spPr>
        <p:txBody>
          <a:bodyPr/>
          <a:lstStyle/>
          <a:p>
            <a:pPr algn="ctr"/>
            <a:r>
              <a:rPr lang="en-US" b="1" dirty="0" smtClean="0">
                <a:solidFill>
                  <a:schemeClr val="bg1"/>
                </a:solidFill>
              </a:rPr>
              <a:t>Closing &amp; Prayer</a:t>
            </a:r>
            <a:endParaRPr lang="en-US" b="1" dirty="0">
              <a:solidFill>
                <a:schemeClr val="bg1"/>
              </a:solidFill>
            </a:endParaRPr>
          </a:p>
        </p:txBody>
      </p:sp>
      <p:sp>
        <p:nvSpPr>
          <p:cNvPr id="3" name="Content Placeholder 2"/>
          <p:cNvSpPr>
            <a:spLocks noGrp="1"/>
          </p:cNvSpPr>
          <p:nvPr>
            <p:ph idx="1"/>
          </p:nvPr>
        </p:nvSpPr>
        <p:spPr>
          <a:xfrm>
            <a:off x="838200" y="1066800"/>
            <a:ext cx="10515600" cy="5110163"/>
          </a:xfrm>
        </p:spPr>
        <p:txBody>
          <a:bodyPr>
            <a:normAutofit fontScale="85000" lnSpcReduction="20000"/>
          </a:bodyPr>
          <a:lstStyle/>
          <a:p>
            <a:pPr marL="0" marR="0">
              <a:lnSpc>
                <a:spcPct val="107000"/>
              </a:lnSpc>
              <a:spcBef>
                <a:spcPts val="0"/>
              </a:spcBef>
              <a:spcAft>
                <a:spcPts val="800"/>
              </a:spcAft>
            </a:pPr>
            <a:r>
              <a:rPr lang="en-US" sz="39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Leadership development takes time. </a:t>
            </a:r>
            <a:endParaRPr lang="en-US" sz="39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39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But </a:t>
            </a:r>
            <a:r>
              <a:rPr lang="en-US" sz="39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thing to remember is that every potential leader also needs a coach. </a:t>
            </a:r>
            <a:endParaRPr lang="en-US" sz="39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39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I’ve </a:t>
            </a:r>
            <a:r>
              <a:rPr lang="en-US" sz="39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never seen commitment, character, conduct, comprehension, capacity, compassion and calling develop in a vacuum. </a:t>
            </a:r>
            <a:endParaRPr lang="en-US" sz="39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39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In </a:t>
            </a:r>
            <a:r>
              <a:rPr lang="en-US" sz="39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other words, we should pray for God to send leaders, but we should also be more intentional about identifying potential leaders and then investing time relationally to close these seven gaps.</a:t>
            </a:r>
            <a:endParaRPr lang="en-US" sz="3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4527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fontScale="90000"/>
          </a:bodyPr>
          <a:lstStyle/>
          <a:p>
            <a:pPr marL="342900" marR="0" lvl="0" indent="-342900" algn="ctr">
              <a:lnSpc>
                <a:spcPct val="107000"/>
              </a:lnSpc>
              <a:spcBef>
                <a:spcPts val="0"/>
              </a:spcBef>
              <a:spcAft>
                <a:spcPts val="800"/>
              </a:spcAft>
              <a:tabLst>
                <a:tab pos="457200" algn="l"/>
              </a:tabLst>
            </a:pPr>
            <a:r>
              <a:rPr lang="en-US"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Do they have a good </a:t>
            </a:r>
            <a:r>
              <a:rPr lang="en-US" b="1" i="1" u="sng"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Comprehension</a:t>
            </a:r>
            <a:r>
              <a:rPr lang="en-US"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of God’s Word?</a:t>
            </a:r>
            <a:r>
              <a:rPr lang="en-US" sz="4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0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p:txBody>
          <a:bodyPr/>
          <a:lstStyle/>
          <a:p>
            <a:pPr algn="ctr"/>
            <a:r>
              <a:rPr lang="en-US" sz="3600" b="1" dirty="0">
                <a:solidFill>
                  <a:schemeClr val="bg1"/>
                </a:solidFill>
                <a:effectLst>
                  <a:outerShdw blurRad="38100" dist="38100" dir="2700000" algn="tl">
                    <a:srgbClr val="000000">
                      <a:alpha val="43137"/>
                    </a:srgbClr>
                  </a:outerShdw>
                </a:effectLst>
              </a:rPr>
              <a:t>(Titus 1:9, Colossians 1:28-29)</a:t>
            </a:r>
          </a:p>
          <a:p>
            <a:endParaRPr lang="en-US" dirty="0"/>
          </a:p>
        </p:txBody>
      </p:sp>
    </p:spTree>
    <p:extLst>
      <p:ext uri="{BB962C8B-B14F-4D97-AF65-F5344CB8AC3E}">
        <p14:creationId xmlns:p14="http://schemas.microsoft.com/office/powerpoint/2010/main" val="1226512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rPr>
              <a:t>Titus 1:9 King James Version (KJV)</a:t>
            </a:r>
            <a:r>
              <a:rPr lang="en-US" dirty="0"/>
              <a:t/>
            </a:r>
            <a:br>
              <a:rPr lang="en-US" dirty="0"/>
            </a:br>
            <a:endParaRPr lang="en-US" dirty="0"/>
          </a:p>
        </p:txBody>
      </p:sp>
      <p:sp>
        <p:nvSpPr>
          <p:cNvPr id="3" name="Content Placeholder 2"/>
          <p:cNvSpPr>
            <a:spLocks noGrp="1"/>
          </p:cNvSpPr>
          <p:nvPr>
            <p:ph idx="1"/>
          </p:nvPr>
        </p:nvSpPr>
        <p:spPr/>
        <p:txBody>
          <a:bodyPr/>
          <a:lstStyle/>
          <a:p>
            <a:r>
              <a:rPr lang="en-US" sz="4000" b="1" baseline="30000" dirty="0">
                <a:solidFill>
                  <a:schemeClr val="bg1"/>
                </a:solidFill>
              </a:rPr>
              <a:t>9 </a:t>
            </a:r>
            <a:r>
              <a:rPr lang="en-US" sz="4000" b="1" dirty="0">
                <a:solidFill>
                  <a:schemeClr val="bg1"/>
                </a:solidFill>
              </a:rPr>
              <a:t>Holding fast the faithful word as he hath been taught, that he may be able by sound doctrine both to exhort and to convince the gainsayers.</a:t>
            </a:r>
          </a:p>
          <a:p>
            <a:endParaRPr lang="en-US" dirty="0"/>
          </a:p>
        </p:txBody>
      </p:sp>
    </p:spTree>
    <p:extLst>
      <p:ext uri="{BB962C8B-B14F-4D97-AF65-F5344CB8AC3E}">
        <p14:creationId xmlns:p14="http://schemas.microsoft.com/office/powerpoint/2010/main" val="3611620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gn="ctr">
              <a:lnSpc>
                <a:spcPct val="107000"/>
              </a:lnSpc>
              <a:spcBef>
                <a:spcPts val="0"/>
              </a:spcBef>
              <a:spcAft>
                <a:spcPts val="800"/>
              </a:spcAft>
            </a:pPr>
            <a:r>
              <a:rPr lang="en-US"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Colossians 1:28-29 English Standard Version (ESV)</a:t>
            </a:r>
            <a:r>
              <a:rPr lang="en-US" sz="3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lang="en-US" sz="3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bg1"/>
              </a:solidFill>
            </a:endParaRP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sz="4400" baseline="300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28 </a:t>
            </a:r>
            <a:r>
              <a:rPr lang="en-US" sz="4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Him we proclaim, warning everyone and teaching everyone with all wisdom, that we may present everyone mature in Christ. </a:t>
            </a:r>
            <a:r>
              <a:rPr lang="en-US" sz="4400" baseline="300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29 </a:t>
            </a:r>
            <a:r>
              <a:rPr lang="en-US" sz="4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For this I toil, struggling with all his energy that he powerfully works within me.</a:t>
            </a:r>
            <a:endParaRPr lang="en-US" sz="40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05397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marR="0" lvl="0" indent="-342900" algn="ctr">
              <a:lnSpc>
                <a:spcPct val="107000"/>
              </a:lnSpc>
              <a:spcBef>
                <a:spcPts val="0"/>
              </a:spcBef>
              <a:spcAft>
                <a:spcPts val="800"/>
              </a:spcAft>
              <a:tabLst>
                <a:tab pos="457200" algn="l"/>
              </a:tabLst>
            </a:pPr>
            <a:r>
              <a:rPr lang="en-US"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Do they have a good </a:t>
            </a:r>
            <a:r>
              <a:rPr lang="en-US" b="1" i="1" u="sng"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Comprehension</a:t>
            </a:r>
            <a:r>
              <a:rPr lang="en-US"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of God’s Word?</a:t>
            </a:r>
            <a:r>
              <a:rPr lang="en-US" sz="40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lang="en-US" sz="40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bg1"/>
              </a:solidFill>
            </a:endParaRPr>
          </a:p>
        </p:txBody>
      </p:sp>
      <p:sp>
        <p:nvSpPr>
          <p:cNvPr id="3" name="Content Placeholder 2"/>
          <p:cNvSpPr>
            <a:spLocks noGrp="1"/>
          </p:cNvSpPr>
          <p:nvPr>
            <p:ph idx="1"/>
          </p:nvPr>
        </p:nvSpPr>
        <p:spPr>
          <a:xfrm>
            <a:off x="548640" y="1825625"/>
            <a:ext cx="11277600" cy="4351338"/>
          </a:xfrm>
        </p:spPr>
        <p:txBody>
          <a:bodyPr>
            <a:normAutofit fontScale="25000" lnSpcReduction="20000"/>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200" b="1" dirty="0" smtClean="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Does the individual have a good knowledge of God’s Word to defend the Christian faith and encourage people to take steps in spiritual maturity?</a:t>
            </a:r>
            <a:endParaRPr lang="en-US" sz="11200" b="1" dirty="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200" b="1" dirty="0" smtClean="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Could the person identify false doctrine?</a:t>
            </a:r>
            <a:endParaRPr lang="en-US" sz="11200" b="1" dirty="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200" b="1" dirty="0" smtClean="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1 Timothy 5:17 English Standard Version (ESV)</a:t>
            </a:r>
            <a:endParaRPr lang="en-US" sz="11200" b="1" dirty="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200" b="1" baseline="30000" dirty="0" smtClean="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17 </a:t>
            </a:r>
            <a:r>
              <a:rPr lang="en-US" sz="11200" b="1" dirty="0" smtClean="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Let the elders who rule well be considered worthy of double honor, especially those who labor in preaching and teaching.</a:t>
            </a:r>
            <a:endParaRPr lang="en-US" sz="11200" b="1" dirty="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200" b="1" dirty="0" smtClean="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rPr>
              <a:t>Note that 1 Timothy 5:17 suggests that not all elders are preachers and teachers.</a:t>
            </a:r>
            <a:endParaRPr lang="en-US" sz="11200" b="1" dirty="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87521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marR="0" lvl="0" indent="-342900">
              <a:lnSpc>
                <a:spcPct val="107000"/>
              </a:lnSpc>
              <a:spcBef>
                <a:spcPts val="0"/>
              </a:spcBef>
              <a:spcAft>
                <a:spcPts val="800"/>
              </a:spcAft>
              <a:tabLst>
                <a:tab pos="457200" algn="l"/>
              </a:tabLst>
            </a:pPr>
            <a:r>
              <a:rPr lang="en-US"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Does the person have the </a:t>
            </a:r>
            <a:r>
              <a:rPr lang="en-US" b="1" i="1" u="sng"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Capacity</a:t>
            </a:r>
            <a:r>
              <a:rPr lang="en-US"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for the role?</a:t>
            </a:r>
            <a:r>
              <a:rPr lang="en-US" sz="3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lang="en-US" sz="3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bg1"/>
              </a:solidFill>
            </a:endParaRPr>
          </a:p>
        </p:txBody>
      </p:sp>
      <p:sp>
        <p:nvSpPr>
          <p:cNvPr id="3" name="Content Placeholder 2"/>
          <p:cNvSpPr>
            <a:spLocks noGrp="1"/>
          </p:cNvSpPr>
          <p:nvPr>
            <p:ph idx="1"/>
          </p:nvPr>
        </p:nvSpPr>
        <p:spPr>
          <a:xfrm>
            <a:off x="838200" y="1690688"/>
            <a:ext cx="10515600" cy="4351338"/>
          </a:xfrm>
        </p:spPr>
        <p:txBody>
          <a:bodyPr/>
          <a:lstStyle/>
          <a:p>
            <a:pPr algn="ctr"/>
            <a:r>
              <a:rPr lang="en-US" sz="4400" b="1" dirty="0">
                <a:solidFill>
                  <a:schemeClr val="bg1"/>
                </a:solidFill>
              </a:rPr>
              <a:t>(Acts 20:28, Hebrews </a:t>
            </a:r>
            <a:r>
              <a:rPr lang="en-US" sz="4400" b="1" dirty="0" smtClean="0">
                <a:solidFill>
                  <a:schemeClr val="bg1"/>
                </a:solidFill>
              </a:rPr>
              <a:t>13:17)</a:t>
            </a:r>
            <a:endParaRPr lang="en-US" sz="4400" b="1"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058773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marR="0" lvl="0" indent="-342900">
              <a:lnSpc>
                <a:spcPct val="107000"/>
              </a:lnSpc>
              <a:spcBef>
                <a:spcPts val="0"/>
              </a:spcBef>
              <a:spcAft>
                <a:spcPts val="800"/>
              </a:spcAft>
              <a:tabLst>
                <a:tab pos="457200" algn="l"/>
              </a:tabLst>
            </a:pPr>
            <a:r>
              <a:rPr lang="en-US"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Does the person have the </a:t>
            </a:r>
            <a:r>
              <a:rPr lang="en-US" b="1"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Capacity</a:t>
            </a:r>
            <a:r>
              <a:rPr lang="en-US"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for the role?</a:t>
            </a:r>
            <a:r>
              <a:rPr lang="en-US" sz="3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lang="en-US" sz="3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bg1"/>
              </a:solidFill>
            </a:endParaRPr>
          </a:p>
        </p:txBody>
      </p:sp>
      <p:sp>
        <p:nvSpPr>
          <p:cNvPr id="3" name="Content Placeholder 2"/>
          <p:cNvSpPr>
            <a:spLocks noGrp="1"/>
          </p:cNvSpPr>
          <p:nvPr>
            <p:ph idx="1"/>
          </p:nvPr>
        </p:nvSpPr>
        <p:spPr/>
        <p:txBody>
          <a:bodyPr/>
          <a:lstStyle/>
          <a:p>
            <a:r>
              <a:rPr lang="en-US" sz="4400" b="1" dirty="0" smtClean="0">
                <a:solidFill>
                  <a:schemeClr val="bg1"/>
                </a:solidFill>
              </a:rPr>
              <a:t>Acts </a:t>
            </a:r>
            <a:r>
              <a:rPr lang="en-US" sz="4400" b="1" dirty="0">
                <a:solidFill>
                  <a:schemeClr val="bg1"/>
                </a:solidFill>
              </a:rPr>
              <a:t>20:28 English Standard Version (ESV)</a:t>
            </a:r>
          </a:p>
          <a:p>
            <a:r>
              <a:rPr lang="en-US" sz="4400" b="1" baseline="30000" dirty="0">
                <a:solidFill>
                  <a:schemeClr val="bg1"/>
                </a:solidFill>
              </a:rPr>
              <a:t>28 </a:t>
            </a:r>
            <a:r>
              <a:rPr lang="en-US" sz="4400" b="1" dirty="0">
                <a:solidFill>
                  <a:schemeClr val="bg1"/>
                </a:solidFill>
              </a:rPr>
              <a:t>Pay careful attention to yourselves and to all the flock, in which the Holy Spirit has made you overseers, to care for the church of </a:t>
            </a:r>
            <a:r>
              <a:rPr lang="en-US" sz="4400" b="1" dirty="0" smtClean="0">
                <a:solidFill>
                  <a:schemeClr val="bg1"/>
                </a:solidFill>
              </a:rPr>
              <a:t>God, which </a:t>
            </a:r>
            <a:r>
              <a:rPr lang="en-US" sz="4400" b="1" dirty="0">
                <a:solidFill>
                  <a:schemeClr val="bg1"/>
                </a:solidFill>
              </a:rPr>
              <a:t>he obtained with his own </a:t>
            </a:r>
            <a:r>
              <a:rPr lang="en-US" sz="4400" b="1" dirty="0" smtClean="0">
                <a:solidFill>
                  <a:schemeClr val="bg1"/>
                </a:solidFill>
              </a:rPr>
              <a:t>blood</a:t>
            </a:r>
            <a:endParaRPr lang="en-US" sz="4000" b="1"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663065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marR="0" lvl="0" indent="-342900">
              <a:lnSpc>
                <a:spcPct val="107000"/>
              </a:lnSpc>
              <a:spcBef>
                <a:spcPts val="0"/>
              </a:spcBef>
              <a:spcAft>
                <a:spcPts val="800"/>
              </a:spcAft>
              <a:tabLst>
                <a:tab pos="457200" algn="l"/>
              </a:tabLst>
            </a:pPr>
            <a:r>
              <a:rPr lang="en-US"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Does the person have the </a:t>
            </a:r>
            <a:r>
              <a:rPr lang="en-US" b="1"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Capacity</a:t>
            </a:r>
            <a:r>
              <a:rPr lang="en-US"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for the role?</a:t>
            </a:r>
            <a:r>
              <a:rPr lang="en-US" sz="3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lang="en-US" sz="3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bg1"/>
              </a:solidFill>
            </a:endParaRPr>
          </a:p>
        </p:txBody>
      </p:sp>
      <p:sp>
        <p:nvSpPr>
          <p:cNvPr id="3" name="Content Placeholder 2"/>
          <p:cNvSpPr>
            <a:spLocks noGrp="1"/>
          </p:cNvSpPr>
          <p:nvPr>
            <p:ph idx="1"/>
          </p:nvPr>
        </p:nvSpPr>
        <p:spPr>
          <a:xfrm>
            <a:off x="838200" y="1917065"/>
            <a:ext cx="10515600" cy="4351338"/>
          </a:xfrm>
        </p:spPr>
        <p:txBody>
          <a:bodyPr/>
          <a:lstStyle/>
          <a:p>
            <a:pPr algn="ctr"/>
            <a:r>
              <a:rPr lang="en-US" sz="4000" b="1" dirty="0">
                <a:solidFill>
                  <a:schemeClr val="bg1"/>
                </a:solidFill>
              </a:rPr>
              <a:t>(Acts 20:28, Hebrews 13:17</a:t>
            </a:r>
            <a:r>
              <a:rPr lang="en-US" sz="3600" b="1" dirty="0">
                <a:solidFill>
                  <a:schemeClr val="bg1"/>
                </a:solidFill>
              </a:rPr>
              <a:t>)</a:t>
            </a:r>
          </a:p>
          <a:p>
            <a:endParaRPr lang="en-US" dirty="0">
              <a:solidFill>
                <a:schemeClr val="bg1"/>
              </a:solidFill>
            </a:endParaRPr>
          </a:p>
        </p:txBody>
      </p:sp>
    </p:spTree>
    <p:extLst>
      <p:ext uri="{BB962C8B-B14F-4D97-AF65-F5344CB8AC3E}">
        <p14:creationId xmlns:p14="http://schemas.microsoft.com/office/powerpoint/2010/main" val="3651747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654</Words>
  <Application>Microsoft Office PowerPoint</Application>
  <PresentationFormat>Widescreen</PresentationFormat>
  <Paragraphs>72</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Black</vt:lpstr>
      <vt:lpstr>Calibri</vt:lpstr>
      <vt:lpstr>Calibri Light</vt:lpstr>
      <vt:lpstr>Symbol</vt:lpstr>
      <vt:lpstr>Times New Roman</vt:lpstr>
      <vt:lpstr>Office Theme</vt:lpstr>
      <vt:lpstr>PowerPoint Presentation</vt:lpstr>
      <vt:lpstr>Leaders Are Held to a Higher Standard </vt:lpstr>
      <vt:lpstr> Do they have a good Comprehension of God’s Word? </vt:lpstr>
      <vt:lpstr>Titus 1:9 King James Version (KJV) </vt:lpstr>
      <vt:lpstr> Colossians 1:28-29 English Standard Version (ESV) </vt:lpstr>
      <vt:lpstr> Do they have a good Comprehension of God’s Word? </vt:lpstr>
      <vt:lpstr>Does the person have the Capacity for the role? </vt:lpstr>
      <vt:lpstr>Does the person have the Capacity for the role? </vt:lpstr>
      <vt:lpstr>Does the person have the Capacity for the role? </vt:lpstr>
      <vt:lpstr>Does the person have the Capacity for the role? </vt:lpstr>
      <vt:lpstr>Does the person have the Capacity for the role? </vt:lpstr>
      <vt:lpstr>Does the person model Compassion for others?</vt:lpstr>
      <vt:lpstr>Does the person model Compassion for others?</vt:lpstr>
      <vt:lpstr>Does the person model Compassion for others?</vt:lpstr>
      <vt:lpstr>Does the person model Compassion for others?</vt:lpstr>
      <vt:lpstr>Is the person really called? </vt:lpstr>
      <vt:lpstr>Is the person really called? </vt:lpstr>
      <vt:lpstr>Is the person really called? </vt:lpstr>
      <vt:lpstr>Is the person really called? </vt:lpstr>
      <vt:lpstr>Is the person really called? </vt:lpstr>
      <vt:lpstr>Is the person really called? </vt:lpstr>
      <vt:lpstr>PowerPoint Presentation</vt:lpstr>
      <vt:lpstr>PowerPoint Presentation</vt:lpstr>
      <vt:lpstr>PowerPoint Presentation</vt:lpstr>
      <vt:lpstr>Closing &amp; Prayer</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Powell</dc:creator>
  <cp:lastModifiedBy>Ronald Powell</cp:lastModifiedBy>
  <cp:revision>11</cp:revision>
  <dcterms:created xsi:type="dcterms:W3CDTF">2019-10-23T16:07:36Z</dcterms:created>
  <dcterms:modified xsi:type="dcterms:W3CDTF">2019-10-23T18:08:26Z</dcterms:modified>
</cp:coreProperties>
</file>