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90" r:id="rId3"/>
    <p:sldId id="291" r:id="rId4"/>
    <p:sldId id="294" r:id="rId5"/>
    <p:sldId id="292" r:id="rId6"/>
    <p:sldId id="295" r:id="rId7"/>
    <p:sldId id="296" r:id="rId8"/>
    <p:sldId id="293" r:id="rId9"/>
    <p:sldId id="284" r:id="rId10"/>
    <p:sldId id="285" r:id="rId11"/>
    <p:sldId id="270" r:id="rId12"/>
    <p:sldId id="286" r:id="rId13"/>
    <p:sldId id="271" r:id="rId14"/>
    <p:sldId id="272" r:id="rId15"/>
    <p:sldId id="273" r:id="rId16"/>
    <p:sldId id="288" r:id="rId17"/>
    <p:sldId id="287" r:id="rId18"/>
    <p:sldId id="289" r:id="rId19"/>
    <p:sldId id="280"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6" d="100"/>
          <a:sy n="116" d="100"/>
        </p:scale>
        <p:origin x="102"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6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ACF1A1B0-862D-4909-A7DB-D8ADA062DFCA}" type="datetimeFigureOut">
              <a:rPr lang="en-US" dirty="0"/>
              <a:t>11/17/2019</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vert="horz" lIns="45720" tIns="45720" rIns="45720" bIns="45720" rtlCol="0" anchor="ctr">
            <a:normAutofit/>
          </a:bodyPr>
          <a:lstStyle>
            <a:lvl1pPr>
              <a:defRPr lang="en-US"/>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156144-9CB7-4E3A-B87E-A382F9BE05EF}" type="datetimeFigureOut">
              <a:rPr lang="en-US" dirty="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43D55F-46AB-4791-9172-4FA8DD3A6A9C}" type="datetimeFigureOut">
              <a:rPr lang="en-US" dirty="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26881-8A08-449C-8D73-E5F201F814C1}" type="datetimeFigureOut">
              <a:rPr lang="en-US" dirty="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B5A5E-0C07-4E93-A112-D37B4D166B30}" type="datetimeFigureOut">
              <a:rPr lang="en-US" dirty="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1F71C5-DC57-4358-A1EA-30C08AF6E3C5}"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7879"/>
            <a:ext cx="4480560" cy="731520"/>
          </a:xfrm>
        </p:spPr>
        <p:txBody>
          <a:bodyPr anchor="b">
            <a:normAutofit/>
          </a:bodyPr>
          <a:lstStyle>
            <a:lvl1pPr marL="0" indent="0">
              <a:spcBef>
                <a:spcPts val="0"/>
              </a:spcBef>
              <a:buNone/>
              <a:defRPr sz="2000" b="0">
                <a:solidFill>
                  <a:schemeClr val="tx1">
                    <a:lumMod val="6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3"/>
          </p:nvPr>
        </p:nvSpPr>
        <p:spPr>
          <a:xfrm>
            <a:off x="6126480" y="1717879"/>
            <a:ext cx="4480560" cy="731520"/>
          </a:xfrm>
        </p:spPr>
        <p:txBody>
          <a:bodyPr anchor="b">
            <a:normAutofit/>
          </a:bodyPr>
          <a:lstStyle>
            <a:lvl1pPr marL="0" indent="0">
              <a:spcBef>
                <a:spcPts val="0"/>
              </a:spcBef>
              <a:buFontTx/>
              <a:buNone/>
              <a:defRPr lang="en-US" sz="2000" b="0" kern="1200" spc="10" baseline="0" dirty="0">
                <a:solidFill>
                  <a:schemeClr val="tx1">
                    <a:lumMod val="65000"/>
                  </a:schemeClr>
                </a:solidFill>
                <a:latin typeface="+mn-lt"/>
                <a:ea typeface="+mn-ea"/>
                <a:cs typeface="+mn-cs"/>
              </a:defRPr>
            </a:lvl1pPr>
          </a:lstStyle>
          <a:p>
            <a:pPr lvl="0"/>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571DBA-DE60-4731-B773-47AAA185C143}" type="datetimeFigureOut">
              <a:rPr lang="en-US" dirty="0"/>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4A628-C83B-4C66-83F4-1711CE3738FD}" type="datetimeFigureOut">
              <a:rPr lang="en-US" dirty="0"/>
              <a:t>11/17/2019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C1D73-9400-43CA-A37F-F9B7D00DE14C}"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tx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B7711-B905-4633-B4D7-6F3A49A2E7D9}"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89C235CF-BDA2-4E7E-8BBD-350479985E74}" type="datetimeFigureOut">
              <a:rPr lang="en-US" dirty="0"/>
              <a:pPr/>
              <a:t>11/17/2019</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52"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Psalm+22:3&amp;version=ESV#fen-ESV-14208a" TargetMode="External"/><Relationship Id="rId2" Type="http://schemas.openxmlformats.org/officeDocument/2006/relationships/hyperlink" Target="https://www.biblegateway.com/passage/?search=Psalm+22:3&amp;version=ESV#en-ESV-1420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biblehub.com/hebrew/2416.htm" TargetMode="External"/><Relationship Id="rId13" Type="http://schemas.openxmlformats.org/officeDocument/2006/relationships/hyperlink" Target="https://biblehub.com/hebrew/7503.htm" TargetMode="External"/><Relationship Id="rId3" Type="http://schemas.openxmlformats.org/officeDocument/2006/relationships/hyperlink" Target="https://biblehub.com/hebrew/376.htm" TargetMode="External"/><Relationship Id="rId7" Type="http://schemas.openxmlformats.org/officeDocument/2006/relationships/hyperlink" Target="https://biblehub.com/hebrew/3117.htm" TargetMode="External"/><Relationship Id="rId12" Type="http://schemas.openxmlformats.org/officeDocument/2006/relationships/hyperlink" Target="https://biblehub.com/hebrew/4872.htm" TargetMode="External"/><Relationship Id="rId2" Type="http://schemas.openxmlformats.org/officeDocument/2006/relationships/hyperlink" Target="https://biblehub.com/hebrew/3808.htm" TargetMode="External"/><Relationship Id="rId1" Type="http://schemas.openxmlformats.org/officeDocument/2006/relationships/slideLayout" Target="../slideLayouts/slideLayout2.xml"/><Relationship Id="rId6" Type="http://schemas.openxmlformats.org/officeDocument/2006/relationships/hyperlink" Target="https://biblehub.com/hebrew/3605.htm" TargetMode="External"/><Relationship Id="rId11" Type="http://schemas.openxmlformats.org/officeDocument/2006/relationships/hyperlink" Target="https://biblehub.com/hebrew/5973.htm" TargetMode="External"/><Relationship Id="rId5" Type="http://schemas.openxmlformats.org/officeDocument/2006/relationships/hyperlink" Target="https://biblehub.com/hebrew/6440.htm" TargetMode="External"/><Relationship Id="rId10" Type="http://schemas.openxmlformats.org/officeDocument/2006/relationships/hyperlink" Target="https://biblehub.com/hebrew/1961.htm" TargetMode="External"/><Relationship Id="rId4" Type="http://schemas.openxmlformats.org/officeDocument/2006/relationships/hyperlink" Target="https://biblehub.com/hebrew/3320.htm" TargetMode="External"/><Relationship Id="rId9" Type="http://schemas.openxmlformats.org/officeDocument/2006/relationships/hyperlink" Target="https://biblehub.com/hebrew/834.htm" TargetMode="External"/><Relationship Id="rId14" Type="http://schemas.openxmlformats.org/officeDocument/2006/relationships/hyperlink" Target="https://biblehub.com/hebrew/5800.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a:t>Overcoming the Snare of the Fowler</a:t>
            </a:r>
            <a:r>
              <a:rPr lang="en-US"/>
              <a:t/>
            </a:r>
            <a:br>
              <a:rPr lang="en-US"/>
            </a:br>
            <a:r>
              <a:rPr lang="en-US" smtClean="0"/>
              <a:t>Part 2</a:t>
            </a:r>
            <a:endParaRPr lang="en-US" dirty="0"/>
          </a:p>
        </p:txBody>
      </p:sp>
      <p:sp>
        <p:nvSpPr>
          <p:cNvPr id="3" name="Subtitle 2"/>
          <p:cNvSpPr>
            <a:spLocks noGrp="1"/>
          </p:cNvSpPr>
          <p:nvPr>
            <p:ph type="subTitle" idx="1"/>
          </p:nvPr>
        </p:nvSpPr>
        <p:spPr/>
        <p:txBody>
          <a:bodyPr>
            <a:normAutofit/>
          </a:bodyPr>
          <a:lstStyle/>
          <a:p>
            <a:r>
              <a:rPr lang="en-US" sz="3200" dirty="0" smtClean="0">
                <a:solidFill>
                  <a:srgbClr val="FF0000"/>
                </a:solidFill>
              </a:rPr>
              <a:t>With Bishop Ronald K. Powell</a:t>
            </a:r>
            <a:endParaRPr lang="en-US" sz="3200" dirty="0">
              <a:solidFill>
                <a:srgbClr val="FF0000"/>
              </a:solidFill>
            </a:endParaRPr>
          </a:p>
        </p:txBody>
      </p:sp>
    </p:spTree>
    <p:extLst>
      <p:ext uri="{BB962C8B-B14F-4D97-AF65-F5344CB8AC3E}">
        <p14:creationId xmlns:p14="http://schemas.microsoft.com/office/powerpoint/2010/main" val="1373144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normAutofit/>
          </a:bodyPr>
          <a:lstStyle/>
          <a:p>
            <a:r>
              <a:rPr lang="en-US" sz="3200" dirty="0">
                <a:latin typeface="Calibri" panose="020F0502020204030204" pitchFamily="34" charset="0"/>
                <a:ea typeface="Times New Roman" panose="02020603050405020304" pitchFamily="18" charset="0"/>
              </a:rPr>
              <a:t>103 Bless the </a:t>
            </a:r>
            <a:r>
              <a:rPr lang="en-US" sz="3200" cap="small" dirty="0">
                <a:latin typeface="Calibri" panose="020F0502020204030204" pitchFamily="34" charset="0"/>
                <a:ea typeface="Times New Roman" panose="02020603050405020304" pitchFamily="18" charset="0"/>
              </a:rPr>
              <a:t>Lord</a:t>
            </a:r>
            <a:r>
              <a:rPr lang="en-US" sz="3200" dirty="0">
                <a:latin typeface="Calibri" panose="020F0502020204030204" pitchFamily="34" charset="0"/>
                <a:ea typeface="Times New Roman" panose="02020603050405020304" pitchFamily="18" charset="0"/>
              </a:rPr>
              <a:t>, O my soul; And all that is within me, </a:t>
            </a:r>
            <a:r>
              <a:rPr lang="en-US" sz="3200" i="1" dirty="0">
                <a:latin typeface="Calibri" panose="020F0502020204030204" pitchFamily="34" charset="0"/>
                <a:ea typeface="Times New Roman" panose="02020603050405020304" pitchFamily="18" charset="0"/>
              </a:rPr>
              <a:t>bless</a:t>
            </a:r>
            <a:r>
              <a:rPr lang="en-US" sz="3200" dirty="0">
                <a:latin typeface="Calibri" panose="020F0502020204030204" pitchFamily="34" charset="0"/>
                <a:ea typeface="Times New Roman" panose="02020603050405020304" pitchFamily="18" charset="0"/>
              </a:rPr>
              <a:t> His holy name</a:t>
            </a:r>
            <a:r>
              <a:rPr lang="en-US" sz="3200" dirty="0" smtClean="0">
                <a:latin typeface="Calibri" panose="020F0502020204030204" pitchFamily="34" charset="0"/>
                <a:ea typeface="Times New Roman" panose="02020603050405020304" pitchFamily="18" charset="0"/>
              </a:rPr>
              <a:t>!</a:t>
            </a:r>
          </a:p>
          <a:p>
            <a:r>
              <a:rPr lang="en-US" sz="4000" baseline="30000" dirty="0" smtClean="0">
                <a:latin typeface="Calibri" panose="020F0502020204030204" pitchFamily="34" charset="0"/>
                <a:ea typeface="Times New Roman" panose="02020603050405020304" pitchFamily="18" charset="0"/>
              </a:rPr>
              <a:t>2</a:t>
            </a:r>
            <a:r>
              <a:rPr lang="en-US" sz="4000" baseline="30000" dirty="0">
                <a:latin typeface="Calibri" panose="020F0502020204030204" pitchFamily="34" charset="0"/>
                <a:ea typeface="Times New Roman" panose="02020603050405020304" pitchFamily="18" charset="0"/>
              </a:rPr>
              <a:t> Bless the </a:t>
            </a:r>
            <a:r>
              <a:rPr lang="en-US" sz="4000" cap="small" baseline="30000" dirty="0">
                <a:latin typeface="Calibri" panose="020F0502020204030204" pitchFamily="34" charset="0"/>
                <a:ea typeface="Times New Roman" panose="02020603050405020304" pitchFamily="18" charset="0"/>
              </a:rPr>
              <a:t>Lord</a:t>
            </a:r>
            <a:r>
              <a:rPr lang="en-US" sz="4000" baseline="30000" dirty="0">
                <a:latin typeface="Calibri" panose="020F0502020204030204" pitchFamily="34" charset="0"/>
                <a:ea typeface="Times New Roman" panose="02020603050405020304" pitchFamily="18" charset="0"/>
              </a:rPr>
              <a:t>, O my soul, And forget not all His benefits:</a:t>
            </a:r>
            <a:br>
              <a:rPr lang="en-US" sz="4000" baseline="30000" dirty="0">
                <a:latin typeface="Calibri" panose="020F0502020204030204" pitchFamily="34" charset="0"/>
                <a:ea typeface="Times New Roman" panose="02020603050405020304" pitchFamily="18" charset="0"/>
              </a:rPr>
            </a:br>
            <a:r>
              <a:rPr lang="en-US" sz="4000" baseline="30000" dirty="0">
                <a:latin typeface="Calibri" panose="020F0502020204030204" pitchFamily="34" charset="0"/>
                <a:ea typeface="Times New Roman" panose="02020603050405020304" pitchFamily="18" charset="0"/>
              </a:rPr>
              <a:t>3 Who forgives all your iniquities, Who heals all your diseases,</a:t>
            </a:r>
            <a:br>
              <a:rPr lang="en-US" sz="4000" baseline="30000" dirty="0">
                <a:latin typeface="Calibri" panose="020F0502020204030204" pitchFamily="34" charset="0"/>
                <a:ea typeface="Times New Roman" panose="02020603050405020304" pitchFamily="18" charset="0"/>
              </a:rPr>
            </a:br>
            <a:r>
              <a:rPr lang="en-US" sz="4000" baseline="30000" dirty="0">
                <a:latin typeface="Calibri" panose="020F0502020204030204" pitchFamily="34" charset="0"/>
                <a:ea typeface="Times New Roman" panose="02020603050405020304" pitchFamily="18" charset="0"/>
              </a:rPr>
              <a:t>4 Who redeems your life from destruction, Who crowns you with lovingkindness and tender mercies,</a:t>
            </a:r>
            <a:br>
              <a:rPr lang="en-US" sz="4000" baseline="30000" dirty="0">
                <a:latin typeface="Calibri" panose="020F0502020204030204" pitchFamily="34" charset="0"/>
                <a:ea typeface="Times New Roman" panose="02020603050405020304" pitchFamily="18" charset="0"/>
              </a:rPr>
            </a:br>
            <a:r>
              <a:rPr lang="en-US" sz="4000" baseline="30000" dirty="0">
                <a:latin typeface="Calibri" panose="020F0502020204030204" pitchFamily="34" charset="0"/>
                <a:ea typeface="Times New Roman" panose="02020603050405020304" pitchFamily="18" charset="0"/>
              </a:rPr>
              <a:t>5 Who satisfies your mouth with good </a:t>
            </a:r>
            <a:r>
              <a:rPr lang="en-US" sz="4000" i="1" baseline="30000" dirty="0">
                <a:latin typeface="Calibri" panose="020F0502020204030204" pitchFamily="34" charset="0"/>
                <a:ea typeface="Times New Roman" panose="02020603050405020304" pitchFamily="18" charset="0"/>
              </a:rPr>
              <a:t>things,</a:t>
            </a:r>
            <a:r>
              <a:rPr lang="en-US" sz="4000" baseline="30000" dirty="0">
                <a:latin typeface="Calibri" panose="020F0502020204030204" pitchFamily="34" charset="0"/>
                <a:ea typeface="Times New Roman" panose="02020603050405020304" pitchFamily="18" charset="0"/>
              </a:rPr>
              <a:t/>
            </a:r>
            <a:br>
              <a:rPr lang="en-US" sz="4000" baseline="30000" dirty="0">
                <a:latin typeface="Calibri" panose="020F0502020204030204" pitchFamily="34" charset="0"/>
                <a:ea typeface="Times New Roman" panose="02020603050405020304" pitchFamily="18" charset="0"/>
              </a:rPr>
            </a:br>
            <a:r>
              <a:rPr lang="en-US" sz="4000" i="1" baseline="30000" dirty="0">
                <a:latin typeface="Calibri" panose="020F0502020204030204" pitchFamily="34" charset="0"/>
                <a:ea typeface="Times New Roman" panose="02020603050405020304" pitchFamily="18" charset="0"/>
              </a:rPr>
              <a:t>So that</a:t>
            </a:r>
            <a:r>
              <a:rPr lang="en-US" sz="4000" baseline="30000" dirty="0">
                <a:latin typeface="Calibri" panose="020F0502020204030204" pitchFamily="34" charset="0"/>
                <a:ea typeface="Times New Roman" panose="02020603050405020304" pitchFamily="18" charset="0"/>
              </a:rPr>
              <a:t> your youth is renewed like the eagle’s. </a:t>
            </a:r>
            <a:endParaRPr lang="en-US" sz="4000" dirty="0"/>
          </a:p>
        </p:txBody>
      </p:sp>
    </p:spTree>
    <p:extLst>
      <p:ext uri="{BB962C8B-B14F-4D97-AF65-F5344CB8AC3E}">
        <p14:creationId xmlns:p14="http://schemas.microsoft.com/office/powerpoint/2010/main" val="1006120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noAutofit/>
          </a:bodyPr>
          <a:lstStyle/>
          <a:p>
            <a:r>
              <a:rPr lang="en-US" sz="2800" baseline="30000" dirty="0"/>
              <a:t>6 </a:t>
            </a:r>
            <a:r>
              <a:rPr lang="en-US" sz="3200" dirty="0"/>
              <a:t>The </a:t>
            </a:r>
            <a:r>
              <a:rPr lang="en-US" sz="3200" cap="small" dirty="0"/>
              <a:t>Lord</a:t>
            </a:r>
            <a:r>
              <a:rPr lang="en-US" sz="3200" dirty="0"/>
              <a:t> executes righteousness and justice for all who are oppressed</a:t>
            </a:r>
            <a:r>
              <a:rPr lang="en-US" sz="3200" dirty="0" smtClean="0"/>
              <a:t>.</a:t>
            </a:r>
          </a:p>
          <a:p>
            <a:r>
              <a:rPr lang="en-US" sz="3200" baseline="30000" dirty="0" smtClean="0"/>
              <a:t>7</a:t>
            </a:r>
            <a:r>
              <a:rPr lang="en-US" sz="3200" baseline="30000" dirty="0"/>
              <a:t> He made known His ways to Moses, His acts to the children of Israel.</a:t>
            </a:r>
            <a:br>
              <a:rPr lang="en-US" sz="3200" baseline="30000" dirty="0"/>
            </a:br>
            <a:r>
              <a:rPr lang="en-US" sz="3200" baseline="30000" dirty="0"/>
              <a:t>8 The </a:t>
            </a:r>
            <a:r>
              <a:rPr lang="en-US" sz="3200" cap="small" baseline="30000" dirty="0"/>
              <a:t>Lord</a:t>
            </a:r>
            <a:r>
              <a:rPr lang="en-US" sz="3200" baseline="30000" dirty="0"/>
              <a:t> </a:t>
            </a:r>
            <a:r>
              <a:rPr lang="en-US" sz="3200" i="1" baseline="30000" dirty="0"/>
              <a:t>is</a:t>
            </a:r>
            <a:r>
              <a:rPr lang="en-US" sz="3200" baseline="30000" dirty="0"/>
              <a:t> merciful and gracious, Slow to anger, and abounding in mercy.</a:t>
            </a:r>
            <a:br>
              <a:rPr lang="en-US" sz="3200" baseline="30000" dirty="0"/>
            </a:br>
            <a:r>
              <a:rPr lang="en-US" sz="3200" baseline="30000" dirty="0"/>
              <a:t>9 He will not always strive </a:t>
            </a:r>
            <a:r>
              <a:rPr lang="en-US" sz="3200" i="1" baseline="30000" dirty="0"/>
              <a:t>with us, </a:t>
            </a:r>
            <a:r>
              <a:rPr lang="en-US" sz="3200" baseline="30000" dirty="0"/>
              <a:t>nor will He keep </a:t>
            </a:r>
            <a:r>
              <a:rPr lang="en-US" sz="3200" i="1" baseline="30000" dirty="0"/>
              <a:t>His anger</a:t>
            </a:r>
            <a:r>
              <a:rPr lang="en-US" sz="3200" baseline="30000" dirty="0"/>
              <a:t> forever.</a:t>
            </a:r>
            <a:br>
              <a:rPr lang="en-US" sz="3200" baseline="30000" dirty="0"/>
            </a:br>
            <a:r>
              <a:rPr lang="en-US" sz="3200" baseline="30000" dirty="0"/>
              <a:t>10 He has not dealt with us according to our sins, nor punished us according to our iniquities. </a:t>
            </a:r>
            <a:endParaRPr lang="en-US" sz="3200" dirty="0"/>
          </a:p>
        </p:txBody>
      </p:sp>
    </p:spTree>
    <p:extLst>
      <p:ext uri="{BB962C8B-B14F-4D97-AF65-F5344CB8AC3E}">
        <p14:creationId xmlns:p14="http://schemas.microsoft.com/office/powerpoint/2010/main" val="1962161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noAutofit/>
          </a:bodyPr>
          <a:lstStyle/>
          <a:p>
            <a:r>
              <a:rPr lang="en-US" sz="3200" baseline="30000" dirty="0"/>
              <a:t>6 </a:t>
            </a:r>
            <a:r>
              <a:rPr lang="en-US" sz="3200" dirty="0"/>
              <a:t>The </a:t>
            </a:r>
            <a:r>
              <a:rPr lang="en-US" sz="3200" cap="small" dirty="0"/>
              <a:t>Lord</a:t>
            </a:r>
            <a:r>
              <a:rPr lang="en-US" sz="3200" dirty="0"/>
              <a:t> executes righteousness and justice for all who are oppressed</a:t>
            </a:r>
            <a:r>
              <a:rPr lang="en-US" sz="3200" dirty="0" smtClean="0"/>
              <a:t>.</a:t>
            </a:r>
          </a:p>
          <a:p>
            <a:r>
              <a:rPr lang="en-US" sz="3600" baseline="30000" dirty="0" smtClean="0"/>
              <a:t>7</a:t>
            </a:r>
            <a:r>
              <a:rPr lang="en-US" sz="3600" baseline="30000" dirty="0"/>
              <a:t> He made known </a:t>
            </a:r>
            <a:r>
              <a:rPr lang="en-US" sz="3600" baseline="30000" dirty="0">
                <a:solidFill>
                  <a:srgbClr val="FF0000"/>
                </a:solidFill>
              </a:rPr>
              <a:t>His ways </a:t>
            </a:r>
            <a:r>
              <a:rPr lang="en-US" sz="3600" baseline="30000" dirty="0"/>
              <a:t>to Moses, </a:t>
            </a:r>
            <a:r>
              <a:rPr lang="en-US" sz="3600" b="1" baseline="30000" dirty="0">
                <a:solidFill>
                  <a:srgbClr val="FF0000"/>
                </a:solidFill>
              </a:rPr>
              <a:t>His acts </a:t>
            </a:r>
            <a:r>
              <a:rPr lang="en-US" sz="3600" baseline="30000" dirty="0"/>
              <a:t>to the children of Israel.</a:t>
            </a:r>
            <a:br>
              <a:rPr lang="en-US" sz="3600" baseline="30000" dirty="0"/>
            </a:br>
            <a:r>
              <a:rPr lang="en-US" sz="3600" baseline="30000" dirty="0"/>
              <a:t>8 </a:t>
            </a:r>
            <a:r>
              <a:rPr lang="en-US" sz="3600" b="1" baseline="30000" dirty="0">
                <a:solidFill>
                  <a:srgbClr val="FF0000"/>
                </a:solidFill>
              </a:rPr>
              <a:t>The </a:t>
            </a:r>
            <a:r>
              <a:rPr lang="en-US" sz="3600" b="1" cap="small" baseline="30000" dirty="0">
                <a:solidFill>
                  <a:srgbClr val="FF0000"/>
                </a:solidFill>
              </a:rPr>
              <a:t>Lord</a:t>
            </a:r>
            <a:r>
              <a:rPr lang="en-US" sz="3600" b="1" baseline="30000" dirty="0">
                <a:solidFill>
                  <a:srgbClr val="FF0000"/>
                </a:solidFill>
              </a:rPr>
              <a:t> </a:t>
            </a:r>
            <a:r>
              <a:rPr lang="en-US" sz="3600" b="1" i="1" baseline="30000" dirty="0">
                <a:solidFill>
                  <a:srgbClr val="FF0000"/>
                </a:solidFill>
              </a:rPr>
              <a:t>is</a:t>
            </a:r>
            <a:r>
              <a:rPr lang="en-US" sz="3600" b="1" baseline="30000" dirty="0">
                <a:solidFill>
                  <a:srgbClr val="FF0000"/>
                </a:solidFill>
              </a:rPr>
              <a:t> merciful and gracious</a:t>
            </a:r>
            <a:r>
              <a:rPr lang="en-US" sz="3600" baseline="30000" dirty="0"/>
              <a:t>, </a:t>
            </a:r>
            <a:r>
              <a:rPr lang="en-US" sz="3600" b="1" baseline="30000" dirty="0">
                <a:solidFill>
                  <a:srgbClr val="FF0000"/>
                </a:solidFill>
              </a:rPr>
              <a:t>Slow to anger, and abounding in mercy</a:t>
            </a:r>
            <a:r>
              <a:rPr lang="en-US" sz="3600" baseline="30000" dirty="0"/>
              <a:t>.</a:t>
            </a:r>
            <a:br>
              <a:rPr lang="en-US" sz="3600" baseline="30000" dirty="0"/>
            </a:br>
            <a:r>
              <a:rPr lang="en-US" sz="3600" baseline="30000" dirty="0"/>
              <a:t>9 He will not always strive </a:t>
            </a:r>
            <a:r>
              <a:rPr lang="en-US" sz="3600" i="1" baseline="30000" dirty="0"/>
              <a:t>with us, </a:t>
            </a:r>
            <a:r>
              <a:rPr lang="en-US" sz="3600" baseline="30000" dirty="0"/>
              <a:t>nor will He keep </a:t>
            </a:r>
            <a:r>
              <a:rPr lang="en-US" sz="3600" i="1" baseline="30000" dirty="0"/>
              <a:t>His anger</a:t>
            </a:r>
            <a:r>
              <a:rPr lang="en-US" sz="3600" baseline="30000" dirty="0"/>
              <a:t> forever.</a:t>
            </a:r>
            <a:br>
              <a:rPr lang="en-US" sz="3600" baseline="30000" dirty="0"/>
            </a:br>
            <a:r>
              <a:rPr lang="en-US" sz="3600" baseline="30000" dirty="0"/>
              <a:t>10 </a:t>
            </a:r>
            <a:r>
              <a:rPr lang="en-US" sz="3600" b="1" baseline="30000" dirty="0">
                <a:solidFill>
                  <a:srgbClr val="FF0000"/>
                </a:solidFill>
              </a:rPr>
              <a:t>He has not dealt with us according to our sins, nor punished us according to our iniquities</a:t>
            </a:r>
            <a:r>
              <a:rPr lang="en-US" sz="3600" baseline="30000" dirty="0"/>
              <a:t>. </a:t>
            </a:r>
            <a:endParaRPr lang="en-US" sz="3600" dirty="0"/>
          </a:p>
        </p:txBody>
      </p:sp>
    </p:spTree>
    <p:extLst>
      <p:ext uri="{BB962C8B-B14F-4D97-AF65-F5344CB8AC3E}">
        <p14:creationId xmlns:p14="http://schemas.microsoft.com/office/powerpoint/2010/main" val="1151267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lstStyle/>
          <a:p>
            <a:r>
              <a:rPr lang="en-US" sz="2800" dirty="0"/>
              <a:t>11 </a:t>
            </a:r>
            <a:r>
              <a:rPr lang="en-US" sz="2800" dirty="0">
                <a:solidFill>
                  <a:srgbClr val="FF0000"/>
                </a:solidFill>
              </a:rPr>
              <a:t>For as the heavens are high above the earth, So great is His mercy toward those who fear Him</a:t>
            </a:r>
            <a:r>
              <a:rPr lang="en-US" sz="2800" dirty="0"/>
              <a:t>;</a:t>
            </a:r>
          </a:p>
          <a:p>
            <a:r>
              <a:rPr lang="en-US" sz="2800" dirty="0"/>
              <a:t>12 As far as the east is from the west, So far has He removed our transgressions from us.</a:t>
            </a:r>
          </a:p>
          <a:p>
            <a:r>
              <a:rPr lang="en-US" sz="2800" dirty="0"/>
              <a:t>13 As a father pities his children, so the LORD pities those who fear Him. 14 For He knows our frame; </a:t>
            </a:r>
            <a:r>
              <a:rPr lang="en-US" sz="2800" b="1" dirty="0">
                <a:solidFill>
                  <a:srgbClr val="FF0000"/>
                </a:solidFill>
              </a:rPr>
              <a:t>He remembers that we are dust</a:t>
            </a:r>
            <a:r>
              <a:rPr lang="en-US" sz="2800" dirty="0"/>
              <a:t>.</a:t>
            </a:r>
          </a:p>
          <a:p>
            <a:endParaRPr lang="en-US" dirty="0"/>
          </a:p>
        </p:txBody>
      </p:sp>
    </p:spTree>
    <p:extLst>
      <p:ext uri="{BB962C8B-B14F-4D97-AF65-F5344CB8AC3E}">
        <p14:creationId xmlns:p14="http://schemas.microsoft.com/office/powerpoint/2010/main" val="1226179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2) To Keep Our Faith in God Strong and Active</a:t>
            </a:r>
          </a:p>
        </p:txBody>
      </p:sp>
      <p:sp>
        <p:nvSpPr>
          <p:cNvPr id="3" name="Content Placeholder 2"/>
          <p:cNvSpPr>
            <a:spLocks noGrp="1"/>
          </p:cNvSpPr>
          <p:nvPr>
            <p:ph idx="1"/>
          </p:nvPr>
        </p:nvSpPr>
        <p:spPr/>
        <p:txBody>
          <a:bodyPr>
            <a:normAutofit/>
          </a:bodyPr>
          <a:lstStyle/>
          <a:p>
            <a:r>
              <a:rPr lang="en-US" sz="2800" b="1" dirty="0"/>
              <a:t>Psalm 16:8-9 New King James Version (NKJV)</a:t>
            </a:r>
          </a:p>
          <a:p>
            <a:r>
              <a:rPr lang="en-US" sz="2800" baseline="30000" dirty="0"/>
              <a:t>8 </a:t>
            </a:r>
            <a:r>
              <a:rPr lang="en-US" sz="2800" dirty="0"/>
              <a:t>I have set the </a:t>
            </a:r>
            <a:r>
              <a:rPr lang="en-US" sz="2800" cap="small" dirty="0"/>
              <a:t>Lord</a:t>
            </a:r>
            <a:r>
              <a:rPr lang="en-US" sz="2800" dirty="0"/>
              <a:t> always before me; because </a:t>
            </a:r>
            <a:r>
              <a:rPr lang="en-US" sz="2800" b="1" i="1" dirty="0">
                <a:solidFill>
                  <a:srgbClr val="FF0000"/>
                </a:solidFill>
              </a:rPr>
              <a:t>He is</a:t>
            </a:r>
            <a:r>
              <a:rPr lang="en-US" sz="2800" b="1" dirty="0">
                <a:solidFill>
                  <a:srgbClr val="FF0000"/>
                </a:solidFill>
              </a:rPr>
              <a:t> at my right hand I shall not be moved.</a:t>
            </a:r>
          </a:p>
          <a:p>
            <a:r>
              <a:rPr lang="en-US" sz="2800" baseline="30000" dirty="0"/>
              <a:t>9 </a:t>
            </a:r>
            <a:r>
              <a:rPr lang="en-US" sz="2800" dirty="0"/>
              <a:t>Therefore my heart is glad, and my glory rejoices; my flesh also will rest in hope. </a:t>
            </a:r>
          </a:p>
        </p:txBody>
      </p:sp>
    </p:spTree>
    <p:extLst>
      <p:ext uri="{BB962C8B-B14F-4D97-AF65-F5344CB8AC3E}">
        <p14:creationId xmlns:p14="http://schemas.microsoft.com/office/powerpoint/2010/main" val="3396842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3) To Keep Everything in its Correct Perspective</a:t>
            </a:r>
          </a:p>
        </p:txBody>
      </p:sp>
      <p:sp>
        <p:nvSpPr>
          <p:cNvPr id="3" name="Content Placeholder 2"/>
          <p:cNvSpPr>
            <a:spLocks noGrp="1"/>
          </p:cNvSpPr>
          <p:nvPr>
            <p:ph idx="1"/>
          </p:nvPr>
        </p:nvSpPr>
        <p:spPr/>
        <p:txBody>
          <a:bodyPr/>
          <a:lstStyle/>
          <a:p>
            <a:r>
              <a:rPr lang="en-US" sz="2800" dirty="0"/>
              <a:t>Matthew 6:13 New King James Version (NKJV)</a:t>
            </a:r>
          </a:p>
          <a:p>
            <a:r>
              <a:rPr lang="en-US" sz="2800" dirty="0"/>
              <a:t>13 And </a:t>
            </a:r>
            <a:r>
              <a:rPr lang="en-US" sz="2800" dirty="0">
                <a:solidFill>
                  <a:srgbClr val="FF0000"/>
                </a:solidFill>
              </a:rPr>
              <a:t>do not lead us into temptation</a:t>
            </a:r>
            <a:r>
              <a:rPr lang="en-US" sz="2800" dirty="0"/>
              <a:t>, </a:t>
            </a:r>
          </a:p>
          <a:p>
            <a:r>
              <a:rPr lang="en-US" sz="2800" dirty="0">
                <a:solidFill>
                  <a:srgbClr val="FF0000"/>
                </a:solidFill>
              </a:rPr>
              <a:t>but deliver us from the evil one</a:t>
            </a:r>
            <a:r>
              <a:rPr lang="en-US" sz="2800" dirty="0"/>
              <a:t>.</a:t>
            </a:r>
          </a:p>
          <a:p>
            <a:r>
              <a:rPr lang="en-US" sz="2800" dirty="0">
                <a:solidFill>
                  <a:srgbClr val="FF0000"/>
                </a:solidFill>
              </a:rPr>
              <a:t>For yours is the kingdom </a:t>
            </a:r>
            <a:r>
              <a:rPr lang="en-US" sz="2800" dirty="0"/>
              <a:t>and </a:t>
            </a:r>
            <a:r>
              <a:rPr lang="en-US" sz="2800" dirty="0">
                <a:solidFill>
                  <a:srgbClr val="FF0000"/>
                </a:solidFill>
              </a:rPr>
              <a:t>the power</a:t>
            </a:r>
            <a:r>
              <a:rPr lang="en-US" sz="2800" dirty="0"/>
              <a:t> and </a:t>
            </a:r>
            <a:r>
              <a:rPr lang="en-US" sz="2800" dirty="0">
                <a:solidFill>
                  <a:srgbClr val="FF0000"/>
                </a:solidFill>
              </a:rPr>
              <a:t>the glory forever</a:t>
            </a:r>
            <a:r>
              <a:rPr lang="en-US" sz="2800" dirty="0"/>
              <a:t>. Amen.</a:t>
            </a:r>
          </a:p>
          <a:p>
            <a:endParaRPr lang="en-US" dirty="0"/>
          </a:p>
        </p:txBody>
      </p:sp>
    </p:spTree>
    <p:extLst>
      <p:ext uri="{BB962C8B-B14F-4D97-AF65-F5344CB8AC3E}">
        <p14:creationId xmlns:p14="http://schemas.microsoft.com/office/powerpoint/2010/main" val="23731265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3) To Keep Everything in its Correct Perspective</a:t>
            </a:r>
          </a:p>
        </p:txBody>
      </p:sp>
      <p:sp>
        <p:nvSpPr>
          <p:cNvPr id="3" name="Content Placeholder 2"/>
          <p:cNvSpPr>
            <a:spLocks noGrp="1"/>
          </p:cNvSpPr>
          <p:nvPr>
            <p:ph idx="1"/>
          </p:nvPr>
        </p:nvSpPr>
        <p:spPr/>
        <p:txBody>
          <a:bodyPr>
            <a:normAutofit lnSpcReduction="10000"/>
          </a:bodyPr>
          <a:lstStyle/>
          <a:p>
            <a:r>
              <a:rPr lang="en-US" sz="2800" dirty="0"/>
              <a:t>2 Thessalonians 2:3-4 New King James Version (NKJV)</a:t>
            </a:r>
          </a:p>
          <a:p>
            <a:r>
              <a:rPr lang="en-US" sz="2800" dirty="0"/>
              <a:t>3 Let no one deceive you </a:t>
            </a:r>
            <a:r>
              <a:rPr lang="en-US" sz="2800" b="1" dirty="0">
                <a:solidFill>
                  <a:srgbClr val="FF0000"/>
                </a:solidFill>
              </a:rPr>
              <a:t>by any means</a:t>
            </a:r>
            <a:r>
              <a:rPr lang="en-US" sz="2800" dirty="0"/>
              <a:t>; for that Day will not come unless the falling away comes first, and </a:t>
            </a:r>
            <a:r>
              <a:rPr lang="en-US" sz="2800" b="1" dirty="0">
                <a:solidFill>
                  <a:srgbClr val="FF0000"/>
                </a:solidFill>
              </a:rPr>
              <a:t>the man of sin is revealed</a:t>
            </a:r>
            <a:r>
              <a:rPr lang="en-US" sz="2800" dirty="0"/>
              <a:t>, </a:t>
            </a:r>
            <a:r>
              <a:rPr lang="en-US" sz="2800" b="1" dirty="0">
                <a:solidFill>
                  <a:srgbClr val="FF0000"/>
                </a:solidFill>
              </a:rPr>
              <a:t>the son of perdition</a:t>
            </a:r>
            <a:r>
              <a:rPr lang="en-US" sz="2800" dirty="0"/>
              <a:t>, 4 </a:t>
            </a:r>
            <a:r>
              <a:rPr lang="en-US" sz="2800" b="1" dirty="0">
                <a:solidFill>
                  <a:srgbClr val="FF0000"/>
                </a:solidFill>
              </a:rPr>
              <a:t>who opposes and exalts himself above all that is called God or that is worshiped</a:t>
            </a:r>
            <a:r>
              <a:rPr lang="en-US" sz="2800" dirty="0"/>
              <a:t>, </a:t>
            </a:r>
            <a:r>
              <a:rPr lang="en-US" sz="2800" b="1" dirty="0">
                <a:solidFill>
                  <a:srgbClr val="FF0000"/>
                </a:solidFill>
              </a:rPr>
              <a:t>so that he sits as God in the temple of God, showing himself that he is God</a:t>
            </a:r>
            <a:r>
              <a:rPr lang="en-US" sz="2800" dirty="0"/>
              <a:t>.</a:t>
            </a:r>
          </a:p>
          <a:p>
            <a:endParaRPr lang="en-US" dirty="0"/>
          </a:p>
        </p:txBody>
      </p:sp>
    </p:spTree>
    <p:extLst>
      <p:ext uri="{BB962C8B-B14F-4D97-AF65-F5344CB8AC3E}">
        <p14:creationId xmlns:p14="http://schemas.microsoft.com/office/powerpoint/2010/main" val="10979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3) To Keep Everything in its Correct Perspective</a:t>
            </a:r>
          </a:p>
        </p:txBody>
      </p:sp>
      <p:sp>
        <p:nvSpPr>
          <p:cNvPr id="3" name="Content Placeholder 2"/>
          <p:cNvSpPr>
            <a:spLocks noGrp="1"/>
          </p:cNvSpPr>
          <p:nvPr>
            <p:ph idx="1"/>
          </p:nvPr>
        </p:nvSpPr>
        <p:spPr/>
        <p:txBody>
          <a:bodyPr>
            <a:normAutofit fontScale="92500" lnSpcReduction="10000"/>
          </a:bodyPr>
          <a:lstStyle/>
          <a:p>
            <a:r>
              <a:rPr lang="en-US" sz="2800" dirty="0"/>
              <a:t>2 Timothy 3:1-4 New King James Version (NKJV)</a:t>
            </a:r>
          </a:p>
          <a:p>
            <a:r>
              <a:rPr lang="en-US" sz="2800" dirty="0"/>
              <a:t>Perilous Times and Perilous Men</a:t>
            </a:r>
          </a:p>
          <a:p>
            <a:r>
              <a:rPr lang="en-US" sz="2800" dirty="0"/>
              <a:t>3 But know this, that </a:t>
            </a:r>
            <a:r>
              <a:rPr lang="en-US" sz="2800" b="1" dirty="0">
                <a:solidFill>
                  <a:srgbClr val="FF0000"/>
                </a:solidFill>
              </a:rPr>
              <a:t>in the last days perilous times will come:</a:t>
            </a:r>
            <a:r>
              <a:rPr lang="en-US" sz="2800" dirty="0"/>
              <a:t> 2 For men </a:t>
            </a:r>
            <a:r>
              <a:rPr lang="en-US" sz="2800" b="1" dirty="0">
                <a:solidFill>
                  <a:srgbClr val="FF0000"/>
                </a:solidFill>
              </a:rPr>
              <a:t>will be lovers of themselves</a:t>
            </a:r>
            <a:r>
              <a:rPr lang="en-US" sz="2800" dirty="0"/>
              <a:t>, </a:t>
            </a:r>
            <a:r>
              <a:rPr lang="en-US" sz="2800" b="1" dirty="0">
                <a:solidFill>
                  <a:srgbClr val="FF0000"/>
                </a:solidFill>
              </a:rPr>
              <a:t>lovers of money</a:t>
            </a:r>
            <a:r>
              <a:rPr lang="en-US" sz="2800" dirty="0"/>
              <a:t>, </a:t>
            </a:r>
            <a:r>
              <a:rPr lang="en-US" sz="2800" b="1" dirty="0">
                <a:solidFill>
                  <a:srgbClr val="FF0000"/>
                </a:solidFill>
              </a:rPr>
              <a:t>boasters</a:t>
            </a:r>
            <a:r>
              <a:rPr lang="en-US" sz="2800" dirty="0"/>
              <a:t>, </a:t>
            </a:r>
            <a:r>
              <a:rPr lang="en-US" sz="2800" b="1" dirty="0">
                <a:solidFill>
                  <a:srgbClr val="FF0000"/>
                </a:solidFill>
              </a:rPr>
              <a:t>proud</a:t>
            </a:r>
            <a:r>
              <a:rPr lang="en-US" sz="2800" dirty="0"/>
              <a:t>, </a:t>
            </a:r>
            <a:r>
              <a:rPr lang="en-US" sz="2800" b="1" dirty="0">
                <a:solidFill>
                  <a:srgbClr val="FF0000"/>
                </a:solidFill>
              </a:rPr>
              <a:t>blasphemers</a:t>
            </a:r>
            <a:r>
              <a:rPr lang="en-US" sz="2800" dirty="0"/>
              <a:t>, </a:t>
            </a:r>
            <a:r>
              <a:rPr lang="en-US" sz="2800" b="1" dirty="0">
                <a:solidFill>
                  <a:srgbClr val="FF0000"/>
                </a:solidFill>
              </a:rPr>
              <a:t>disobedient to parents</a:t>
            </a:r>
            <a:r>
              <a:rPr lang="en-US" sz="2800" dirty="0"/>
              <a:t>, </a:t>
            </a:r>
            <a:r>
              <a:rPr lang="en-US" sz="2800" b="1" dirty="0">
                <a:solidFill>
                  <a:srgbClr val="FF0000"/>
                </a:solidFill>
              </a:rPr>
              <a:t>unthankful</a:t>
            </a:r>
            <a:r>
              <a:rPr lang="en-US" sz="2800" dirty="0"/>
              <a:t>, </a:t>
            </a:r>
            <a:r>
              <a:rPr lang="en-US" sz="2800" b="1" dirty="0">
                <a:solidFill>
                  <a:srgbClr val="FF0000"/>
                </a:solidFill>
              </a:rPr>
              <a:t>unholy</a:t>
            </a:r>
            <a:r>
              <a:rPr lang="en-US" sz="2800" dirty="0"/>
              <a:t>, 3 </a:t>
            </a:r>
            <a:r>
              <a:rPr lang="en-US" sz="2800" b="1" dirty="0" smtClean="0">
                <a:solidFill>
                  <a:srgbClr val="FF0000"/>
                </a:solidFill>
              </a:rPr>
              <a:t>unloving</a:t>
            </a:r>
            <a:r>
              <a:rPr lang="en-US" sz="2800" dirty="0" smtClean="0"/>
              <a:t>, </a:t>
            </a:r>
            <a:r>
              <a:rPr lang="en-US" sz="2800" b="1" dirty="0" smtClean="0">
                <a:solidFill>
                  <a:srgbClr val="FF0000"/>
                </a:solidFill>
              </a:rPr>
              <a:t>unforgiving</a:t>
            </a:r>
            <a:r>
              <a:rPr lang="en-US" sz="2800" dirty="0"/>
              <a:t>, </a:t>
            </a:r>
            <a:r>
              <a:rPr lang="en-US" sz="2800" b="1" dirty="0">
                <a:solidFill>
                  <a:srgbClr val="FF0000"/>
                </a:solidFill>
              </a:rPr>
              <a:t>slanderers</a:t>
            </a:r>
            <a:r>
              <a:rPr lang="en-US" sz="2800" dirty="0"/>
              <a:t>, </a:t>
            </a:r>
            <a:r>
              <a:rPr lang="en-US" sz="2800" b="1" dirty="0">
                <a:solidFill>
                  <a:srgbClr val="FF0000"/>
                </a:solidFill>
              </a:rPr>
              <a:t>without self-control</a:t>
            </a:r>
            <a:r>
              <a:rPr lang="en-US" sz="2800" dirty="0"/>
              <a:t>, </a:t>
            </a:r>
            <a:r>
              <a:rPr lang="en-US" sz="2800" b="1" dirty="0">
                <a:solidFill>
                  <a:srgbClr val="FF0000"/>
                </a:solidFill>
              </a:rPr>
              <a:t>brutal</a:t>
            </a:r>
            <a:r>
              <a:rPr lang="en-US" sz="2800" dirty="0"/>
              <a:t>, </a:t>
            </a:r>
            <a:r>
              <a:rPr lang="en-US" sz="2800" b="1" dirty="0">
                <a:solidFill>
                  <a:srgbClr val="FF0000"/>
                </a:solidFill>
              </a:rPr>
              <a:t>despisers of good</a:t>
            </a:r>
            <a:r>
              <a:rPr lang="en-US" sz="2800" dirty="0"/>
              <a:t>, 4 </a:t>
            </a:r>
            <a:r>
              <a:rPr lang="en-US" sz="2800" b="1" dirty="0">
                <a:solidFill>
                  <a:srgbClr val="FF0000"/>
                </a:solidFill>
              </a:rPr>
              <a:t>traitors</a:t>
            </a:r>
            <a:r>
              <a:rPr lang="en-US" sz="2800" dirty="0"/>
              <a:t>, </a:t>
            </a:r>
            <a:r>
              <a:rPr lang="en-US" sz="2800" b="1" dirty="0">
                <a:solidFill>
                  <a:srgbClr val="FF0000"/>
                </a:solidFill>
              </a:rPr>
              <a:t>headstrong</a:t>
            </a:r>
            <a:r>
              <a:rPr lang="en-US" sz="2800" dirty="0"/>
              <a:t>, </a:t>
            </a:r>
            <a:r>
              <a:rPr lang="en-US" sz="2800" b="1" dirty="0">
                <a:solidFill>
                  <a:srgbClr val="FF0000"/>
                </a:solidFill>
              </a:rPr>
              <a:t>haughty</a:t>
            </a:r>
            <a:r>
              <a:rPr lang="en-US" sz="2800" dirty="0"/>
              <a:t>, </a:t>
            </a:r>
            <a:r>
              <a:rPr lang="en-US" sz="2800" b="1" dirty="0">
                <a:solidFill>
                  <a:srgbClr val="FF0000"/>
                </a:solidFill>
              </a:rPr>
              <a:t>lovers of pleasure rather than lovers of God</a:t>
            </a:r>
            <a:r>
              <a:rPr lang="en-US" sz="2800" dirty="0"/>
              <a:t>, </a:t>
            </a:r>
          </a:p>
          <a:p>
            <a:endParaRPr lang="en-US" dirty="0"/>
          </a:p>
        </p:txBody>
      </p:sp>
    </p:spTree>
    <p:extLst>
      <p:ext uri="{BB962C8B-B14F-4D97-AF65-F5344CB8AC3E}">
        <p14:creationId xmlns:p14="http://schemas.microsoft.com/office/powerpoint/2010/main" val="2476276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3) To Keep Everything in its Correct Perspective</a:t>
            </a:r>
          </a:p>
        </p:txBody>
      </p:sp>
      <p:sp>
        <p:nvSpPr>
          <p:cNvPr id="3" name="Content Placeholder 2"/>
          <p:cNvSpPr>
            <a:spLocks noGrp="1"/>
          </p:cNvSpPr>
          <p:nvPr>
            <p:ph idx="1"/>
          </p:nvPr>
        </p:nvSpPr>
        <p:spPr>
          <a:xfrm>
            <a:off x="1261872" y="1828800"/>
            <a:ext cx="8595360" cy="4670854"/>
          </a:xfrm>
        </p:spPr>
        <p:txBody>
          <a:bodyPr>
            <a:normAutofit lnSpcReduction="10000"/>
          </a:bodyPr>
          <a:lstStyle/>
          <a:p>
            <a:r>
              <a:rPr lang="en-US" sz="2400" dirty="0"/>
              <a:t>Psalm 149:6-9 New King James Version (NKJV)</a:t>
            </a:r>
          </a:p>
          <a:p>
            <a:r>
              <a:rPr lang="en-US" sz="2400" dirty="0"/>
              <a:t>6 </a:t>
            </a:r>
            <a:r>
              <a:rPr lang="en-US" sz="2400" b="1" dirty="0">
                <a:solidFill>
                  <a:srgbClr val="FF0000"/>
                </a:solidFill>
              </a:rPr>
              <a:t>Let the high praises of God be in their mouth</a:t>
            </a:r>
            <a:r>
              <a:rPr lang="en-US" sz="2400" dirty="0"/>
              <a:t>,</a:t>
            </a:r>
          </a:p>
          <a:p>
            <a:r>
              <a:rPr lang="en-US" sz="2400" dirty="0"/>
              <a:t>And </a:t>
            </a:r>
            <a:r>
              <a:rPr lang="en-US" sz="2400" b="1" dirty="0">
                <a:solidFill>
                  <a:srgbClr val="FF0000"/>
                </a:solidFill>
              </a:rPr>
              <a:t>a two-edged sword in their hand</a:t>
            </a:r>
            <a:r>
              <a:rPr lang="en-US" sz="2400" dirty="0"/>
              <a:t>,</a:t>
            </a:r>
          </a:p>
          <a:p>
            <a:r>
              <a:rPr lang="en-US" sz="2400" dirty="0"/>
              <a:t>7 </a:t>
            </a:r>
            <a:r>
              <a:rPr lang="en-US" sz="2400" b="1" dirty="0">
                <a:solidFill>
                  <a:srgbClr val="FF0000"/>
                </a:solidFill>
              </a:rPr>
              <a:t>To execute vengeance on the nations</a:t>
            </a:r>
            <a:r>
              <a:rPr lang="en-US" sz="2400" dirty="0"/>
              <a:t>,</a:t>
            </a:r>
          </a:p>
          <a:p>
            <a:r>
              <a:rPr lang="en-US" sz="2400" b="1" dirty="0">
                <a:solidFill>
                  <a:srgbClr val="FF0000"/>
                </a:solidFill>
              </a:rPr>
              <a:t>And punishments on the peoples</a:t>
            </a:r>
            <a:r>
              <a:rPr lang="en-US" sz="2400" dirty="0"/>
              <a:t>;</a:t>
            </a:r>
          </a:p>
          <a:p>
            <a:r>
              <a:rPr lang="en-US" sz="2400" dirty="0"/>
              <a:t>8 </a:t>
            </a:r>
            <a:r>
              <a:rPr lang="en-US" sz="2400" b="1" dirty="0">
                <a:solidFill>
                  <a:srgbClr val="FF0000"/>
                </a:solidFill>
              </a:rPr>
              <a:t>To bind their kings with chains</a:t>
            </a:r>
            <a:r>
              <a:rPr lang="en-US" sz="2400" dirty="0"/>
              <a:t>,</a:t>
            </a:r>
          </a:p>
          <a:p>
            <a:r>
              <a:rPr lang="en-US" sz="2400" dirty="0"/>
              <a:t>And </a:t>
            </a:r>
            <a:r>
              <a:rPr lang="en-US" sz="2400" b="1" dirty="0">
                <a:solidFill>
                  <a:srgbClr val="FF0000"/>
                </a:solidFill>
              </a:rPr>
              <a:t>their nobles with fetters of iron</a:t>
            </a:r>
            <a:r>
              <a:rPr lang="en-US" sz="2400" dirty="0"/>
              <a:t>;</a:t>
            </a:r>
          </a:p>
          <a:p>
            <a:r>
              <a:rPr lang="en-US" sz="2400" dirty="0"/>
              <a:t>9 </a:t>
            </a:r>
            <a:r>
              <a:rPr lang="en-US" sz="2400" b="1" dirty="0">
                <a:solidFill>
                  <a:srgbClr val="FF0000"/>
                </a:solidFill>
              </a:rPr>
              <a:t>To execute on them the written judgment</a:t>
            </a:r>
            <a:r>
              <a:rPr lang="en-US" sz="2400" dirty="0"/>
              <a:t>—</a:t>
            </a:r>
          </a:p>
          <a:p>
            <a:r>
              <a:rPr lang="en-US" sz="2400" b="1" dirty="0">
                <a:solidFill>
                  <a:srgbClr val="FF0000"/>
                </a:solidFill>
              </a:rPr>
              <a:t>This honor have all His saints</a:t>
            </a:r>
            <a:r>
              <a:rPr lang="en-US" sz="2400" dirty="0"/>
              <a:t>. Praise the Lord</a:t>
            </a:r>
            <a:r>
              <a:rPr lang="en-US" dirty="0"/>
              <a:t>!</a:t>
            </a:r>
          </a:p>
          <a:p>
            <a:endParaRPr lang="en-US" dirty="0"/>
          </a:p>
        </p:txBody>
      </p:sp>
    </p:spTree>
    <p:extLst>
      <p:ext uri="{BB962C8B-B14F-4D97-AF65-F5344CB8AC3E}">
        <p14:creationId xmlns:p14="http://schemas.microsoft.com/office/powerpoint/2010/main" val="1779613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“Lord Jesus, you came to set captives free. Thank you for deliverance from the fowler’s snare this day, and for your strong name.”</a:t>
            </a:r>
          </a:p>
        </p:txBody>
      </p:sp>
    </p:spTree>
    <p:extLst>
      <p:ext uri="{BB962C8B-B14F-4D97-AF65-F5344CB8AC3E}">
        <p14:creationId xmlns:p14="http://schemas.microsoft.com/office/powerpoint/2010/main" val="4202181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Answer to Pride!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1872" y="1828800"/>
            <a:ext cx="9692640" cy="4351338"/>
          </a:xfrm>
        </p:spPr>
      </p:pic>
    </p:spTree>
    <p:extLst>
      <p:ext uri="{BB962C8B-B14F-4D97-AF65-F5344CB8AC3E}">
        <p14:creationId xmlns:p14="http://schemas.microsoft.com/office/powerpoint/2010/main" val="3749942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59"/>
            <a:ext cx="9692640" cy="1710175"/>
          </a:xfrm>
        </p:spPr>
        <p:txBody>
          <a:bodyPr>
            <a:normAutofit fontScale="90000"/>
          </a:bodyPr>
          <a:lstStyle/>
          <a:p>
            <a:pPr marL="182880" lvl="0" indent="-182880">
              <a:lnSpc>
                <a:spcPct val="95000"/>
              </a:lnSpc>
              <a:spcBef>
                <a:spcPts val="1400"/>
              </a:spcBef>
              <a:spcAft>
                <a:spcPts val="200"/>
              </a:spcAft>
              <a:buClr>
                <a:srgbClr val="93A299"/>
              </a:buClr>
              <a:buSzPct val="80000"/>
              <a:buFont typeface="Arial" pitchFamily="34" charset="0"/>
              <a:buChar char="•"/>
            </a:pP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t>
            </a:r>
            <a:r>
              <a:rPr lang="en-US" dirty="0" smtClean="0"/>
              <a:t/>
            </a:r>
            <a:br>
              <a:rPr lang="en-US" dirty="0" smtClean="0"/>
            </a:br>
            <a:r>
              <a:rPr lang="en-US" dirty="0" smtClean="0"/>
              <a:t/>
            </a:r>
            <a:br>
              <a:rPr lang="en-US" dirty="0" smtClean="0"/>
            </a:br>
            <a:r>
              <a:rPr lang="en-US" sz="3600" spc="10" dirty="0" smtClean="0">
                <a:solidFill>
                  <a:prstClr val="white"/>
                </a:solidFill>
                <a:ea typeface="+mn-ea"/>
                <a:cs typeface="+mn-cs"/>
              </a:rPr>
              <a:t>What </a:t>
            </a:r>
            <a:r>
              <a:rPr lang="en-US" sz="3600" spc="10" dirty="0">
                <a:solidFill>
                  <a:prstClr val="white"/>
                </a:solidFill>
                <a:ea typeface="+mn-ea"/>
                <a:cs typeface="+mn-cs"/>
              </a:rPr>
              <a:t>is the Holy Spirit saying to me through this message?</a:t>
            </a:r>
            <a:r>
              <a:rPr lang="en-US" sz="2800" spc="10" dirty="0">
                <a:solidFill>
                  <a:prstClr val="white"/>
                </a:solidFill>
                <a:ea typeface="+mn-ea"/>
                <a:cs typeface="+mn-cs"/>
              </a:rPr>
              <a:t/>
            </a:r>
            <a:br>
              <a:rPr lang="en-US" sz="2800" spc="10" dirty="0">
                <a:solidFill>
                  <a:prstClr val="white"/>
                </a:solidFill>
                <a:ea typeface="+mn-ea"/>
                <a:cs typeface="+mn-cs"/>
              </a:rPr>
            </a:br>
            <a:endParaRPr lang="en-US" dirty="0"/>
          </a:p>
        </p:txBody>
      </p:sp>
      <p:sp>
        <p:nvSpPr>
          <p:cNvPr id="3" name="Content Placeholder 2"/>
          <p:cNvSpPr>
            <a:spLocks noGrp="1"/>
          </p:cNvSpPr>
          <p:nvPr>
            <p:ph idx="1"/>
          </p:nvPr>
        </p:nvSpPr>
        <p:spPr>
          <a:xfrm>
            <a:off x="1261872" y="2454876"/>
            <a:ext cx="8595360" cy="3725261"/>
          </a:xfrm>
        </p:spPr>
        <p:txBody>
          <a:bodyPr>
            <a:normAutofit/>
          </a:bodyPr>
          <a:lstStyle/>
          <a:p>
            <a:r>
              <a:rPr lang="en-US" sz="2800" b="1" dirty="0" smtClean="0"/>
              <a:t>Let us Pray</a:t>
            </a:r>
            <a:endParaRPr lang="en-US" sz="2800" b="1" dirty="0"/>
          </a:p>
        </p:txBody>
      </p:sp>
    </p:spTree>
    <p:extLst>
      <p:ext uri="{BB962C8B-B14F-4D97-AF65-F5344CB8AC3E}">
        <p14:creationId xmlns:p14="http://schemas.microsoft.com/office/powerpoint/2010/main" val="207235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 4:23 Easy-to-Read Version (ERV)</a:t>
            </a:r>
          </a:p>
        </p:txBody>
      </p:sp>
      <p:sp>
        <p:nvSpPr>
          <p:cNvPr id="3" name="Content Placeholder 2"/>
          <p:cNvSpPr>
            <a:spLocks noGrp="1"/>
          </p:cNvSpPr>
          <p:nvPr>
            <p:ph idx="1"/>
          </p:nvPr>
        </p:nvSpPr>
        <p:spPr/>
        <p:txBody>
          <a:bodyPr/>
          <a:lstStyle/>
          <a:p>
            <a:r>
              <a:rPr lang="en-US" sz="3200" baseline="30000" dirty="0" smtClean="0"/>
              <a:t>23</a:t>
            </a:r>
            <a:r>
              <a:rPr lang="en-US" sz="3200" baseline="30000" dirty="0"/>
              <a:t> </a:t>
            </a:r>
            <a:r>
              <a:rPr lang="en-US" sz="3200" dirty="0"/>
              <a:t>But the time is coming when the true worshipers will worship the Father in spirit and truth. In fact, that time is now here. And these are the kind of people the Father wants to be his worshipers. </a:t>
            </a:r>
          </a:p>
          <a:p>
            <a:endParaRPr lang="en-US" dirty="0"/>
          </a:p>
        </p:txBody>
      </p:sp>
    </p:spTree>
    <p:extLst>
      <p:ext uri="{BB962C8B-B14F-4D97-AF65-F5344CB8AC3E}">
        <p14:creationId xmlns:p14="http://schemas.microsoft.com/office/powerpoint/2010/main" val="424717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tooltip="Go to Psalm 22:3"/>
              </a:rPr>
              <a:t>Psalm 22:3</a:t>
            </a:r>
            <a:endParaRPr lang="en-US" dirty="0"/>
          </a:p>
        </p:txBody>
      </p:sp>
      <p:sp>
        <p:nvSpPr>
          <p:cNvPr id="3" name="Content Placeholder 2"/>
          <p:cNvSpPr>
            <a:spLocks noGrp="1"/>
          </p:cNvSpPr>
          <p:nvPr>
            <p:ph idx="1"/>
          </p:nvPr>
        </p:nvSpPr>
        <p:spPr/>
        <p:txBody>
          <a:bodyPr/>
          <a:lstStyle/>
          <a:p>
            <a:r>
              <a:rPr lang="en-US" sz="3200" b="1" dirty="0"/>
              <a:t>Psalm 22:3 English Standard Version (ESV)</a:t>
            </a:r>
          </a:p>
          <a:p>
            <a:r>
              <a:rPr lang="en-US" sz="3200" baseline="30000" dirty="0"/>
              <a:t>3 </a:t>
            </a:r>
            <a:r>
              <a:rPr lang="en-US" sz="3200" dirty="0"/>
              <a:t>Yet you are holy,</a:t>
            </a:r>
            <a:br>
              <a:rPr lang="en-US" sz="3200" dirty="0"/>
            </a:br>
            <a:r>
              <a:rPr lang="en-US" sz="3200" dirty="0"/>
              <a:t>    enthroned on the praises</a:t>
            </a:r>
            <a:r>
              <a:rPr lang="en-US" sz="3200" baseline="30000" dirty="0"/>
              <a:t>[</a:t>
            </a:r>
            <a:r>
              <a:rPr lang="en-US" sz="3200" baseline="30000" dirty="0">
                <a:hlinkClick r:id="rId3" tooltip="See footnote a"/>
              </a:rPr>
              <a:t>a</a:t>
            </a:r>
            <a:r>
              <a:rPr lang="en-US" sz="3200" baseline="30000" dirty="0"/>
              <a:t>]</a:t>
            </a:r>
            <a:r>
              <a:rPr lang="en-US" sz="3200" dirty="0"/>
              <a:t> of Israel.</a:t>
            </a:r>
          </a:p>
          <a:p>
            <a:r>
              <a:rPr lang="en-US" sz="3200" b="1" dirty="0"/>
              <a:t>Footnotes:</a:t>
            </a:r>
          </a:p>
          <a:p>
            <a:r>
              <a:rPr lang="en-US" sz="3200" dirty="0">
                <a:hlinkClick r:id="rId2" tooltip="Go to Psalm 22:3"/>
              </a:rPr>
              <a:t>Psalm 22:3</a:t>
            </a:r>
            <a:r>
              <a:rPr lang="en-US" sz="3200" dirty="0"/>
              <a:t> </a:t>
            </a:r>
            <a:r>
              <a:rPr lang="en-US" sz="3200" u="sng" dirty="0"/>
              <a:t>Or </a:t>
            </a:r>
            <a:r>
              <a:rPr lang="en-US" sz="3200" i="1" u="sng" dirty="0"/>
              <a:t>dwelling in the praises</a:t>
            </a:r>
            <a:endParaRPr lang="en-US" sz="3200" u="sng" dirty="0"/>
          </a:p>
          <a:p>
            <a:endParaRPr lang="en-US" dirty="0"/>
          </a:p>
        </p:txBody>
      </p:sp>
    </p:spTree>
    <p:extLst>
      <p:ext uri="{BB962C8B-B14F-4D97-AF65-F5344CB8AC3E}">
        <p14:creationId xmlns:p14="http://schemas.microsoft.com/office/powerpoint/2010/main" val="54158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Isaiah 61:2-4 King James Version (KJV)</a:t>
            </a:r>
          </a:p>
        </p:txBody>
      </p:sp>
      <p:sp>
        <p:nvSpPr>
          <p:cNvPr id="3" name="Content Placeholder 2"/>
          <p:cNvSpPr>
            <a:spLocks noGrp="1"/>
          </p:cNvSpPr>
          <p:nvPr>
            <p:ph idx="1"/>
          </p:nvPr>
        </p:nvSpPr>
        <p:spPr>
          <a:xfrm>
            <a:off x="1261872" y="1828800"/>
            <a:ext cx="8595360" cy="4473146"/>
          </a:xfrm>
        </p:spPr>
        <p:txBody>
          <a:bodyPr>
            <a:normAutofit fontScale="92500" lnSpcReduction="20000"/>
          </a:bodyPr>
          <a:lstStyle/>
          <a:p>
            <a:r>
              <a:rPr lang="en-US" sz="2800" baseline="30000" dirty="0" smtClean="0"/>
              <a:t>2</a:t>
            </a:r>
            <a:r>
              <a:rPr lang="en-US" sz="2800" baseline="30000" dirty="0"/>
              <a:t> </a:t>
            </a:r>
            <a:r>
              <a:rPr lang="en-US" sz="2800" dirty="0"/>
              <a:t>To proclaim the </a:t>
            </a:r>
            <a:r>
              <a:rPr lang="en-US" sz="2800" u="sng" dirty="0"/>
              <a:t>acceptable year of the </a:t>
            </a:r>
            <a:r>
              <a:rPr lang="en-US" sz="2800" u="sng" cap="small" dirty="0"/>
              <a:t>Lord</a:t>
            </a:r>
            <a:r>
              <a:rPr lang="en-US" sz="2800" dirty="0"/>
              <a:t>, and </a:t>
            </a:r>
            <a:r>
              <a:rPr lang="en-US" sz="2800" b="1" u="sng" dirty="0"/>
              <a:t>the day of vengeance of our God</a:t>
            </a:r>
            <a:r>
              <a:rPr lang="en-US" sz="2800" dirty="0"/>
              <a:t>; to comfort all that mourn;</a:t>
            </a:r>
          </a:p>
          <a:p>
            <a:r>
              <a:rPr lang="en-US" sz="2800" baseline="30000" dirty="0"/>
              <a:t>3 </a:t>
            </a:r>
            <a:r>
              <a:rPr lang="en-US" sz="2800" dirty="0"/>
              <a:t>To appoint unto them that mourn in Zion, to give unto them beauty for ashes, the oil of joy for mourning, </a:t>
            </a:r>
            <a:r>
              <a:rPr lang="en-US" sz="2800" b="1" dirty="0">
                <a:solidFill>
                  <a:srgbClr val="FF0000"/>
                </a:solidFill>
              </a:rPr>
              <a:t>the garment of praise for the spirit of heaviness;</a:t>
            </a:r>
            <a:r>
              <a:rPr lang="en-US" sz="2800" dirty="0"/>
              <a:t> that they might be called trees of righteousness, the planting of the </a:t>
            </a:r>
            <a:r>
              <a:rPr lang="en-US" sz="2800" cap="small" dirty="0"/>
              <a:t>Lord</a:t>
            </a:r>
            <a:r>
              <a:rPr lang="en-US" sz="2800" dirty="0"/>
              <a:t>, </a:t>
            </a:r>
            <a:r>
              <a:rPr lang="en-US" sz="2800" b="1" dirty="0">
                <a:solidFill>
                  <a:srgbClr val="FF0000"/>
                </a:solidFill>
              </a:rPr>
              <a:t>that he might be glorified</a:t>
            </a:r>
            <a:r>
              <a:rPr lang="en-US" sz="2800" dirty="0"/>
              <a:t>.</a:t>
            </a:r>
          </a:p>
          <a:p>
            <a:r>
              <a:rPr lang="en-US" sz="2800" baseline="30000" dirty="0"/>
              <a:t>4 </a:t>
            </a:r>
            <a:r>
              <a:rPr lang="en-US" sz="2800" b="1" dirty="0">
                <a:solidFill>
                  <a:srgbClr val="FF0000"/>
                </a:solidFill>
              </a:rPr>
              <a:t>And they shall build the old wastes</a:t>
            </a:r>
            <a:r>
              <a:rPr lang="en-US" sz="2800" dirty="0"/>
              <a:t>, they shall raise up the former desolations, and they shall repair the waste cities, </a:t>
            </a:r>
            <a:r>
              <a:rPr lang="en-US" sz="2800" b="1" dirty="0">
                <a:solidFill>
                  <a:srgbClr val="FF0000"/>
                </a:solidFill>
              </a:rPr>
              <a:t>the desolations of many generations</a:t>
            </a:r>
            <a:r>
              <a:rPr lang="en-US" sz="2800" dirty="0"/>
              <a:t>.</a:t>
            </a:r>
          </a:p>
          <a:p>
            <a:endParaRPr lang="en-US" dirty="0"/>
          </a:p>
        </p:txBody>
      </p:sp>
    </p:spTree>
    <p:extLst>
      <p:ext uri="{BB962C8B-B14F-4D97-AF65-F5344CB8AC3E}">
        <p14:creationId xmlns:p14="http://schemas.microsoft.com/office/powerpoint/2010/main" val="259849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 is a Spirit</a:t>
            </a:r>
            <a:endParaRPr lang="en-US" dirty="0"/>
          </a:p>
        </p:txBody>
      </p:sp>
      <p:sp>
        <p:nvSpPr>
          <p:cNvPr id="3" name="Content Placeholder 2"/>
          <p:cNvSpPr>
            <a:spLocks noGrp="1"/>
          </p:cNvSpPr>
          <p:nvPr>
            <p:ph idx="1"/>
          </p:nvPr>
        </p:nvSpPr>
        <p:spPr/>
        <p:txBody>
          <a:bodyPr>
            <a:normAutofit/>
          </a:bodyPr>
          <a:lstStyle/>
          <a:p>
            <a:r>
              <a:rPr lang="en-US" sz="3200" dirty="0" smtClean="0">
                <a:solidFill>
                  <a:srgbClr val="FF0000"/>
                </a:solidFill>
              </a:rPr>
              <a:t>In Worship of God it will flee.</a:t>
            </a:r>
          </a:p>
          <a:p>
            <a:r>
              <a:rPr lang="en-US" sz="3200" dirty="0" smtClean="0">
                <a:solidFill>
                  <a:srgbClr val="FF0000"/>
                </a:solidFill>
              </a:rPr>
              <a:t>Fear is a heart that is not made perfect in Love. </a:t>
            </a:r>
          </a:p>
          <a:p>
            <a:r>
              <a:rPr lang="en-US" sz="3200" dirty="0" smtClean="0">
                <a:solidFill>
                  <a:srgbClr val="FF0000"/>
                </a:solidFill>
              </a:rPr>
              <a:t>Either God is your victory Cry or you will suffer life long defeats.</a:t>
            </a:r>
            <a:endParaRPr lang="en-US" sz="3200" dirty="0">
              <a:solidFill>
                <a:srgbClr val="FF0000"/>
              </a:solidFill>
            </a:endParaRPr>
          </a:p>
        </p:txBody>
      </p:sp>
    </p:spTree>
    <p:extLst>
      <p:ext uri="{BB962C8B-B14F-4D97-AF65-F5344CB8AC3E}">
        <p14:creationId xmlns:p14="http://schemas.microsoft.com/office/powerpoint/2010/main" val="821132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82880" lvl="0" indent="-182880">
              <a:lnSpc>
                <a:spcPct val="95000"/>
              </a:lnSpc>
              <a:spcBef>
                <a:spcPts val="1400"/>
              </a:spcBef>
              <a:spcAft>
                <a:spcPts val="200"/>
              </a:spcAft>
            </a:pPr>
            <a:r>
              <a:rPr lang="en-US" sz="2800" b="1" spc="10" dirty="0">
                <a:solidFill>
                  <a:prstClr val="white"/>
                </a:solidFill>
                <a:ea typeface="+mn-ea"/>
                <a:cs typeface="+mn-cs"/>
              </a:rPr>
              <a:t>Isaiah 54:17 King James Version (KJV)</a:t>
            </a:r>
            <a:r>
              <a:rPr lang="en-US" sz="1800" b="1" spc="10" dirty="0">
                <a:solidFill>
                  <a:prstClr val="white"/>
                </a:solidFill>
                <a:ea typeface="+mn-ea"/>
                <a:cs typeface="+mn-cs"/>
              </a:rPr>
              <a:t/>
            </a:r>
            <a:br>
              <a:rPr lang="en-US" sz="1800" b="1" spc="10" dirty="0">
                <a:solidFill>
                  <a:prstClr val="white"/>
                </a:solidFill>
                <a:ea typeface="+mn-ea"/>
                <a:cs typeface="+mn-cs"/>
              </a:rPr>
            </a:br>
            <a:endParaRPr lang="en-US" dirty="0"/>
          </a:p>
        </p:txBody>
      </p:sp>
      <p:sp>
        <p:nvSpPr>
          <p:cNvPr id="3" name="Content Placeholder 2"/>
          <p:cNvSpPr>
            <a:spLocks noGrp="1"/>
          </p:cNvSpPr>
          <p:nvPr>
            <p:ph idx="1"/>
          </p:nvPr>
        </p:nvSpPr>
        <p:spPr>
          <a:xfrm>
            <a:off x="1171256" y="1820562"/>
            <a:ext cx="8595360" cy="4351337"/>
          </a:xfrm>
        </p:spPr>
        <p:txBody>
          <a:bodyPr/>
          <a:lstStyle/>
          <a:p>
            <a:r>
              <a:rPr lang="en-US" sz="3200" b="1" baseline="30000" dirty="0" smtClean="0"/>
              <a:t>17</a:t>
            </a:r>
            <a:r>
              <a:rPr lang="en-US" sz="3200" b="1" baseline="30000" dirty="0"/>
              <a:t> </a:t>
            </a:r>
            <a:r>
              <a:rPr lang="en-US" sz="3200" b="1" dirty="0">
                <a:solidFill>
                  <a:srgbClr val="FF0000"/>
                </a:solidFill>
              </a:rPr>
              <a:t>No weapon </a:t>
            </a:r>
            <a:r>
              <a:rPr lang="en-US" sz="3200" b="1" dirty="0"/>
              <a:t>that is formed against thee </a:t>
            </a:r>
            <a:r>
              <a:rPr lang="en-US" sz="3200" b="1" dirty="0">
                <a:solidFill>
                  <a:srgbClr val="FF0000"/>
                </a:solidFill>
              </a:rPr>
              <a:t>shall prosper</a:t>
            </a:r>
            <a:r>
              <a:rPr lang="en-US" sz="3200" b="1" dirty="0"/>
              <a:t>; and every tongue that shall rise against thee in judgment thou shalt condemn. This is the heritage of the servants of the </a:t>
            </a:r>
            <a:r>
              <a:rPr lang="en-US" sz="3200" b="1" cap="small" dirty="0"/>
              <a:t>Lord</a:t>
            </a:r>
            <a:r>
              <a:rPr lang="en-US" sz="3200" b="1" dirty="0"/>
              <a:t>, </a:t>
            </a:r>
            <a:r>
              <a:rPr lang="en-US" sz="3200" b="1" dirty="0">
                <a:solidFill>
                  <a:srgbClr val="FF0000"/>
                </a:solidFill>
              </a:rPr>
              <a:t>and their righteousness is of me, saith the </a:t>
            </a:r>
            <a:r>
              <a:rPr lang="en-US" sz="3200" b="1" cap="small" dirty="0">
                <a:solidFill>
                  <a:srgbClr val="FF0000"/>
                </a:solidFill>
              </a:rPr>
              <a:t>Lord</a:t>
            </a:r>
            <a:r>
              <a:rPr lang="en-US" sz="3200" b="1" dirty="0"/>
              <a:t>.</a:t>
            </a:r>
          </a:p>
          <a:p>
            <a:endParaRPr lang="en-US" dirty="0"/>
          </a:p>
        </p:txBody>
      </p:sp>
    </p:spTree>
    <p:extLst>
      <p:ext uri="{BB962C8B-B14F-4D97-AF65-F5344CB8AC3E}">
        <p14:creationId xmlns:p14="http://schemas.microsoft.com/office/powerpoint/2010/main" val="27407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and Goliath</a:t>
            </a:r>
            <a:endParaRPr lang="en-US" dirty="0"/>
          </a:p>
        </p:txBody>
      </p:sp>
      <p:sp>
        <p:nvSpPr>
          <p:cNvPr id="3" name="Content Placeholder 2"/>
          <p:cNvSpPr>
            <a:spLocks noGrp="1"/>
          </p:cNvSpPr>
          <p:nvPr>
            <p:ph idx="1"/>
          </p:nvPr>
        </p:nvSpPr>
        <p:spPr/>
        <p:txBody>
          <a:bodyPr>
            <a:normAutofit fontScale="92500" lnSpcReduction="20000"/>
          </a:bodyPr>
          <a:lstStyle/>
          <a:p>
            <a:r>
              <a:rPr lang="en-US" sz="3200" b="1" dirty="0"/>
              <a:t>1 Samuel </a:t>
            </a:r>
            <a:r>
              <a:rPr lang="en-US" sz="3200" b="1" dirty="0" smtClean="0"/>
              <a:t>17</a:t>
            </a:r>
          </a:p>
          <a:p>
            <a:r>
              <a:rPr lang="en-US" sz="3200" b="1" dirty="0" smtClean="0"/>
              <a:t>The God Filter…IF God Be For You</a:t>
            </a:r>
          </a:p>
          <a:p>
            <a:r>
              <a:rPr lang="en-US" sz="3200" b="1" dirty="0" smtClean="0"/>
              <a:t>The Attitude… Confident of Victory</a:t>
            </a:r>
          </a:p>
          <a:p>
            <a:r>
              <a:rPr lang="en-US" sz="3200" b="1" dirty="0" smtClean="0"/>
              <a:t>Our Victories Given Daily as we humble ourselves in the presence of the Lord </a:t>
            </a:r>
          </a:p>
          <a:p>
            <a:r>
              <a:rPr lang="en-US" sz="3200" dirty="0"/>
              <a:t>Joshua 1:5 </a:t>
            </a:r>
            <a:r>
              <a:rPr lang="en-US" sz="3200" dirty="0" smtClean="0"/>
              <a:t>5 </a:t>
            </a:r>
            <a:r>
              <a:rPr lang="en-US" sz="3200" dirty="0" smtClean="0">
                <a:hlinkClick r:id="rId2" tooltip="3808: lo (Adv-NegPrt) -- Not, no"/>
              </a:rPr>
              <a:t>No</a:t>
            </a:r>
            <a:r>
              <a:rPr lang="en-US" sz="3200" dirty="0" smtClean="0"/>
              <a:t> </a:t>
            </a:r>
            <a:r>
              <a:rPr lang="en-US" sz="3200" dirty="0">
                <a:hlinkClick r:id="rId3" tooltip="376: ish (N-ms) -- A man as an individual, a male person"/>
              </a:rPr>
              <a:t>one</a:t>
            </a:r>
            <a:r>
              <a:rPr lang="en-US" sz="3200" dirty="0"/>
              <a:t> </a:t>
            </a:r>
            <a:r>
              <a:rPr lang="en-US" sz="3200" dirty="0">
                <a:hlinkClick r:id="rId4" tooltip="3320: yityatzTzev (V-Hitpael-Imperf-3ms) -- To set or station oneself, take one's stand"/>
              </a:rPr>
              <a:t>shall stand</a:t>
            </a:r>
            <a:r>
              <a:rPr lang="en-US" sz="3200" dirty="0"/>
              <a:t> </a:t>
            </a:r>
            <a:r>
              <a:rPr lang="en-US" sz="3200" dirty="0">
                <a:hlinkClick r:id="rId5" tooltip="6440: lefaNeicha (Prep-l :: N-cpc :: 2ms) -- The face"/>
              </a:rPr>
              <a:t>against you</a:t>
            </a:r>
            <a:r>
              <a:rPr lang="en-US" sz="3200" dirty="0"/>
              <a:t> </a:t>
            </a:r>
            <a:r>
              <a:rPr lang="en-US" sz="3200" dirty="0">
                <a:hlinkClick r:id="rId6" tooltip="3605: kol (N-msc) -- The whole, all, any, every"/>
              </a:rPr>
              <a:t>all</a:t>
            </a:r>
            <a:r>
              <a:rPr lang="en-US" sz="3200" dirty="0"/>
              <a:t> </a:t>
            </a:r>
            <a:r>
              <a:rPr lang="en-US" sz="3200" dirty="0">
                <a:hlinkClick r:id="rId7" tooltip="3117: yeMei (N-mpc) -- A day"/>
              </a:rPr>
              <a:t>the days</a:t>
            </a:r>
            <a:r>
              <a:rPr lang="en-US" sz="3200" dirty="0"/>
              <a:t> </a:t>
            </a:r>
            <a:r>
              <a:rPr lang="en-US" sz="3200" dirty="0">
                <a:hlinkClick r:id="rId8" tooltip="2416: chaiYeicha (N-mpc :: 2ms) -- Alive, raw, fresh, strong, life"/>
              </a:rPr>
              <a:t>of your life.</a:t>
            </a:r>
            <a:r>
              <a:rPr lang="en-US" sz="3200" dirty="0"/>
              <a:t> </a:t>
            </a:r>
            <a:r>
              <a:rPr lang="en-US" sz="3200" dirty="0">
                <a:hlinkClick r:id="rId9" tooltip="834: kaaSher (Prep-k :: Pro-r) -- Who, which, what, that, when, where, how, because, in order that"/>
              </a:rPr>
              <a:t>As</a:t>
            </a:r>
            <a:r>
              <a:rPr lang="en-US" sz="3200" dirty="0"/>
              <a:t> </a:t>
            </a:r>
            <a:r>
              <a:rPr lang="en-US" sz="3200" dirty="0">
                <a:hlinkClick r:id="rId10" tooltip="1961: ehYeh (V-Qal-Imperf-1cs) -- To fall out, come to pass, become, be"/>
              </a:rPr>
              <a:t>I was</a:t>
            </a:r>
            <a:r>
              <a:rPr lang="en-US" sz="3200" dirty="0"/>
              <a:t> </a:t>
            </a:r>
            <a:r>
              <a:rPr lang="en-US" sz="3200" dirty="0">
                <a:hlinkClick r:id="rId11" tooltip="5973: imMach (Prep :: 2fs) -- With, equally with"/>
              </a:rPr>
              <a:t>with</a:t>
            </a:r>
            <a:r>
              <a:rPr lang="en-US" sz="3200" dirty="0"/>
              <a:t> </a:t>
            </a:r>
            <a:r>
              <a:rPr lang="en-US" sz="3200" dirty="0">
                <a:hlinkClick r:id="rId12" tooltip="4872: moSheh (N-proper-ms) -- Moses -- a great Israelite leader, prophet and lawgiver"/>
              </a:rPr>
              <a:t>Moses,</a:t>
            </a:r>
            <a:r>
              <a:rPr lang="en-US" sz="3200" dirty="0"/>
              <a:t> </a:t>
            </a:r>
            <a:r>
              <a:rPr lang="en-US" sz="3200" dirty="0">
                <a:hlinkClick r:id="rId10" tooltip="1961: haYiti (V-Qal-Perf-1cs) -- To fall out, come to pass, become, be"/>
              </a:rPr>
              <a:t>so I will be</a:t>
            </a:r>
            <a:r>
              <a:rPr lang="en-US" sz="3200" dirty="0"/>
              <a:t> </a:t>
            </a:r>
            <a:r>
              <a:rPr lang="en-US" sz="3200" dirty="0">
                <a:hlinkClick r:id="rId11" tooltip="5973: im (Prep) -- With, equally with"/>
              </a:rPr>
              <a:t>with you;</a:t>
            </a:r>
            <a:r>
              <a:rPr lang="en-US" sz="3200" dirty="0"/>
              <a:t> </a:t>
            </a:r>
            <a:r>
              <a:rPr lang="en-US" sz="3200" dirty="0">
                <a:hlinkClick r:id="rId2" tooltip="3808: lo (Adv-NegPrt) -- Not, no"/>
              </a:rPr>
              <a:t>I will never</a:t>
            </a:r>
            <a:r>
              <a:rPr lang="en-US" sz="3200" dirty="0"/>
              <a:t> </a:t>
            </a:r>
            <a:r>
              <a:rPr lang="en-US" sz="3200" dirty="0">
                <a:hlinkClick r:id="rId13" tooltip="7503: arpeCha (V-Hifil-Imperf-1cs :: 2ms) -- Sink, relax"/>
              </a:rPr>
              <a:t>leave you</a:t>
            </a:r>
            <a:r>
              <a:rPr lang="en-US" sz="3200" dirty="0"/>
              <a:t> </a:t>
            </a:r>
            <a:r>
              <a:rPr lang="en-US" sz="3200" dirty="0">
                <a:hlinkClick r:id="rId2" tooltip="3808: veLo (Conj-w :: Adv-NegPrt) -- Not, no"/>
              </a:rPr>
              <a:t>or</a:t>
            </a:r>
            <a:r>
              <a:rPr lang="en-US" sz="3200" dirty="0"/>
              <a:t> </a:t>
            </a:r>
            <a:r>
              <a:rPr lang="en-US" sz="3200" dirty="0">
                <a:hlinkClick r:id="rId14" tooltip="5800: eezVeka (V-Qal-Imperf-1cs :: 2mse) -- To loosen, relinquish, permit"/>
              </a:rPr>
              <a:t>forsake you.</a:t>
            </a:r>
            <a:r>
              <a:rPr lang="en-US" sz="3200" dirty="0"/>
              <a:t> </a:t>
            </a:r>
            <a:endParaRPr lang="en-US" sz="3200" b="1" dirty="0"/>
          </a:p>
          <a:p>
            <a:endParaRPr lang="en-US" dirty="0"/>
          </a:p>
        </p:txBody>
      </p:sp>
    </p:spTree>
    <p:extLst>
      <p:ext uri="{BB962C8B-B14F-4D97-AF65-F5344CB8AC3E}">
        <p14:creationId xmlns:p14="http://schemas.microsoft.com/office/powerpoint/2010/main" val="2626373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Three Practical Reasons Why We Worship God</a:t>
            </a:r>
          </a:p>
        </p:txBody>
      </p:sp>
      <p:sp>
        <p:nvSpPr>
          <p:cNvPr id="3" name="Content Placeholder 2"/>
          <p:cNvSpPr>
            <a:spLocks noGrp="1"/>
          </p:cNvSpPr>
          <p:nvPr>
            <p:ph idx="1"/>
          </p:nvPr>
        </p:nvSpPr>
        <p:spPr/>
        <p:txBody>
          <a:bodyPr/>
          <a:lstStyle/>
          <a:p>
            <a:r>
              <a:rPr lang="en-US" sz="2800" b="1" dirty="0">
                <a:solidFill>
                  <a:srgbClr val="FF0000"/>
                </a:solidFill>
              </a:rPr>
              <a:t>1) To Keep Our Lives God-Centered</a:t>
            </a:r>
          </a:p>
          <a:p>
            <a:r>
              <a:rPr lang="en-US" sz="2800" dirty="0"/>
              <a:t>Psalm 103:1-14 New King James Version (NKJV)</a:t>
            </a:r>
          </a:p>
          <a:p>
            <a:r>
              <a:rPr lang="en-US" sz="2800" dirty="0"/>
              <a:t>Praise for the LORD’s Mercies/ A Psalm of David.</a:t>
            </a:r>
          </a:p>
          <a:p>
            <a:endParaRPr lang="en-US" dirty="0"/>
          </a:p>
        </p:txBody>
      </p:sp>
    </p:spTree>
    <p:extLst>
      <p:ext uri="{BB962C8B-B14F-4D97-AF65-F5344CB8AC3E}">
        <p14:creationId xmlns:p14="http://schemas.microsoft.com/office/powerpoint/2010/main" val="247673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docProps/app.xml><?xml version="1.0" encoding="utf-8"?>
<Properties xmlns="http://schemas.openxmlformats.org/officeDocument/2006/extended-properties" xmlns:vt="http://schemas.openxmlformats.org/officeDocument/2006/docPropsVTypes">
  <Template>TM03457515[[fn=View]]</Template>
  <TotalTime>408</TotalTime>
  <Words>691</Words>
  <Application>Microsoft Office PowerPoint</Application>
  <PresentationFormat>Widescreen</PresentationFormat>
  <Paragraphs>72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Schoolbook</vt:lpstr>
      <vt:lpstr>Times New Roman</vt:lpstr>
      <vt:lpstr>Wingdings 2</vt:lpstr>
      <vt:lpstr>View</vt:lpstr>
      <vt:lpstr>Overcoming the Snare of the Fowler Part 2</vt:lpstr>
      <vt:lpstr>The Answer to Pride!</vt:lpstr>
      <vt:lpstr>John 4:23 Easy-to-Read Version (ERV)</vt:lpstr>
      <vt:lpstr>Psalm 22:3</vt:lpstr>
      <vt:lpstr>Isaiah 61:2-4 King James Version (KJV)</vt:lpstr>
      <vt:lpstr>Depression is a Spirit</vt:lpstr>
      <vt:lpstr>Isaiah 54:17 King James Version (KJV) </vt:lpstr>
      <vt:lpstr>David and Goliath</vt:lpstr>
      <vt:lpstr>3. Three Practical Reasons Why We Worship God</vt:lpstr>
      <vt:lpstr>Psalm 103:1-14 New King James Version (NKJV)</vt:lpstr>
      <vt:lpstr>Psalm 103:1-14 New King James Version (NKJV)</vt:lpstr>
      <vt:lpstr>Psalm 103:1-14 New King James Version (NKJV)</vt:lpstr>
      <vt:lpstr>Psalm 103:1-14 New King James Version (NKJV)</vt:lpstr>
      <vt:lpstr>2) To Keep Our Faith in God Strong and Active</vt:lpstr>
      <vt:lpstr>3) To Keep Everything in its Correct Perspective</vt:lpstr>
      <vt:lpstr>3) To Keep Everything in its Correct Perspective</vt:lpstr>
      <vt:lpstr>3) To Keep Everything in its Correct Perspective</vt:lpstr>
      <vt:lpstr>3) To Keep Everything in its Correct Perspective</vt:lpstr>
      <vt:lpstr>PowerPoint Presentation</vt:lpstr>
      <vt:lpstr>       What is the Holy Spirit saying to me through this message?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the Snare of the Fowler</dc:title>
  <dc:creator>Ronald Powell</dc:creator>
  <cp:lastModifiedBy>Ronald Powell</cp:lastModifiedBy>
  <cp:revision>17</cp:revision>
  <dcterms:created xsi:type="dcterms:W3CDTF">2019-11-09T18:31:15Z</dcterms:created>
  <dcterms:modified xsi:type="dcterms:W3CDTF">2019-11-17T16:26:52Z</dcterms:modified>
</cp:coreProperties>
</file>