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57" r:id="rId3"/>
    <p:sldId id="258" r:id="rId4"/>
    <p:sldId id="259" r:id="rId5"/>
    <p:sldId id="260" r:id="rId6"/>
    <p:sldId id="261" r:id="rId7"/>
    <p:sldId id="262" r:id="rId8"/>
    <p:sldId id="281" r:id="rId9"/>
    <p:sldId id="264" r:id="rId10"/>
    <p:sldId id="282" r:id="rId11"/>
    <p:sldId id="283" r:id="rId12"/>
    <p:sldId id="267" r:id="rId13"/>
    <p:sldId id="265" r:id="rId14"/>
    <p:sldId id="266" r:id="rId15"/>
    <p:sldId id="268" r:id="rId16"/>
    <p:sldId id="284" r:id="rId17"/>
    <p:sldId id="285" r:id="rId18"/>
    <p:sldId id="270" r:id="rId19"/>
    <p:sldId id="286" r:id="rId20"/>
    <p:sldId id="271" r:id="rId21"/>
    <p:sldId id="272" r:id="rId22"/>
    <p:sldId id="273" r:id="rId23"/>
    <p:sldId id="288" r:id="rId24"/>
    <p:sldId id="287" r:id="rId25"/>
    <p:sldId id="289" r:id="rId26"/>
    <p:sldId id="280" r:id="rId27"/>
    <p:sldId id="275"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116" d="100"/>
          <a:sy n="116" d="100"/>
        </p:scale>
        <p:origin x="102" y="7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11292840" y="0"/>
            <a:ext cx="914400" cy="6858000"/>
          </a:xfrm>
          <a:prstGeom prst="rect">
            <a:avLst/>
          </a:pr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6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ACF1A1B0-862D-4909-A7DB-D8ADA062DFCA}" type="datetimeFigureOut">
              <a:rPr lang="en-US" dirty="0"/>
              <a:t>11/9/2019</a:t>
            </a:fld>
            <a:endParaRPr lang="en-US" dirty="0"/>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US" dirty="0"/>
          </a:p>
        </p:txBody>
      </p:sp>
      <p:sp>
        <p:nvSpPr>
          <p:cNvPr id="6" name="Slide Number Placeholder 5"/>
          <p:cNvSpPr>
            <a:spLocks noGrp="1"/>
          </p:cNvSpPr>
          <p:nvPr>
            <p:ph type="sldNum" sz="quarter" idx="12"/>
          </p:nvPr>
        </p:nvSpPr>
        <p:spPr/>
        <p:txBody>
          <a:bodyPr vert="horz" lIns="45720" tIns="45720" rIns="45720" bIns="45720" rtlCol="0" anchor="ctr">
            <a:normAutofit/>
          </a:bodyPr>
          <a:lstStyle>
            <a:lvl1pPr>
              <a:defRPr lang="en-US"/>
            </a:lvl1pPr>
          </a:lstStyle>
          <a:p>
            <a:fld id="{4FAB73BC-B049-4115-A692-8D63A059BFB8}" type="slidenum">
              <a:rPr lang="en-US" dirty="0"/>
              <a:pPr/>
              <a:t>‹#›</a:t>
            </a:fld>
            <a:endParaRPr lang="en-US" dirty="0"/>
          </a:p>
        </p:txBody>
      </p:sp>
      <p:sp>
        <p:nvSpPr>
          <p:cNvPr id="7" name="Rectangle 6"/>
          <p:cNvSpPr/>
          <p:nvPr/>
        </p:nvSpPr>
        <p:spPr>
          <a:xfrm>
            <a:off x="0" y="0"/>
            <a:ext cx="457200" cy="6858000"/>
          </a:xfrm>
          <a:prstGeom prst="rect">
            <a:avLst/>
          </a:pr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B156144-9CB7-4E3A-B87E-A382F9BE05EF}" type="datetimeFigureOut">
              <a:rPr lang="en-US" dirty="0"/>
              <a:t>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43D55F-46AB-4791-9172-4FA8DD3A6A9C}" type="datetimeFigureOut">
              <a:rPr lang="en-US" dirty="0"/>
              <a:t>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8026881-8A08-449C-8D73-E5F201F814C1}" type="datetimeFigureOut">
              <a:rPr lang="en-US" dirty="0"/>
              <a:t>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ectangle 7"/>
          <p:cNvSpPr/>
          <p:nvPr/>
        </p:nvSpPr>
        <p:spPr>
          <a:xfrm>
            <a:off x="11292840" y="0"/>
            <a:ext cx="914400" cy="6858000"/>
          </a:xfrm>
          <a:prstGeom prst="rect">
            <a:avLst/>
          </a:pr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n-US" smtClean="0"/>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EB5A5E-0C07-4E93-A112-D37B4D166B30}" type="datetimeFigureOut">
              <a:rPr lang="en-US" dirty="0"/>
              <a:t>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
        <p:nvSpPr>
          <p:cNvPr id="7" name="Rectangle 6"/>
          <p:cNvSpPr/>
          <p:nvPr/>
        </p:nvSpPr>
        <p:spPr>
          <a:xfrm>
            <a:off x="0" y="0"/>
            <a:ext cx="457200" cy="6858000"/>
          </a:xfrm>
          <a:prstGeom prst="rect">
            <a:avLst/>
          </a:pr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E1F71C5-DC57-4358-A1EA-30C08AF6E3C5}" type="datetimeFigureOut">
              <a:rPr lang="en-US" dirty="0"/>
              <a:t>11/9/2019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61872" y="1717879"/>
            <a:ext cx="4480560" cy="731520"/>
          </a:xfrm>
        </p:spPr>
        <p:txBody>
          <a:bodyPr anchor="b">
            <a:normAutofit/>
          </a:bodyPr>
          <a:lstStyle>
            <a:lvl1pPr marL="0" indent="0">
              <a:spcBef>
                <a:spcPts val="0"/>
              </a:spcBef>
              <a:buNone/>
              <a:defRPr sz="2000" b="0">
                <a:solidFill>
                  <a:schemeClr val="tx1">
                    <a:lumMod val="6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13"/>
          </p:nvPr>
        </p:nvSpPr>
        <p:spPr>
          <a:xfrm>
            <a:off x="6126480" y="1717879"/>
            <a:ext cx="4480560" cy="731520"/>
          </a:xfrm>
        </p:spPr>
        <p:txBody>
          <a:bodyPr anchor="b">
            <a:normAutofit/>
          </a:bodyPr>
          <a:lstStyle>
            <a:lvl1pPr marL="0" indent="0">
              <a:spcBef>
                <a:spcPts val="0"/>
              </a:spcBef>
              <a:buFontTx/>
              <a:buNone/>
              <a:defRPr lang="en-US" sz="2000" b="0" kern="1200" spc="10" baseline="0" dirty="0">
                <a:solidFill>
                  <a:schemeClr val="tx1">
                    <a:lumMod val="65000"/>
                  </a:schemeClr>
                </a:solidFill>
                <a:latin typeface="+mn-lt"/>
                <a:ea typeface="+mn-ea"/>
                <a:cs typeface="+mn-cs"/>
              </a:defRPr>
            </a:lvl1pPr>
          </a:lstStyle>
          <a:p>
            <a:pPr lvl="0"/>
            <a:r>
              <a:rPr lang="en-US" smtClean="0"/>
              <a:t>Click to 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2571DBA-DE60-4731-B773-47AAA185C143}" type="datetimeFigureOut">
              <a:rPr lang="en-US" dirty="0"/>
              <a:t>11/9/2019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F170639-886C-4FCF-9EAB-ABB5DA3F3F4A}" type="datetimeFigureOut">
              <a:rPr lang="en-US" dirty="0"/>
              <a:t>11/9/2019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C4A628-C83B-4C66-83F4-1711CE3738FD}" type="datetimeFigureOut">
              <a:rPr lang="en-US" dirty="0"/>
              <a:t>11/9/2019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8C1D73-9400-43CA-A37F-F9B7D00DE14C}" type="datetimeFigureOut">
              <a:rPr lang="en-US" dirty="0"/>
              <a:t>11/9/2019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tx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1292840" cy="512892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tx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B7711-B905-4633-B4D7-6F3A49A2E7D9}" type="datetimeFigureOut">
              <a:rPr lang="en-US" dirty="0"/>
              <a:t>11/9/2019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1">
                    <a:lumMod val="50000"/>
                  </a:schemeClr>
                </a:solidFill>
              </a:defRPr>
            </a:lvl1pPr>
          </a:lstStyle>
          <a:p>
            <a:fld id="{89C235CF-BDA2-4E7E-8BBD-350479985E74}" type="datetimeFigureOut">
              <a:rPr lang="en-US" dirty="0"/>
              <a:pPr/>
              <a:t>11/9/2019</a:t>
            </a:fld>
            <a:endParaRPr lang="en-US" dirty="0"/>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rgbClr val="969696"/>
                </a:solidFill>
              </a:defRPr>
            </a:lvl1pPr>
          </a:lstStyle>
          <a:p>
            <a:endParaRPr lang="en-US" dirty="0"/>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rgbClr val="777777"/>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52"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i="1" u="sng" dirty="0"/>
              <a:t>Overcoming the Snare of the Fowler</a:t>
            </a:r>
            <a:r>
              <a:rPr lang="en-US" dirty="0"/>
              <a:t/>
            </a:r>
            <a:br>
              <a:rPr lang="en-US" dirty="0"/>
            </a:br>
            <a:endParaRPr lang="en-US" dirty="0"/>
          </a:p>
        </p:txBody>
      </p:sp>
      <p:sp>
        <p:nvSpPr>
          <p:cNvPr id="3" name="Subtitle 2"/>
          <p:cNvSpPr>
            <a:spLocks noGrp="1"/>
          </p:cNvSpPr>
          <p:nvPr>
            <p:ph type="subTitle" idx="1"/>
          </p:nvPr>
        </p:nvSpPr>
        <p:spPr/>
        <p:txBody>
          <a:bodyPr>
            <a:normAutofit/>
          </a:bodyPr>
          <a:lstStyle/>
          <a:p>
            <a:r>
              <a:rPr lang="en-US" sz="3200" dirty="0" smtClean="0">
                <a:solidFill>
                  <a:srgbClr val="FF0000"/>
                </a:solidFill>
              </a:rPr>
              <a:t>With Bishop Ronald K. Powell</a:t>
            </a:r>
            <a:endParaRPr lang="en-US" sz="3200" dirty="0">
              <a:solidFill>
                <a:srgbClr val="FF0000"/>
              </a:solidFill>
            </a:endParaRPr>
          </a:p>
        </p:txBody>
      </p:sp>
    </p:spTree>
    <p:extLst>
      <p:ext uri="{BB962C8B-B14F-4D97-AF65-F5344CB8AC3E}">
        <p14:creationId xmlns:p14="http://schemas.microsoft.com/office/powerpoint/2010/main" val="13731443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Ezekiel 28:12-17 New King James Version (NKJV)</a:t>
            </a:r>
          </a:p>
        </p:txBody>
      </p:sp>
      <p:sp>
        <p:nvSpPr>
          <p:cNvPr id="3" name="Content Placeholder 2"/>
          <p:cNvSpPr>
            <a:spLocks noGrp="1"/>
          </p:cNvSpPr>
          <p:nvPr>
            <p:ph idx="1"/>
          </p:nvPr>
        </p:nvSpPr>
        <p:spPr/>
        <p:txBody>
          <a:bodyPr>
            <a:normAutofit fontScale="92500" lnSpcReduction="20000"/>
          </a:bodyPr>
          <a:lstStyle/>
          <a:p>
            <a:r>
              <a:rPr lang="en-US" sz="2800" dirty="0"/>
              <a:t>The workmanship of your timbrels and pipes</a:t>
            </a:r>
          </a:p>
          <a:p>
            <a:r>
              <a:rPr lang="en-US" sz="2800" dirty="0"/>
              <a:t>was prepared for you on the day you were created.</a:t>
            </a:r>
          </a:p>
          <a:p>
            <a:r>
              <a:rPr lang="en-US" sz="2800" dirty="0"/>
              <a:t>14 “You were the anointed cherub who covers;</a:t>
            </a:r>
          </a:p>
          <a:p>
            <a:r>
              <a:rPr lang="en-US" sz="2800" dirty="0"/>
              <a:t>I established you</a:t>
            </a:r>
            <a:r>
              <a:rPr lang="en-US" sz="2800" dirty="0" smtClean="0"/>
              <a:t>; You </a:t>
            </a:r>
            <a:r>
              <a:rPr lang="en-US" sz="2800" dirty="0"/>
              <a:t>were on the holy mountain of God;</a:t>
            </a:r>
          </a:p>
          <a:p>
            <a:r>
              <a:rPr lang="en-US" sz="2800" dirty="0"/>
              <a:t>You walked back and forth in the midst of fiery stones.</a:t>
            </a:r>
          </a:p>
          <a:p>
            <a:r>
              <a:rPr lang="en-US" sz="2800" dirty="0"/>
              <a:t>15 You were perfect in your ways from the day you were created,</a:t>
            </a:r>
          </a:p>
          <a:p>
            <a:r>
              <a:rPr lang="en-US" sz="2800" dirty="0">
                <a:solidFill>
                  <a:srgbClr val="FF0000"/>
                </a:solidFill>
              </a:rPr>
              <a:t>Till iniquity was found in you</a:t>
            </a:r>
            <a:r>
              <a:rPr lang="en-US" sz="2800" dirty="0"/>
              <a:t>.</a:t>
            </a:r>
          </a:p>
          <a:p>
            <a:endParaRPr lang="en-US" dirty="0"/>
          </a:p>
        </p:txBody>
      </p:sp>
    </p:spTree>
    <p:extLst>
      <p:ext uri="{BB962C8B-B14F-4D97-AF65-F5344CB8AC3E}">
        <p14:creationId xmlns:p14="http://schemas.microsoft.com/office/powerpoint/2010/main" val="17480785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Ezekiel 28:12-17 New King James Version (NKJV)</a:t>
            </a:r>
          </a:p>
        </p:txBody>
      </p:sp>
      <p:sp>
        <p:nvSpPr>
          <p:cNvPr id="3" name="Content Placeholder 2"/>
          <p:cNvSpPr>
            <a:spLocks noGrp="1"/>
          </p:cNvSpPr>
          <p:nvPr>
            <p:ph idx="1"/>
          </p:nvPr>
        </p:nvSpPr>
        <p:spPr>
          <a:xfrm>
            <a:off x="1261872" y="1828800"/>
            <a:ext cx="8595360" cy="4744995"/>
          </a:xfrm>
        </p:spPr>
        <p:txBody>
          <a:bodyPr>
            <a:normAutofit fontScale="25000" lnSpcReduction="20000"/>
          </a:bodyPr>
          <a:lstStyle/>
          <a:p>
            <a:r>
              <a:rPr lang="en-US" sz="10400" baseline="30000" dirty="0"/>
              <a:t>16 </a:t>
            </a:r>
            <a:r>
              <a:rPr lang="en-US" sz="10400" dirty="0"/>
              <a:t>“By the abundance of your trading</a:t>
            </a:r>
            <a:br>
              <a:rPr lang="en-US" sz="10400" dirty="0"/>
            </a:br>
            <a:r>
              <a:rPr lang="en-US" sz="10400" dirty="0"/>
              <a:t>You became filled with violence </a:t>
            </a:r>
            <a:r>
              <a:rPr lang="en-US" sz="10400" dirty="0" smtClean="0"/>
              <a:t>within, And </a:t>
            </a:r>
            <a:r>
              <a:rPr lang="en-US" sz="10400" dirty="0"/>
              <a:t>you sinned</a:t>
            </a:r>
            <a:r>
              <a:rPr lang="en-US" sz="10400" dirty="0" smtClean="0"/>
              <a:t>;</a:t>
            </a:r>
          </a:p>
          <a:p>
            <a:r>
              <a:rPr lang="en-US" sz="10400" dirty="0" smtClean="0"/>
              <a:t>Therefore </a:t>
            </a:r>
            <a:r>
              <a:rPr lang="en-US" sz="10400" dirty="0"/>
              <a:t>I cast you as a profane thing</a:t>
            </a:r>
            <a:br>
              <a:rPr lang="en-US" sz="10400" dirty="0"/>
            </a:br>
            <a:r>
              <a:rPr lang="en-US" sz="10400" dirty="0"/>
              <a:t>Out of the mountain of God;</a:t>
            </a:r>
            <a:br>
              <a:rPr lang="en-US" sz="10400" dirty="0"/>
            </a:br>
            <a:r>
              <a:rPr lang="en-US" sz="10400" dirty="0"/>
              <a:t>And I destroyed you, O covering cherub,</a:t>
            </a:r>
            <a:br>
              <a:rPr lang="en-US" sz="10400" dirty="0"/>
            </a:br>
            <a:r>
              <a:rPr lang="en-US" sz="10400" dirty="0"/>
              <a:t>From the midst of the fiery stones.</a:t>
            </a:r>
          </a:p>
          <a:p>
            <a:r>
              <a:rPr lang="en-US" sz="10400" baseline="30000" dirty="0"/>
              <a:t>17 </a:t>
            </a:r>
            <a:r>
              <a:rPr lang="en-US" sz="10400" dirty="0"/>
              <a:t>“</a:t>
            </a:r>
            <a:r>
              <a:rPr lang="en-US" sz="10400" b="1" dirty="0">
                <a:solidFill>
                  <a:srgbClr val="FF0000"/>
                </a:solidFill>
              </a:rPr>
              <a:t>Your heart was lifted up because of your beauty;</a:t>
            </a:r>
            <a:br>
              <a:rPr lang="en-US" sz="10400" b="1" dirty="0">
                <a:solidFill>
                  <a:srgbClr val="FF0000"/>
                </a:solidFill>
              </a:rPr>
            </a:br>
            <a:r>
              <a:rPr lang="en-US" sz="10400" b="1" dirty="0">
                <a:solidFill>
                  <a:srgbClr val="FF0000"/>
                </a:solidFill>
              </a:rPr>
              <a:t>You corrupted your wisdom for the sake of your splendor</a:t>
            </a:r>
            <a:r>
              <a:rPr lang="en-US" sz="10400" dirty="0" smtClean="0"/>
              <a:t>;</a:t>
            </a:r>
          </a:p>
          <a:p>
            <a:r>
              <a:rPr lang="en-US" sz="10400" dirty="0" smtClean="0"/>
              <a:t>I </a:t>
            </a:r>
            <a:r>
              <a:rPr lang="en-US" sz="10400" dirty="0"/>
              <a:t>cast you to the ground</a:t>
            </a:r>
            <a:r>
              <a:rPr lang="en-US" sz="10400" dirty="0" smtClean="0"/>
              <a:t>, I </a:t>
            </a:r>
            <a:r>
              <a:rPr lang="en-US" sz="10400" dirty="0"/>
              <a:t>laid you before kings,</a:t>
            </a:r>
            <a:br>
              <a:rPr lang="en-US" sz="10400" dirty="0"/>
            </a:br>
            <a:r>
              <a:rPr lang="en-US" sz="10400" dirty="0"/>
              <a:t>That they might gaze at you.</a:t>
            </a:r>
          </a:p>
          <a:p>
            <a:endParaRPr lang="en-US" dirty="0"/>
          </a:p>
        </p:txBody>
      </p:sp>
    </p:spTree>
    <p:extLst>
      <p:ext uri="{BB962C8B-B14F-4D97-AF65-F5344CB8AC3E}">
        <p14:creationId xmlns:p14="http://schemas.microsoft.com/office/powerpoint/2010/main" val="3529734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t>Bible Facts about Pride</a:t>
            </a:r>
            <a:r>
              <a:rPr lang="en-US" dirty="0"/>
              <a:t/>
            </a:r>
            <a:br>
              <a:rPr lang="en-US" dirty="0"/>
            </a:br>
            <a:endParaRPr lang="en-US" dirty="0"/>
          </a:p>
        </p:txBody>
      </p:sp>
      <p:sp>
        <p:nvSpPr>
          <p:cNvPr id="3" name="Content Placeholder 2"/>
          <p:cNvSpPr>
            <a:spLocks noGrp="1"/>
          </p:cNvSpPr>
          <p:nvPr>
            <p:ph idx="1"/>
          </p:nvPr>
        </p:nvSpPr>
        <p:spPr>
          <a:xfrm>
            <a:off x="1261872" y="1466336"/>
            <a:ext cx="8595360" cy="4934464"/>
          </a:xfrm>
        </p:spPr>
        <p:txBody>
          <a:bodyPr>
            <a:normAutofit fontScale="32500" lnSpcReduction="20000"/>
          </a:bodyPr>
          <a:lstStyle/>
          <a:p>
            <a:r>
              <a:rPr lang="en-US" sz="8600" b="1" dirty="0">
                <a:solidFill>
                  <a:srgbClr val="FF0000"/>
                </a:solidFill>
              </a:rPr>
              <a:t>1) It was how the devil deceived Adam and Eve into rebelling against God.</a:t>
            </a:r>
            <a:endParaRPr lang="en-US" sz="8600" dirty="0">
              <a:solidFill>
                <a:srgbClr val="FF0000"/>
              </a:solidFill>
            </a:endParaRPr>
          </a:p>
          <a:p>
            <a:r>
              <a:rPr lang="en-US" sz="8000" b="1" dirty="0"/>
              <a:t> </a:t>
            </a:r>
            <a:r>
              <a:rPr lang="en-US" sz="8000" b="1" dirty="0" smtClean="0"/>
              <a:t>Genesis </a:t>
            </a:r>
            <a:r>
              <a:rPr lang="en-US" sz="8000" b="1" dirty="0"/>
              <a:t>3:4-7 New King James Version (NKJV)</a:t>
            </a:r>
            <a:endParaRPr lang="en-US" sz="8000" dirty="0"/>
          </a:p>
          <a:p>
            <a:r>
              <a:rPr lang="en-US" sz="8000" baseline="30000" dirty="0"/>
              <a:t>4 </a:t>
            </a:r>
            <a:r>
              <a:rPr lang="en-US" sz="8000" dirty="0"/>
              <a:t>Then the serpent said to the woman, “</a:t>
            </a:r>
            <a:r>
              <a:rPr lang="en-US" sz="8000" b="1" dirty="0">
                <a:solidFill>
                  <a:srgbClr val="FF0000"/>
                </a:solidFill>
              </a:rPr>
              <a:t>You will not surely die. </a:t>
            </a:r>
            <a:r>
              <a:rPr lang="en-US" sz="8000" b="1" baseline="30000" dirty="0">
                <a:solidFill>
                  <a:srgbClr val="FF0000"/>
                </a:solidFill>
              </a:rPr>
              <a:t>5 </a:t>
            </a:r>
            <a:r>
              <a:rPr lang="en-US" sz="8000" b="1" dirty="0">
                <a:solidFill>
                  <a:srgbClr val="FF0000"/>
                </a:solidFill>
              </a:rPr>
              <a:t>For God knows that in the day you eat of it your eyes will be opened, and you will be like God, knowing good and evil</a:t>
            </a:r>
            <a:r>
              <a:rPr lang="en-US" sz="8000" dirty="0"/>
              <a:t>.”</a:t>
            </a:r>
          </a:p>
          <a:p>
            <a:r>
              <a:rPr lang="en-US" sz="8000" baseline="30000" dirty="0"/>
              <a:t>6 </a:t>
            </a:r>
            <a:r>
              <a:rPr lang="en-US" sz="8000" dirty="0"/>
              <a:t>So when the woman </a:t>
            </a:r>
            <a:r>
              <a:rPr lang="en-US" sz="8000" dirty="0">
                <a:solidFill>
                  <a:srgbClr val="FF0000"/>
                </a:solidFill>
              </a:rPr>
              <a:t>saw</a:t>
            </a:r>
            <a:r>
              <a:rPr lang="en-US" sz="8000" dirty="0"/>
              <a:t> that the tree was good for food, that it was</a:t>
            </a:r>
            <a:r>
              <a:rPr lang="en-US" sz="8000" baseline="30000" dirty="0"/>
              <a:t> </a:t>
            </a:r>
            <a:r>
              <a:rPr lang="en-US" sz="8000" b="1" dirty="0">
                <a:solidFill>
                  <a:srgbClr val="FF0000"/>
                </a:solidFill>
              </a:rPr>
              <a:t>pleasant to the eyes</a:t>
            </a:r>
            <a:r>
              <a:rPr lang="en-US" sz="8000" dirty="0"/>
              <a:t>, and a tree </a:t>
            </a:r>
            <a:r>
              <a:rPr lang="en-US" sz="8000" b="1" dirty="0">
                <a:solidFill>
                  <a:srgbClr val="FF0000"/>
                </a:solidFill>
              </a:rPr>
              <a:t>desirable to make one wise</a:t>
            </a:r>
            <a:r>
              <a:rPr lang="en-US" sz="8000" dirty="0"/>
              <a:t>, she took of its fruit and ate. </a:t>
            </a:r>
            <a:r>
              <a:rPr lang="en-US" sz="8000" dirty="0">
                <a:solidFill>
                  <a:srgbClr val="FF0000"/>
                </a:solidFill>
              </a:rPr>
              <a:t>She also gave to her husband with her</a:t>
            </a:r>
            <a:r>
              <a:rPr lang="en-US" sz="8000" dirty="0"/>
              <a:t>, and he ate. </a:t>
            </a:r>
            <a:r>
              <a:rPr lang="en-US" sz="8000" baseline="30000" dirty="0"/>
              <a:t>7 </a:t>
            </a:r>
            <a:r>
              <a:rPr lang="en-US" sz="8000" dirty="0"/>
              <a:t>Then </a:t>
            </a:r>
            <a:r>
              <a:rPr lang="en-US" sz="8000" dirty="0">
                <a:solidFill>
                  <a:srgbClr val="FF0000"/>
                </a:solidFill>
              </a:rPr>
              <a:t>the eyes of both of them were opened</a:t>
            </a:r>
            <a:r>
              <a:rPr lang="en-US" sz="8000" dirty="0"/>
              <a:t>, and they knew that they were naked; and they sewed fig leaves together and made themselves coverings.</a:t>
            </a:r>
          </a:p>
          <a:p>
            <a:endParaRPr lang="en-US" dirty="0"/>
          </a:p>
        </p:txBody>
      </p:sp>
    </p:spTree>
    <p:extLst>
      <p:ext uri="{BB962C8B-B14F-4D97-AF65-F5344CB8AC3E}">
        <p14:creationId xmlns:p14="http://schemas.microsoft.com/office/powerpoint/2010/main" val="11998065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1) God hates pride and actively resists it.</a:t>
            </a:r>
          </a:p>
        </p:txBody>
      </p:sp>
      <p:sp>
        <p:nvSpPr>
          <p:cNvPr id="3" name="Content Placeholder 2"/>
          <p:cNvSpPr>
            <a:spLocks noGrp="1"/>
          </p:cNvSpPr>
          <p:nvPr>
            <p:ph idx="1"/>
          </p:nvPr>
        </p:nvSpPr>
        <p:spPr/>
        <p:txBody>
          <a:bodyPr/>
          <a:lstStyle/>
          <a:p>
            <a:r>
              <a:rPr lang="en-US" b="1" i="1" dirty="0"/>
              <a:t>Proverbs 6:16-19 New King James Version (NKJV)</a:t>
            </a:r>
            <a:endParaRPr lang="en-US" dirty="0"/>
          </a:p>
          <a:p>
            <a:r>
              <a:rPr lang="en-US" sz="2800" b="1" i="1" baseline="30000" dirty="0"/>
              <a:t>16 </a:t>
            </a:r>
            <a:r>
              <a:rPr lang="en-US" sz="2800" b="1" i="1" dirty="0"/>
              <a:t>These six things the Lord hates,</a:t>
            </a:r>
            <a:br>
              <a:rPr lang="en-US" sz="2800" b="1" i="1" dirty="0"/>
            </a:br>
            <a:r>
              <a:rPr lang="en-US" sz="2800" b="1" i="1" dirty="0"/>
              <a:t>Yes, seven are an abomination to Him:</a:t>
            </a:r>
            <a:br>
              <a:rPr lang="en-US" sz="2800" b="1" i="1" dirty="0"/>
            </a:br>
            <a:r>
              <a:rPr lang="en-US" sz="2800" b="1" i="1" baseline="30000" dirty="0"/>
              <a:t>17 </a:t>
            </a:r>
            <a:r>
              <a:rPr lang="en-US" sz="2800" b="1" i="1" dirty="0">
                <a:solidFill>
                  <a:srgbClr val="FF0000"/>
                </a:solidFill>
              </a:rPr>
              <a:t>A proud look</a:t>
            </a:r>
            <a:r>
              <a:rPr lang="en-US" sz="2800" b="1" i="1" dirty="0"/>
              <a:t>,  </a:t>
            </a:r>
            <a:r>
              <a:rPr lang="en-US" sz="2800" b="1" i="1" dirty="0">
                <a:solidFill>
                  <a:srgbClr val="FF0000"/>
                </a:solidFill>
              </a:rPr>
              <a:t>A lying tongue</a:t>
            </a:r>
            <a:r>
              <a:rPr lang="en-US" sz="2800" b="1" i="1" dirty="0"/>
              <a:t>,</a:t>
            </a:r>
            <a:br>
              <a:rPr lang="en-US" sz="2800" b="1" i="1" dirty="0"/>
            </a:br>
            <a:r>
              <a:rPr lang="en-US" sz="2800" b="1" i="1" dirty="0">
                <a:solidFill>
                  <a:srgbClr val="FF0000"/>
                </a:solidFill>
              </a:rPr>
              <a:t>Hands that shed innocent blood</a:t>
            </a:r>
            <a:r>
              <a:rPr lang="en-US" sz="2800" b="1" i="1" dirty="0"/>
              <a:t>,</a:t>
            </a:r>
            <a:br>
              <a:rPr lang="en-US" sz="2800" b="1" i="1" dirty="0"/>
            </a:br>
            <a:r>
              <a:rPr lang="en-US" sz="2800" b="1" i="1" baseline="30000" dirty="0"/>
              <a:t>18 </a:t>
            </a:r>
            <a:r>
              <a:rPr lang="en-US" sz="2800" b="1" i="1" dirty="0">
                <a:solidFill>
                  <a:srgbClr val="FF0000"/>
                </a:solidFill>
              </a:rPr>
              <a:t>A heart that devises wicked plans</a:t>
            </a:r>
            <a:r>
              <a:rPr lang="en-US" sz="2800" b="1" i="1" dirty="0"/>
              <a:t>,</a:t>
            </a:r>
            <a:br>
              <a:rPr lang="en-US" sz="2800" b="1" i="1" dirty="0"/>
            </a:br>
            <a:r>
              <a:rPr lang="en-US" sz="2800" b="1" i="1" dirty="0">
                <a:solidFill>
                  <a:srgbClr val="FF0000"/>
                </a:solidFill>
              </a:rPr>
              <a:t>Feet that are swift in running to evil</a:t>
            </a:r>
            <a:r>
              <a:rPr lang="en-US" sz="2800" b="1" i="1" dirty="0"/>
              <a:t>,</a:t>
            </a:r>
            <a:br>
              <a:rPr lang="en-US" sz="2800" b="1" i="1" dirty="0"/>
            </a:br>
            <a:r>
              <a:rPr lang="en-US" sz="2800" b="1" i="1" baseline="30000" dirty="0"/>
              <a:t>19 </a:t>
            </a:r>
            <a:r>
              <a:rPr lang="en-US" sz="2800" b="1" i="1" dirty="0">
                <a:solidFill>
                  <a:srgbClr val="FF0000"/>
                </a:solidFill>
              </a:rPr>
              <a:t>A false witness who speaks lies</a:t>
            </a:r>
            <a:r>
              <a:rPr lang="en-US" sz="2800" b="1" i="1" dirty="0"/>
              <a:t>,</a:t>
            </a:r>
            <a:br>
              <a:rPr lang="en-US" sz="2800" b="1" i="1" dirty="0"/>
            </a:br>
            <a:r>
              <a:rPr lang="en-US" sz="2800" b="1" i="1" dirty="0"/>
              <a:t>And </a:t>
            </a:r>
            <a:r>
              <a:rPr lang="en-US" sz="2800" b="1" i="1" dirty="0">
                <a:solidFill>
                  <a:srgbClr val="FF0000"/>
                </a:solidFill>
              </a:rPr>
              <a:t>one who sows discord among brethren</a:t>
            </a:r>
            <a:r>
              <a:rPr lang="en-US" sz="2800" b="1" i="1" dirty="0"/>
              <a:t>.</a:t>
            </a:r>
            <a:endParaRPr lang="en-US" sz="2800" b="1" dirty="0"/>
          </a:p>
          <a:p>
            <a:r>
              <a:rPr lang="en-US" i="1" dirty="0"/>
              <a:t> </a:t>
            </a:r>
            <a:endParaRPr lang="en-US" dirty="0"/>
          </a:p>
          <a:p>
            <a:endParaRPr lang="en-US" dirty="0"/>
          </a:p>
        </p:txBody>
      </p:sp>
    </p:spTree>
    <p:extLst>
      <p:ext uri="{BB962C8B-B14F-4D97-AF65-F5344CB8AC3E}">
        <p14:creationId xmlns:p14="http://schemas.microsoft.com/office/powerpoint/2010/main" val="426706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2) Because it is sin. Pride exposes us to spiritual attacks, and it also negates our spiritual authority.</a:t>
            </a:r>
          </a:p>
        </p:txBody>
      </p:sp>
      <p:sp>
        <p:nvSpPr>
          <p:cNvPr id="3" name="Content Placeholder 2"/>
          <p:cNvSpPr>
            <a:spLocks noGrp="1"/>
          </p:cNvSpPr>
          <p:nvPr>
            <p:ph idx="1"/>
          </p:nvPr>
        </p:nvSpPr>
        <p:spPr/>
        <p:txBody>
          <a:bodyPr/>
          <a:lstStyle/>
          <a:p>
            <a:r>
              <a:rPr lang="en-US" sz="2800" b="1" i="1" dirty="0" smtClean="0"/>
              <a:t>The </a:t>
            </a:r>
            <a:r>
              <a:rPr lang="en-US" sz="2800" b="1" i="1" dirty="0"/>
              <a:t>Answer for Pride</a:t>
            </a:r>
            <a:endParaRPr lang="en-US" sz="2800" dirty="0"/>
          </a:p>
          <a:p>
            <a:r>
              <a:rPr lang="en-US" sz="2800" i="1" dirty="0">
                <a:solidFill>
                  <a:srgbClr val="FF0000"/>
                </a:solidFill>
              </a:rPr>
              <a:t> </a:t>
            </a:r>
            <a:r>
              <a:rPr lang="en-US" sz="2800" b="1" i="1" dirty="0" smtClean="0">
                <a:solidFill>
                  <a:srgbClr val="FF0000"/>
                </a:solidFill>
              </a:rPr>
              <a:t>Humility </a:t>
            </a:r>
            <a:r>
              <a:rPr lang="en-US" sz="2800" b="1" i="1" dirty="0">
                <a:solidFill>
                  <a:srgbClr val="FF0000"/>
                </a:solidFill>
              </a:rPr>
              <a:t>Cures Worldliness</a:t>
            </a:r>
            <a:endParaRPr lang="en-US" sz="2800" dirty="0">
              <a:solidFill>
                <a:srgbClr val="FF0000"/>
              </a:solidFill>
            </a:endParaRPr>
          </a:p>
          <a:p>
            <a:endParaRPr lang="en-US" dirty="0"/>
          </a:p>
        </p:txBody>
      </p:sp>
    </p:spTree>
    <p:extLst>
      <p:ext uri="{BB962C8B-B14F-4D97-AF65-F5344CB8AC3E}">
        <p14:creationId xmlns:p14="http://schemas.microsoft.com/office/powerpoint/2010/main" val="17141085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182880" lvl="0" indent="-182880">
              <a:lnSpc>
                <a:spcPct val="95000"/>
              </a:lnSpc>
              <a:spcBef>
                <a:spcPts val="1400"/>
              </a:spcBef>
              <a:spcAft>
                <a:spcPts val="200"/>
              </a:spcAft>
            </a:pPr>
            <a:r>
              <a:rPr lang="en-US" sz="3100" b="1" spc="10" dirty="0">
                <a:solidFill>
                  <a:prstClr val="white"/>
                </a:solidFill>
                <a:ea typeface="+mn-ea"/>
                <a:cs typeface="+mn-cs"/>
              </a:rPr>
              <a:t>James 4:6-10 New King James Version (NKJV)</a:t>
            </a:r>
            <a:r>
              <a:rPr lang="en-US" sz="2000" spc="10" dirty="0">
                <a:solidFill>
                  <a:prstClr val="white"/>
                </a:solidFill>
                <a:ea typeface="+mn-ea"/>
                <a:cs typeface="+mn-cs"/>
              </a:rPr>
              <a:t/>
            </a:r>
            <a:br>
              <a:rPr lang="en-US" sz="2000" spc="10" dirty="0">
                <a:solidFill>
                  <a:prstClr val="white"/>
                </a:solidFill>
                <a:ea typeface="+mn-ea"/>
                <a:cs typeface="+mn-cs"/>
              </a:rPr>
            </a:br>
            <a:endParaRPr lang="en-US" dirty="0"/>
          </a:p>
        </p:txBody>
      </p:sp>
      <p:sp>
        <p:nvSpPr>
          <p:cNvPr id="3" name="Content Placeholder 2"/>
          <p:cNvSpPr>
            <a:spLocks noGrp="1"/>
          </p:cNvSpPr>
          <p:nvPr>
            <p:ph idx="1"/>
          </p:nvPr>
        </p:nvSpPr>
        <p:spPr>
          <a:xfrm>
            <a:off x="1261872" y="1276866"/>
            <a:ext cx="8595360" cy="4829132"/>
          </a:xfrm>
        </p:spPr>
        <p:txBody>
          <a:bodyPr>
            <a:normAutofit fontScale="85000" lnSpcReduction="20000"/>
          </a:bodyPr>
          <a:lstStyle/>
          <a:p>
            <a:r>
              <a:rPr lang="en-US" sz="3000" baseline="30000" dirty="0" smtClean="0"/>
              <a:t>6</a:t>
            </a:r>
            <a:r>
              <a:rPr lang="en-US" sz="3000" baseline="30000" dirty="0"/>
              <a:t> </a:t>
            </a:r>
            <a:r>
              <a:rPr lang="en-US" sz="3000" b="1" dirty="0">
                <a:solidFill>
                  <a:srgbClr val="FF0000"/>
                </a:solidFill>
              </a:rPr>
              <a:t>But He gives more grace</a:t>
            </a:r>
            <a:r>
              <a:rPr lang="en-US" sz="3000" dirty="0"/>
              <a:t>. Therefore He says:</a:t>
            </a:r>
          </a:p>
          <a:p>
            <a:r>
              <a:rPr lang="en-US" sz="3000" dirty="0"/>
              <a:t>“</a:t>
            </a:r>
            <a:r>
              <a:rPr lang="en-US" sz="3000" dirty="0">
                <a:solidFill>
                  <a:srgbClr val="FF0000"/>
                </a:solidFill>
              </a:rPr>
              <a:t>God resists the proud</a:t>
            </a:r>
            <a:r>
              <a:rPr lang="en-US" sz="3000" dirty="0"/>
              <a:t>, </a:t>
            </a:r>
            <a:r>
              <a:rPr lang="en-US" sz="3000" dirty="0">
                <a:solidFill>
                  <a:srgbClr val="FF0000"/>
                </a:solidFill>
              </a:rPr>
              <a:t>but gives grace to the humble.”</a:t>
            </a:r>
          </a:p>
          <a:p>
            <a:r>
              <a:rPr lang="en-US" sz="3000" baseline="30000" dirty="0"/>
              <a:t>7 </a:t>
            </a:r>
            <a:r>
              <a:rPr lang="en-US" sz="3000" dirty="0"/>
              <a:t>Therefore </a:t>
            </a:r>
            <a:r>
              <a:rPr lang="en-US" sz="3000" dirty="0">
                <a:solidFill>
                  <a:srgbClr val="FF0000"/>
                </a:solidFill>
              </a:rPr>
              <a:t>submit</a:t>
            </a:r>
            <a:r>
              <a:rPr lang="en-US" sz="3000" dirty="0"/>
              <a:t> to God. </a:t>
            </a:r>
            <a:r>
              <a:rPr lang="en-US" sz="3000" dirty="0">
                <a:solidFill>
                  <a:srgbClr val="FF0000"/>
                </a:solidFill>
              </a:rPr>
              <a:t>Resist</a:t>
            </a:r>
            <a:r>
              <a:rPr lang="en-US" sz="3000" dirty="0"/>
              <a:t> the devil and he will flee from you. </a:t>
            </a:r>
          </a:p>
          <a:p>
            <a:r>
              <a:rPr lang="en-US" sz="3000" baseline="30000" dirty="0"/>
              <a:t>8 </a:t>
            </a:r>
            <a:r>
              <a:rPr lang="en-US" sz="3000" b="1" dirty="0">
                <a:solidFill>
                  <a:srgbClr val="FF0000"/>
                </a:solidFill>
              </a:rPr>
              <a:t>Draw near to God</a:t>
            </a:r>
            <a:r>
              <a:rPr lang="en-US" sz="3000" dirty="0"/>
              <a:t> and He will draw near to you. </a:t>
            </a:r>
            <a:r>
              <a:rPr lang="en-US" sz="3000" b="1" dirty="0">
                <a:solidFill>
                  <a:srgbClr val="FF0000"/>
                </a:solidFill>
              </a:rPr>
              <a:t>Cleanse </a:t>
            </a:r>
            <a:r>
              <a:rPr lang="en-US" sz="3000" b="1" i="1" dirty="0">
                <a:solidFill>
                  <a:srgbClr val="FF0000"/>
                </a:solidFill>
              </a:rPr>
              <a:t>your</a:t>
            </a:r>
            <a:r>
              <a:rPr lang="en-US" sz="3000" b="1" dirty="0">
                <a:solidFill>
                  <a:srgbClr val="FF0000"/>
                </a:solidFill>
              </a:rPr>
              <a:t> hands</a:t>
            </a:r>
            <a:r>
              <a:rPr lang="en-US" sz="3000" dirty="0"/>
              <a:t>, </a:t>
            </a:r>
            <a:r>
              <a:rPr lang="en-US" sz="3000" i="1" dirty="0"/>
              <a:t>you</a:t>
            </a:r>
            <a:r>
              <a:rPr lang="en-US" sz="3000" dirty="0"/>
              <a:t> sinners; and </a:t>
            </a:r>
            <a:r>
              <a:rPr lang="en-US" sz="3000" b="1" dirty="0">
                <a:solidFill>
                  <a:srgbClr val="FF0000"/>
                </a:solidFill>
              </a:rPr>
              <a:t>purify </a:t>
            </a:r>
            <a:r>
              <a:rPr lang="en-US" sz="3000" b="1" i="1" dirty="0">
                <a:solidFill>
                  <a:srgbClr val="FF0000"/>
                </a:solidFill>
              </a:rPr>
              <a:t>your</a:t>
            </a:r>
            <a:r>
              <a:rPr lang="en-US" sz="3000" b="1" dirty="0">
                <a:solidFill>
                  <a:srgbClr val="FF0000"/>
                </a:solidFill>
              </a:rPr>
              <a:t> hearts</a:t>
            </a:r>
            <a:r>
              <a:rPr lang="en-US" sz="3000" dirty="0"/>
              <a:t>, </a:t>
            </a:r>
            <a:r>
              <a:rPr lang="en-US" sz="3000" i="1" dirty="0"/>
              <a:t>you</a:t>
            </a:r>
            <a:r>
              <a:rPr lang="en-US" sz="3000" dirty="0"/>
              <a:t> double-minded. </a:t>
            </a:r>
          </a:p>
          <a:p>
            <a:r>
              <a:rPr lang="en-US" sz="3000" baseline="30000" dirty="0"/>
              <a:t>9 </a:t>
            </a:r>
            <a:r>
              <a:rPr lang="en-US" sz="3000" dirty="0">
                <a:solidFill>
                  <a:srgbClr val="FF0000"/>
                </a:solidFill>
              </a:rPr>
              <a:t>Lament and mourn and weep</a:t>
            </a:r>
            <a:r>
              <a:rPr lang="en-US" sz="3000" dirty="0"/>
              <a:t>! Let your laughter be turned to mourning and </a:t>
            </a:r>
            <a:r>
              <a:rPr lang="en-US" sz="3000" i="1" dirty="0"/>
              <a:t>your</a:t>
            </a:r>
            <a:r>
              <a:rPr lang="en-US" sz="3000" dirty="0"/>
              <a:t> joy to gloom. </a:t>
            </a:r>
          </a:p>
          <a:p>
            <a:r>
              <a:rPr lang="en-US" sz="3000" baseline="30000" dirty="0"/>
              <a:t>10 </a:t>
            </a:r>
            <a:r>
              <a:rPr lang="en-US" sz="3000" b="1" dirty="0">
                <a:solidFill>
                  <a:srgbClr val="FF0000"/>
                </a:solidFill>
              </a:rPr>
              <a:t>Humble yourselves in the sight of the Lord</a:t>
            </a:r>
            <a:r>
              <a:rPr lang="en-US" sz="3000" dirty="0">
                <a:solidFill>
                  <a:srgbClr val="FF0000"/>
                </a:solidFill>
              </a:rPr>
              <a:t>, and He will lift you up.</a:t>
            </a:r>
          </a:p>
          <a:p>
            <a:endParaRPr lang="en-US" dirty="0"/>
          </a:p>
        </p:txBody>
      </p:sp>
    </p:spTree>
    <p:extLst>
      <p:ext uri="{BB962C8B-B14F-4D97-AF65-F5344CB8AC3E}">
        <p14:creationId xmlns:p14="http://schemas.microsoft.com/office/powerpoint/2010/main" val="34222933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3. Three Practical Reasons Why We Worship God</a:t>
            </a:r>
          </a:p>
        </p:txBody>
      </p:sp>
      <p:sp>
        <p:nvSpPr>
          <p:cNvPr id="3" name="Content Placeholder 2"/>
          <p:cNvSpPr>
            <a:spLocks noGrp="1"/>
          </p:cNvSpPr>
          <p:nvPr>
            <p:ph idx="1"/>
          </p:nvPr>
        </p:nvSpPr>
        <p:spPr/>
        <p:txBody>
          <a:bodyPr/>
          <a:lstStyle/>
          <a:p>
            <a:r>
              <a:rPr lang="en-US" sz="2800" dirty="0"/>
              <a:t>1) To Keep Our Lives God-Centered</a:t>
            </a:r>
          </a:p>
          <a:p>
            <a:r>
              <a:rPr lang="en-US" sz="2800" dirty="0"/>
              <a:t>Psalm 103:1-14 New King James Version (NKJV)</a:t>
            </a:r>
          </a:p>
          <a:p>
            <a:r>
              <a:rPr lang="en-US" sz="2800" dirty="0"/>
              <a:t>Praise for the LORD’s Mercies/ A Psalm of David.</a:t>
            </a:r>
          </a:p>
          <a:p>
            <a:endParaRPr lang="en-US" dirty="0"/>
          </a:p>
        </p:txBody>
      </p:sp>
    </p:spTree>
    <p:extLst>
      <p:ext uri="{BB962C8B-B14F-4D97-AF65-F5344CB8AC3E}">
        <p14:creationId xmlns:p14="http://schemas.microsoft.com/office/powerpoint/2010/main" val="24767349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Psalm 103:1-14 New King James Version (NKJV)</a:t>
            </a:r>
          </a:p>
        </p:txBody>
      </p:sp>
      <p:sp>
        <p:nvSpPr>
          <p:cNvPr id="3" name="Content Placeholder 2"/>
          <p:cNvSpPr>
            <a:spLocks noGrp="1"/>
          </p:cNvSpPr>
          <p:nvPr>
            <p:ph idx="1"/>
          </p:nvPr>
        </p:nvSpPr>
        <p:spPr/>
        <p:txBody>
          <a:bodyPr>
            <a:normAutofit/>
          </a:bodyPr>
          <a:lstStyle/>
          <a:p>
            <a:r>
              <a:rPr lang="en-US" sz="3200" dirty="0">
                <a:latin typeface="Calibri" panose="020F0502020204030204" pitchFamily="34" charset="0"/>
                <a:ea typeface="Times New Roman" panose="02020603050405020304" pitchFamily="18" charset="0"/>
              </a:rPr>
              <a:t>103 Bless the </a:t>
            </a:r>
            <a:r>
              <a:rPr lang="en-US" sz="3200" cap="small" dirty="0">
                <a:latin typeface="Calibri" panose="020F0502020204030204" pitchFamily="34" charset="0"/>
                <a:ea typeface="Times New Roman" panose="02020603050405020304" pitchFamily="18" charset="0"/>
              </a:rPr>
              <a:t>Lord</a:t>
            </a:r>
            <a:r>
              <a:rPr lang="en-US" sz="3200" dirty="0">
                <a:latin typeface="Calibri" panose="020F0502020204030204" pitchFamily="34" charset="0"/>
                <a:ea typeface="Times New Roman" panose="02020603050405020304" pitchFamily="18" charset="0"/>
              </a:rPr>
              <a:t>, O my soul; And all that is within me, </a:t>
            </a:r>
            <a:r>
              <a:rPr lang="en-US" sz="3200" i="1" dirty="0">
                <a:latin typeface="Calibri" panose="020F0502020204030204" pitchFamily="34" charset="0"/>
                <a:ea typeface="Times New Roman" panose="02020603050405020304" pitchFamily="18" charset="0"/>
              </a:rPr>
              <a:t>bless</a:t>
            </a:r>
            <a:r>
              <a:rPr lang="en-US" sz="3200" dirty="0">
                <a:latin typeface="Calibri" panose="020F0502020204030204" pitchFamily="34" charset="0"/>
                <a:ea typeface="Times New Roman" panose="02020603050405020304" pitchFamily="18" charset="0"/>
              </a:rPr>
              <a:t> His holy name</a:t>
            </a:r>
            <a:r>
              <a:rPr lang="en-US" sz="3200" dirty="0" smtClean="0">
                <a:latin typeface="Calibri" panose="020F0502020204030204" pitchFamily="34" charset="0"/>
                <a:ea typeface="Times New Roman" panose="02020603050405020304" pitchFamily="18" charset="0"/>
              </a:rPr>
              <a:t>!</a:t>
            </a:r>
          </a:p>
          <a:p>
            <a:r>
              <a:rPr lang="en-US" sz="4000" baseline="30000" dirty="0" smtClean="0">
                <a:latin typeface="Calibri" panose="020F0502020204030204" pitchFamily="34" charset="0"/>
                <a:ea typeface="Times New Roman" panose="02020603050405020304" pitchFamily="18" charset="0"/>
              </a:rPr>
              <a:t>2</a:t>
            </a:r>
            <a:r>
              <a:rPr lang="en-US" sz="4000" baseline="30000" dirty="0">
                <a:latin typeface="Calibri" panose="020F0502020204030204" pitchFamily="34" charset="0"/>
                <a:ea typeface="Times New Roman" panose="02020603050405020304" pitchFamily="18" charset="0"/>
              </a:rPr>
              <a:t> Bless the </a:t>
            </a:r>
            <a:r>
              <a:rPr lang="en-US" sz="4000" cap="small" baseline="30000" dirty="0">
                <a:latin typeface="Calibri" panose="020F0502020204030204" pitchFamily="34" charset="0"/>
                <a:ea typeface="Times New Roman" panose="02020603050405020304" pitchFamily="18" charset="0"/>
              </a:rPr>
              <a:t>Lord</a:t>
            </a:r>
            <a:r>
              <a:rPr lang="en-US" sz="4000" baseline="30000" dirty="0">
                <a:latin typeface="Calibri" panose="020F0502020204030204" pitchFamily="34" charset="0"/>
                <a:ea typeface="Times New Roman" panose="02020603050405020304" pitchFamily="18" charset="0"/>
              </a:rPr>
              <a:t>, O my soul, And forget not all His benefits:</a:t>
            </a:r>
            <a:br>
              <a:rPr lang="en-US" sz="4000" baseline="30000" dirty="0">
                <a:latin typeface="Calibri" panose="020F0502020204030204" pitchFamily="34" charset="0"/>
                <a:ea typeface="Times New Roman" panose="02020603050405020304" pitchFamily="18" charset="0"/>
              </a:rPr>
            </a:br>
            <a:r>
              <a:rPr lang="en-US" sz="4000" baseline="30000" dirty="0">
                <a:latin typeface="Calibri" panose="020F0502020204030204" pitchFamily="34" charset="0"/>
                <a:ea typeface="Times New Roman" panose="02020603050405020304" pitchFamily="18" charset="0"/>
              </a:rPr>
              <a:t>3 Who forgives all your iniquities, Who heals all your diseases,</a:t>
            </a:r>
            <a:br>
              <a:rPr lang="en-US" sz="4000" baseline="30000" dirty="0">
                <a:latin typeface="Calibri" panose="020F0502020204030204" pitchFamily="34" charset="0"/>
                <a:ea typeface="Times New Roman" panose="02020603050405020304" pitchFamily="18" charset="0"/>
              </a:rPr>
            </a:br>
            <a:r>
              <a:rPr lang="en-US" sz="4000" baseline="30000" dirty="0">
                <a:latin typeface="Calibri" panose="020F0502020204030204" pitchFamily="34" charset="0"/>
                <a:ea typeface="Times New Roman" panose="02020603050405020304" pitchFamily="18" charset="0"/>
              </a:rPr>
              <a:t>4 Who redeems your life from destruction, Who crowns you with lovingkindness and tender mercies,</a:t>
            </a:r>
            <a:br>
              <a:rPr lang="en-US" sz="4000" baseline="30000" dirty="0">
                <a:latin typeface="Calibri" panose="020F0502020204030204" pitchFamily="34" charset="0"/>
                <a:ea typeface="Times New Roman" panose="02020603050405020304" pitchFamily="18" charset="0"/>
              </a:rPr>
            </a:br>
            <a:r>
              <a:rPr lang="en-US" sz="4000" baseline="30000" dirty="0">
                <a:latin typeface="Calibri" panose="020F0502020204030204" pitchFamily="34" charset="0"/>
                <a:ea typeface="Times New Roman" panose="02020603050405020304" pitchFamily="18" charset="0"/>
              </a:rPr>
              <a:t>5 Who satisfies your mouth with good </a:t>
            </a:r>
            <a:r>
              <a:rPr lang="en-US" sz="4000" i="1" baseline="30000" dirty="0">
                <a:latin typeface="Calibri" panose="020F0502020204030204" pitchFamily="34" charset="0"/>
                <a:ea typeface="Times New Roman" panose="02020603050405020304" pitchFamily="18" charset="0"/>
              </a:rPr>
              <a:t>things,</a:t>
            </a:r>
            <a:r>
              <a:rPr lang="en-US" sz="4000" baseline="30000" dirty="0">
                <a:latin typeface="Calibri" panose="020F0502020204030204" pitchFamily="34" charset="0"/>
                <a:ea typeface="Times New Roman" panose="02020603050405020304" pitchFamily="18" charset="0"/>
              </a:rPr>
              <a:t/>
            </a:r>
            <a:br>
              <a:rPr lang="en-US" sz="4000" baseline="30000" dirty="0">
                <a:latin typeface="Calibri" panose="020F0502020204030204" pitchFamily="34" charset="0"/>
                <a:ea typeface="Times New Roman" panose="02020603050405020304" pitchFamily="18" charset="0"/>
              </a:rPr>
            </a:br>
            <a:r>
              <a:rPr lang="en-US" sz="4000" i="1" baseline="30000" dirty="0">
                <a:latin typeface="Calibri" panose="020F0502020204030204" pitchFamily="34" charset="0"/>
                <a:ea typeface="Times New Roman" panose="02020603050405020304" pitchFamily="18" charset="0"/>
              </a:rPr>
              <a:t>So that</a:t>
            </a:r>
            <a:r>
              <a:rPr lang="en-US" sz="4000" baseline="30000" dirty="0">
                <a:latin typeface="Calibri" panose="020F0502020204030204" pitchFamily="34" charset="0"/>
                <a:ea typeface="Times New Roman" panose="02020603050405020304" pitchFamily="18" charset="0"/>
              </a:rPr>
              <a:t> your youth is renewed like the eagle’s. </a:t>
            </a:r>
            <a:endParaRPr lang="en-US" sz="4000" dirty="0"/>
          </a:p>
        </p:txBody>
      </p:sp>
    </p:spTree>
    <p:extLst>
      <p:ext uri="{BB962C8B-B14F-4D97-AF65-F5344CB8AC3E}">
        <p14:creationId xmlns:p14="http://schemas.microsoft.com/office/powerpoint/2010/main" val="10061205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Psalm 103:1-14 New King James Version (NKJV)</a:t>
            </a:r>
          </a:p>
        </p:txBody>
      </p:sp>
      <p:sp>
        <p:nvSpPr>
          <p:cNvPr id="3" name="Content Placeholder 2"/>
          <p:cNvSpPr>
            <a:spLocks noGrp="1"/>
          </p:cNvSpPr>
          <p:nvPr>
            <p:ph idx="1"/>
          </p:nvPr>
        </p:nvSpPr>
        <p:spPr/>
        <p:txBody>
          <a:bodyPr>
            <a:noAutofit/>
          </a:bodyPr>
          <a:lstStyle/>
          <a:p>
            <a:r>
              <a:rPr lang="en-US" sz="2800" baseline="30000" dirty="0"/>
              <a:t>6 </a:t>
            </a:r>
            <a:r>
              <a:rPr lang="en-US" sz="3200" dirty="0"/>
              <a:t>The </a:t>
            </a:r>
            <a:r>
              <a:rPr lang="en-US" sz="3200" cap="small" dirty="0"/>
              <a:t>Lord</a:t>
            </a:r>
            <a:r>
              <a:rPr lang="en-US" sz="3200" dirty="0"/>
              <a:t> executes righteousness and justice for all who are oppressed</a:t>
            </a:r>
            <a:r>
              <a:rPr lang="en-US" sz="3200" dirty="0" smtClean="0"/>
              <a:t>.</a:t>
            </a:r>
          </a:p>
          <a:p>
            <a:r>
              <a:rPr lang="en-US" sz="3200" baseline="30000" dirty="0" smtClean="0"/>
              <a:t>7</a:t>
            </a:r>
            <a:r>
              <a:rPr lang="en-US" sz="3200" baseline="30000" dirty="0"/>
              <a:t> He made known His ways to Moses, His acts to the children of Israel.</a:t>
            </a:r>
            <a:br>
              <a:rPr lang="en-US" sz="3200" baseline="30000" dirty="0"/>
            </a:br>
            <a:r>
              <a:rPr lang="en-US" sz="3200" baseline="30000" dirty="0"/>
              <a:t>8 The </a:t>
            </a:r>
            <a:r>
              <a:rPr lang="en-US" sz="3200" cap="small" baseline="30000" dirty="0"/>
              <a:t>Lord</a:t>
            </a:r>
            <a:r>
              <a:rPr lang="en-US" sz="3200" baseline="30000" dirty="0"/>
              <a:t> </a:t>
            </a:r>
            <a:r>
              <a:rPr lang="en-US" sz="3200" i="1" baseline="30000" dirty="0"/>
              <a:t>is</a:t>
            </a:r>
            <a:r>
              <a:rPr lang="en-US" sz="3200" baseline="30000" dirty="0"/>
              <a:t> merciful and gracious, Slow to anger, and abounding in mercy.</a:t>
            </a:r>
            <a:br>
              <a:rPr lang="en-US" sz="3200" baseline="30000" dirty="0"/>
            </a:br>
            <a:r>
              <a:rPr lang="en-US" sz="3200" baseline="30000" dirty="0"/>
              <a:t>9 He will not always strive </a:t>
            </a:r>
            <a:r>
              <a:rPr lang="en-US" sz="3200" i="1" baseline="30000" dirty="0"/>
              <a:t>with us, </a:t>
            </a:r>
            <a:r>
              <a:rPr lang="en-US" sz="3200" baseline="30000" dirty="0"/>
              <a:t>nor will He keep </a:t>
            </a:r>
            <a:r>
              <a:rPr lang="en-US" sz="3200" i="1" baseline="30000" dirty="0"/>
              <a:t>His anger</a:t>
            </a:r>
            <a:r>
              <a:rPr lang="en-US" sz="3200" baseline="30000" dirty="0"/>
              <a:t> forever.</a:t>
            </a:r>
            <a:br>
              <a:rPr lang="en-US" sz="3200" baseline="30000" dirty="0"/>
            </a:br>
            <a:r>
              <a:rPr lang="en-US" sz="3200" baseline="30000" dirty="0"/>
              <a:t>10 He has not dealt with us according to our sins, nor punished us according to our iniquities. </a:t>
            </a:r>
            <a:endParaRPr lang="en-US" sz="3200" dirty="0"/>
          </a:p>
        </p:txBody>
      </p:sp>
    </p:spTree>
    <p:extLst>
      <p:ext uri="{BB962C8B-B14F-4D97-AF65-F5344CB8AC3E}">
        <p14:creationId xmlns:p14="http://schemas.microsoft.com/office/powerpoint/2010/main" val="19621616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Psalm 103:1-14 New King James Version (NKJV)</a:t>
            </a:r>
          </a:p>
        </p:txBody>
      </p:sp>
      <p:sp>
        <p:nvSpPr>
          <p:cNvPr id="3" name="Content Placeholder 2"/>
          <p:cNvSpPr>
            <a:spLocks noGrp="1"/>
          </p:cNvSpPr>
          <p:nvPr>
            <p:ph idx="1"/>
          </p:nvPr>
        </p:nvSpPr>
        <p:spPr/>
        <p:txBody>
          <a:bodyPr>
            <a:noAutofit/>
          </a:bodyPr>
          <a:lstStyle/>
          <a:p>
            <a:r>
              <a:rPr lang="en-US" sz="3200" baseline="30000" dirty="0"/>
              <a:t>6 </a:t>
            </a:r>
            <a:r>
              <a:rPr lang="en-US" sz="3200" dirty="0"/>
              <a:t>The </a:t>
            </a:r>
            <a:r>
              <a:rPr lang="en-US" sz="3200" cap="small" dirty="0"/>
              <a:t>Lord</a:t>
            </a:r>
            <a:r>
              <a:rPr lang="en-US" sz="3200" dirty="0"/>
              <a:t> executes righteousness and justice for all who are oppressed</a:t>
            </a:r>
            <a:r>
              <a:rPr lang="en-US" sz="3200" dirty="0" smtClean="0"/>
              <a:t>.</a:t>
            </a:r>
          </a:p>
          <a:p>
            <a:r>
              <a:rPr lang="en-US" sz="3200" baseline="30000" dirty="0" smtClean="0"/>
              <a:t>7</a:t>
            </a:r>
            <a:r>
              <a:rPr lang="en-US" sz="3200" baseline="30000" dirty="0"/>
              <a:t> He made known </a:t>
            </a:r>
            <a:r>
              <a:rPr lang="en-US" sz="3200" baseline="30000" dirty="0">
                <a:solidFill>
                  <a:srgbClr val="FF0000"/>
                </a:solidFill>
              </a:rPr>
              <a:t>His ways </a:t>
            </a:r>
            <a:r>
              <a:rPr lang="en-US" sz="3200" baseline="30000" dirty="0"/>
              <a:t>to Moses, </a:t>
            </a:r>
            <a:r>
              <a:rPr lang="en-US" sz="3200" b="1" baseline="30000" dirty="0">
                <a:solidFill>
                  <a:srgbClr val="FF0000"/>
                </a:solidFill>
              </a:rPr>
              <a:t>His acts </a:t>
            </a:r>
            <a:r>
              <a:rPr lang="en-US" sz="3200" baseline="30000" dirty="0"/>
              <a:t>to the children of Israel.</a:t>
            </a:r>
            <a:br>
              <a:rPr lang="en-US" sz="3200" baseline="30000" dirty="0"/>
            </a:br>
            <a:r>
              <a:rPr lang="en-US" sz="3200" baseline="30000" dirty="0"/>
              <a:t>8 </a:t>
            </a:r>
            <a:r>
              <a:rPr lang="en-US" sz="3200" b="1" baseline="30000" dirty="0">
                <a:solidFill>
                  <a:srgbClr val="FF0000"/>
                </a:solidFill>
              </a:rPr>
              <a:t>The </a:t>
            </a:r>
            <a:r>
              <a:rPr lang="en-US" sz="3200" b="1" cap="small" baseline="30000" dirty="0">
                <a:solidFill>
                  <a:srgbClr val="FF0000"/>
                </a:solidFill>
              </a:rPr>
              <a:t>Lord</a:t>
            </a:r>
            <a:r>
              <a:rPr lang="en-US" sz="3200" b="1" baseline="30000" dirty="0">
                <a:solidFill>
                  <a:srgbClr val="FF0000"/>
                </a:solidFill>
              </a:rPr>
              <a:t> </a:t>
            </a:r>
            <a:r>
              <a:rPr lang="en-US" sz="3200" b="1" i="1" baseline="30000" dirty="0">
                <a:solidFill>
                  <a:srgbClr val="FF0000"/>
                </a:solidFill>
              </a:rPr>
              <a:t>is</a:t>
            </a:r>
            <a:r>
              <a:rPr lang="en-US" sz="3200" b="1" baseline="30000" dirty="0">
                <a:solidFill>
                  <a:srgbClr val="FF0000"/>
                </a:solidFill>
              </a:rPr>
              <a:t> merciful and gracious</a:t>
            </a:r>
            <a:r>
              <a:rPr lang="en-US" sz="3200" baseline="30000" dirty="0"/>
              <a:t>, </a:t>
            </a:r>
            <a:r>
              <a:rPr lang="en-US" sz="3200" b="1" baseline="30000" dirty="0">
                <a:solidFill>
                  <a:srgbClr val="FF0000"/>
                </a:solidFill>
              </a:rPr>
              <a:t>Slow to anger, and abounding in mercy</a:t>
            </a:r>
            <a:r>
              <a:rPr lang="en-US" sz="3200" baseline="30000" dirty="0"/>
              <a:t>.</a:t>
            </a:r>
            <a:br>
              <a:rPr lang="en-US" sz="3200" baseline="30000" dirty="0"/>
            </a:br>
            <a:r>
              <a:rPr lang="en-US" sz="3200" baseline="30000" dirty="0"/>
              <a:t>9 He will not always strive </a:t>
            </a:r>
            <a:r>
              <a:rPr lang="en-US" sz="3200" i="1" baseline="30000" dirty="0"/>
              <a:t>with us, </a:t>
            </a:r>
            <a:r>
              <a:rPr lang="en-US" sz="3200" baseline="30000" dirty="0"/>
              <a:t>nor will He keep </a:t>
            </a:r>
            <a:r>
              <a:rPr lang="en-US" sz="3200" i="1" baseline="30000" dirty="0"/>
              <a:t>His anger</a:t>
            </a:r>
            <a:r>
              <a:rPr lang="en-US" sz="3200" baseline="30000" dirty="0"/>
              <a:t> forever.</a:t>
            </a:r>
            <a:br>
              <a:rPr lang="en-US" sz="3200" baseline="30000" dirty="0"/>
            </a:br>
            <a:r>
              <a:rPr lang="en-US" sz="3200" baseline="30000" dirty="0"/>
              <a:t>10 </a:t>
            </a:r>
            <a:r>
              <a:rPr lang="en-US" sz="3200" b="1" baseline="30000" dirty="0">
                <a:solidFill>
                  <a:srgbClr val="FF0000"/>
                </a:solidFill>
              </a:rPr>
              <a:t>He has not dealt with us according to our sins, nor punished us according to our iniquities</a:t>
            </a:r>
            <a:r>
              <a:rPr lang="en-US" sz="3200" baseline="30000" dirty="0"/>
              <a:t>. </a:t>
            </a:r>
            <a:endParaRPr lang="en-US" sz="3200" dirty="0"/>
          </a:p>
        </p:txBody>
      </p:sp>
    </p:spTree>
    <p:extLst>
      <p:ext uri="{BB962C8B-B14F-4D97-AF65-F5344CB8AC3E}">
        <p14:creationId xmlns:p14="http://schemas.microsoft.com/office/powerpoint/2010/main" val="11512673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smtClean="0"/>
              <a:t>Psalm </a:t>
            </a:r>
            <a:r>
              <a:rPr lang="en-US" dirty="0"/>
              <a:t>124:7-8</a:t>
            </a:r>
            <a:br>
              <a:rPr lang="en-US" dirty="0"/>
            </a:br>
            <a:endParaRPr lang="en-US" dirty="0"/>
          </a:p>
        </p:txBody>
      </p:sp>
      <p:sp>
        <p:nvSpPr>
          <p:cNvPr id="3" name="Content Placeholder 2"/>
          <p:cNvSpPr>
            <a:spLocks noGrp="1"/>
          </p:cNvSpPr>
          <p:nvPr>
            <p:ph idx="1"/>
          </p:nvPr>
        </p:nvSpPr>
        <p:spPr/>
        <p:txBody>
          <a:bodyPr>
            <a:normAutofit/>
          </a:bodyPr>
          <a:lstStyle/>
          <a:p>
            <a:r>
              <a:rPr lang="en-US" sz="3200" dirty="0"/>
              <a:t>“We have escaped like a bird out of the fowler’s snare; the snare has been broken and we have escaped. </a:t>
            </a:r>
            <a:r>
              <a:rPr lang="en-US" sz="3200" dirty="0">
                <a:solidFill>
                  <a:srgbClr val="FF0000"/>
                </a:solidFill>
              </a:rPr>
              <a:t>Our help is in the name of the Lord, the Maker of heaven and earth.</a:t>
            </a:r>
            <a:r>
              <a:rPr lang="en-US" sz="3200" dirty="0"/>
              <a:t>”</a:t>
            </a:r>
            <a:br>
              <a:rPr lang="en-US" sz="3200" dirty="0"/>
            </a:br>
            <a:endParaRPr lang="en-US" sz="3200" dirty="0"/>
          </a:p>
        </p:txBody>
      </p:sp>
    </p:spTree>
    <p:extLst>
      <p:ext uri="{BB962C8B-B14F-4D97-AF65-F5344CB8AC3E}">
        <p14:creationId xmlns:p14="http://schemas.microsoft.com/office/powerpoint/2010/main" val="64669943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Psalm 103:1-14 New King James Version (NKJV)</a:t>
            </a:r>
          </a:p>
        </p:txBody>
      </p:sp>
      <p:sp>
        <p:nvSpPr>
          <p:cNvPr id="3" name="Content Placeholder 2"/>
          <p:cNvSpPr>
            <a:spLocks noGrp="1"/>
          </p:cNvSpPr>
          <p:nvPr>
            <p:ph idx="1"/>
          </p:nvPr>
        </p:nvSpPr>
        <p:spPr/>
        <p:txBody>
          <a:bodyPr/>
          <a:lstStyle/>
          <a:p>
            <a:r>
              <a:rPr lang="en-US" sz="2800" dirty="0"/>
              <a:t>11 </a:t>
            </a:r>
            <a:r>
              <a:rPr lang="en-US" sz="2800" dirty="0">
                <a:solidFill>
                  <a:srgbClr val="FF0000"/>
                </a:solidFill>
              </a:rPr>
              <a:t>For as the heavens are high above the earth, So great is His mercy toward those who fear Him</a:t>
            </a:r>
            <a:r>
              <a:rPr lang="en-US" sz="2800" dirty="0"/>
              <a:t>;</a:t>
            </a:r>
          </a:p>
          <a:p>
            <a:r>
              <a:rPr lang="en-US" sz="2800" dirty="0"/>
              <a:t>12 As far as the east is from the west, So far has He removed our transgressions from us.</a:t>
            </a:r>
          </a:p>
          <a:p>
            <a:r>
              <a:rPr lang="en-US" sz="2800" dirty="0"/>
              <a:t>13 As a father pities his children, so the LORD pities those who fear Him. 14 For He knows our frame; </a:t>
            </a:r>
            <a:r>
              <a:rPr lang="en-US" sz="2800" b="1" dirty="0">
                <a:solidFill>
                  <a:srgbClr val="FF0000"/>
                </a:solidFill>
              </a:rPr>
              <a:t>He remembers that we are dust</a:t>
            </a:r>
            <a:r>
              <a:rPr lang="en-US" sz="2800" dirty="0"/>
              <a:t>.</a:t>
            </a:r>
          </a:p>
          <a:p>
            <a:endParaRPr lang="en-US" dirty="0"/>
          </a:p>
        </p:txBody>
      </p:sp>
    </p:spTree>
    <p:extLst>
      <p:ext uri="{BB962C8B-B14F-4D97-AF65-F5344CB8AC3E}">
        <p14:creationId xmlns:p14="http://schemas.microsoft.com/office/powerpoint/2010/main" val="12261792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2) To Keep Our Faith in God Strong and Active</a:t>
            </a:r>
          </a:p>
        </p:txBody>
      </p:sp>
      <p:sp>
        <p:nvSpPr>
          <p:cNvPr id="3" name="Content Placeholder 2"/>
          <p:cNvSpPr>
            <a:spLocks noGrp="1"/>
          </p:cNvSpPr>
          <p:nvPr>
            <p:ph idx="1"/>
          </p:nvPr>
        </p:nvSpPr>
        <p:spPr/>
        <p:txBody>
          <a:bodyPr>
            <a:normAutofit/>
          </a:bodyPr>
          <a:lstStyle/>
          <a:p>
            <a:r>
              <a:rPr lang="en-US" sz="2800" b="1" dirty="0"/>
              <a:t>Psalm 16:8-9 New King James Version (NKJV)</a:t>
            </a:r>
          </a:p>
          <a:p>
            <a:r>
              <a:rPr lang="en-US" sz="2800" baseline="30000" dirty="0"/>
              <a:t>8 </a:t>
            </a:r>
            <a:r>
              <a:rPr lang="en-US" sz="2800" dirty="0"/>
              <a:t>I have set the </a:t>
            </a:r>
            <a:r>
              <a:rPr lang="en-US" sz="2800" cap="small" dirty="0"/>
              <a:t>Lord</a:t>
            </a:r>
            <a:r>
              <a:rPr lang="en-US" sz="2800" dirty="0"/>
              <a:t> always before me; because </a:t>
            </a:r>
            <a:r>
              <a:rPr lang="en-US" sz="2800" b="1" i="1" dirty="0">
                <a:solidFill>
                  <a:srgbClr val="FF0000"/>
                </a:solidFill>
              </a:rPr>
              <a:t>He is</a:t>
            </a:r>
            <a:r>
              <a:rPr lang="en-US" sz="2800" b="1" dirty="0">
                <a:solidFill>
                  <a:srgbClr val="FF0000"/>
                </a:solidFill>
              </a:rPr>
              <a:t> at my right hand I shall not be moved.</a:t>
            </a:r>
          </a:p>
          <a:p>
            <a:r>
              <a:rPr lang="en-US" sz="2800" baseline="30000" dirty="0"/>
              <a:t>9 </a:t>
            </a:r>
            <a:r>
              <a:rPr lang="en-US" sz="2800" dirty="0"/>
              <a:t>Therefore my heart is glad, and my glory rejoices; my flesh also will rest in hope. </a:t>
            </a:r>
            <a:endParaRPr lang="en-US" sz="2800" dirty="0"/>
          </a:p>
        </p:txBody>
      </p:sp>
    </p:spTree>
    <p:extLst>
      <p:ext uri="{BB962C8B-B14F-4D97-AF65-F5344CB8AC3E}">
        <p14:creationId xmlns:p14="http://schemas.microsoft.com/office/powerpoint/2010/main" val="33968427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3) To Keep Everything in its Correct Perspective</a:t>
            </a:r>
          </a:p>
        </p:txBody>
      </p:sp>
      <p:sp>
        <p:nvSpPr>
          <p:cNvPr id="3" name="Content Placeholder 2"/>
          <p:cNvSpPr>
            <a:spLocks noGrp="1"/>
          </p:cNvSpPr>
          <p:nvPr>
            <p:ph idx="1"/>
          </p:nvPr>
        </p:nvSpPr>
        <p:spPr/>
        <p:txBody>
          <a:bodyPr/>
          <a:lstStyle/>
          <a:p>
            <a:r>
              <a:rPr lang="en-US" sz="2800" dirty="0"/>
              <a:t>Matthew 6:13 New King James Version (NKJV)</a:t>
            </a:r>
          </a:p>
          <a:p>
            <a:r>
              <a:rPr lang="en-US" sz="2800" dirty="0"/>
              <a:t>13 And </a:t>
            </a:r>
            <a:r>
              <a:rPr lang="en-US" sz="2800" dirty="0">
                <a:solidFill>
                  <a:srgbClr val="FF0000"/>
                </a:solidFill>
              </a:rPr>
              <a:t>do not lead us into temptation</a:t>
            </a:r>
            <a:r>
              <a:rPr lang="en-US" sz="2800" dirty="0"/>
              <a:t>, </a:t>
            </a:r>
          </a:p>
          <a:p>
            <a:r>
              <a:rPr lang="en-US" sz="2800" dirty="0">
                <a:solidFill>
                  <a:srgbClr val="FF0000"/>
                </a:solidFill>
              </a:rPr>
              <a:t>but deliver us from the evil one</a:t>
            </a:r>
            <a:r>
              <a:rPr lang="en-US" sz="2800" dirty="0"/>
              <a:t>.</a:t>
            </a:r>
          </a:p>
          <a:p>
            <a:r>
              <a:rPr lang="en-US" sz="2800" dirty="0">
                <a:solidFill>
                  <a:srgbClr val="FF0000"/>
                </a:solidFill>
              </a:rPr>
              <a:t>For yours is the kingdom </a:t>
            </a:r>
            <a:r>
              <a:rPr lang="en-US" sz="2800" dirty="0"/>
              <a:t>and </a:t>
            </a:r>
            <a:r>
              <a:rPr lang="en-US" sz="2800" dirty="0">
                <a:solidFill>
                  <a:srgbClr val="FF0000"/>
                </a:solidFill>
              </a:rPr>
              <a:t>the power</a:t>
            </a:r>
            <a:r>
              <a:rPr lang="en-US" sz="2800" dirty="0"/>
              <a:t> and </a:t>
            </a:r>
            <a:r>
              <a:rPr lang="en-US" sz="2800" dirty="0">
                <a:solidFill>
                  <a:srgbClr val="FF0000"/>
                </a:solidFill>
              </a:rPr>
              <a:t>the glory forever</a:t>
            </a:r>
            <a:r>
              <a:rPr lang="en-US" sz="2800" dirty="0"/>
              <a:t>. Amen.</a:t>
            </a:r>
          </a:p>
          <a:p>
            <a:endParaRPr lang="en-US" dirty="0"/>
          </a:p>
        </p:txBody>
      </p:sp>
    </p:spTree>
    <p:extLst>
      <p:ext uri="{BB962C8B-B14F-4D97-AF65-F5344CB8AC3E}">
        <p14:creationId xmlns:p14="http://schemas.microsoft.com/office/powerpoint/2010/main" val="23731265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3) To Keep Everything in its Correct Perspective</a:t>
            </a:r>
          </a:p>
        </p:txBody>
      </p:sp>
      <p:sp>
        <p:nvSpPr>
          <p:cNvPr id="3" name="Content Placeholder 2"/>
          <p:cNvSpPr>
            <a:spLocks noGrp="1"/>
          </p:cNvSpPr>
          <p:nvPr>
            <p:ph idx="1"/>
          </p:nvPr>
        </p:nvSpPr>
        <p:spPr/>
        <p:txBody>
          <a:bodyPr>
            <a:normAutofit lnSpcReduction="10000"/>
          </a:bodyPr>
          <a:lstStyle/>
          <a:p>
            <a:r>
              <a:rPr lang="en-US" sz="2800" dirty="0"/>
              <a:t>2 Thessalonians 2:3-4 New King James Version (NKJV)</a:t>
            </a:r>
          </a:p>
          <a:p>
            <a:r>
              <a:rPr lang="en-US" sz="2800" dirty="0"/>
              <a:t>3 Let no one deceive you </a:t>
            </a:r>
            <a:r>
              <a:rPr lang="en-US" sz="2800" b="1" dirty="0">
                <a:solidFill>
                  <a:srgbClr val="FF0000"/>
                </a:solidFill>
              </a:rPr>
              <a:t>by any means</a:t>
            </a:r>
            <a:r>
              <a:rPr lang="en-US" sz="2800" dirty="0"/>
              <a:t>; for that Day will not come unless the falling away comes first, and </a:t>
            </a:r>
            <a:r>
              <a:rPr lang="en-US" sz="2800" b="1" dirty="0">
                <a:solidFill>
                  <a:srgbClr val="FF0000"/>
                </a:solidFill>
              </a:rPr>
              <a:t>the man of sin is revealed</a:t>
            </a:r>
            <a:r>
              <a:rPr lang="en-US" sz="2800" dirty="0"/>
              <a:t>, </a:t>
            </a:r>
            <a:r>
              <a:rPr lang="en-US" sz="2800" b="1" dirty="0">
                <a:solidFill>
                  <a:srgbClr val="FF0000"/>
                </a:solidFill>
              </a:rPr>
              <a:t>the son of perdition</a:t>
            </a:r>
            <a:r>
              <a:rPr lang="en-US" sz="2800" dirty="0"/>
              <a:t>, 4 </a:t>
            </a:r>
            <a:r>
              <a:rPr lang="en-US" sz="2800" b="1" dirty="0">
                <a:solidFill>
                  <a:srgbClr val="FF0000"/>
                </a:solidFill>
              </a:rPr>
              <a:t>who opposes and exalts himself above all that is called God or that is worshiped</a:t>
            </a:r>
            <a:r>
              <a:rPr lang="en-US" sz="2800" dirty="0"/>
              <a:t>, </a:t>
            </a:r>
            <a:r>
              <a:rPr lang="en-US" sz="2800" b="1" dirty="0">
                <a:solidFill>
                  <a:srgbClr val="FF0000"/>
                </a:solidFill>
              </a:rPr>
              <a:t>so that he sits as God in the temple of God, showing himself that he is God</a:t>
            </a:r>
            <a:r>
              <a:rPr lang="en-US" sz="2800" dirty="0"/>
              <a:t>.</a:t>
            </a:r>
          </a:p>
          <a:p>
            <a:endParaRPr lang="en-US" dirty="0"/>
          </a:p>
        </p:txBody>
      </p:sp>
    </p:spTree>
    <p:extLst>
      <p:ext uri="{BB962C8B-B14F-4D97-AF65-F5344CB8AC3E}">
        <p14:creationId xmlns:p14="http://schemas.microsoft.com/office/powerpoint/2010/main" val="109797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3) To Keep Everything in its Correct Perspective</a:t>
            </a:r>
          </a:p>
        </p:txBody>
      </p:sp>
      <p:sp>
        <p:nvSpPr>
          <p:cNvPr id="3" name="Content Placeholder 2"/>
          <p:cNvSpPr>
            <a:spLocks noGrp="1"/>
          </p:cNvSpPr>
          <p:nvPr>
            <p:ph idx="1"/>
          </p:nvPr>
        </p:nvSpPr>
        <p:spPr/>
        <p:txBody>
          <a:bodyPr>
            <a:normAutofit fontScale="92500" lnSpcReduction="10000"/>
          </a:bodyPr>
          <a:lstStyle/>
          <a:p>
            <a:r>
              <a:rPr lang="en-US" sz="2800" dirty="0"/>
              <a:t>2 Timothy 3:1-4 New King James Version (NKJV)</a:t>
            </a:r>
          </a:p>
          <a:p>
            <a:r>
              <a:rPr lang="en-US" sz="2800" dirty="0"/>
              <a:t>Perilous Times and Perilous Men</a:t>
            </a:r>
          </a:p>
          <a:p>
            <a:r>
              <a:rPr lang="en-US" sz="2800" dirty="0"/>
              <a:t>3 But know this, that </a:t>
            </a:r>
            <a:r>
              <a:rPr lang="en-US" sz="2800" b="1" dirty="0">
                <a:solidFill>
                  <a:srgbClr val="FF0000"/>
                </a:solidFill>
              </a:rPr>
              <a:t>in the last days perilous times will come:</a:t>
            </a:r>
            <a:r>
              <a:rPr lang="en-US" sz="2800" dirty="0"/>
              <a:t> 2 For men </a:t>
            </a:r>
            <a:r>
              <a:rPr lang="en-US" sz="2800" b="1" dirty="0">
                <a:solidFill>
                  <a:srgbClr val="FF0000"/>
                </a:solidFill>
              </a:rPr>
              <a:t>will be lovers of themselves</a:t>
            </a:r>
            <a:r>
              <a:rPr lang="en-US" sz="2800" dirty="0"/>
              <a:t>, </a:t>
            </a:r>
            <a:r>
              <a:rPr lang="en-US" sz="2800" b="1" dirty="0">
                <a:solidFill>
                  <a:srgbClr val="FF0000"/>
                </a:solidFill>
              </a:rPr>
              <a:t>lovers of money</a:t>
            </a:r>
            <a:r>
              <a:rPr lang="en-US" sz="2800" dirty="0"/>
              <a:t>, </a:t>
            </a:r>
            <a:r>
              <a:rPr lang="en-US" sz="2800" b="1" dirty="0">
                <a:solidFill>
                  <a:srgbClr val="FF0000"/>
                </a:solidFill>
              </a:rPr>
              <a:t>boasters</a:t>
            </a:r>
            <a:r>
              <a:rPr lang="en-US" sz="2800" dirty="0"/>
              <a:t>, </a:t>
            </a:r>
            <a:r>
              <a:rPr lang="en-US" sz="2800" b="1" dirty="0">
                <a:solidFill>
                  <a:srgbClr val="FF0000"/>
                </a:solidFill>
              </a:rPr>
              <a:t>proud</a:t>
            </a:r>
            <a:r>
              <a:rPr lang="en-US" sz="2800" dirty="0"/>
              <a:t>, </a:t>
            </a:r>
            <a:r>
              <a:rPr lang="en-US" sz="2800" b="1" dirty="0">
                <a:solidFill>
                  <a:srgbClr val="FF0000"/>
                </a:solidFill>
              </a:rPr>
              <a:t>blasphemers</a:t>
            </a:r>
            <a:r>
              <a:rPr lang="en-US" sz="2800" dirty="0"/>
              <a:t>, </a:t>
            </a:r>
            <a:r>
              <a:rPr lang="en-US" sz="2800" b="1" dirty="0">
                <a:solidFill>
                  <a:srgbClr val="FF0000"/>
                </a:solidFill>
              </a:rPr>
              <a:t>disobedient to parents</a:t>
            </a:r>
            <a:r>
              <a:rPr lang="en-US" sz="2800" dirty="0"/>
              <a:t>, </a:t>
            </a:r>
            <a:r>
              <a:rPr lang="en-US" sz="2800" b="1" dirty="0">
                <a:solidFill>
                  <a:srgbClr val="FF0000"/>
                </a:solidFill>
              </a:rPr>
              <a:t>unthankful</a:t>
            </a:r>
            <a:r>
              <a:rPr lang="en-US" sz="2800" dirty="0"/>
              <a:t>, </a:t>
            </a:r>
            <a:r>
              <a:rPr lang="en-US" sz="2800" b="1" dirty="0">
                <a:solidFill>
                  <a:srgbClr val="FF0000"/>
                </a:solidFill>
              </a:rPr>
              <a:t>unholy</a:t>
            </a:r>
            <a:r>
              <a:rPr lang="en-US" sz="2800" dirty="0"/>
              <a:t>, 3 </a:t>
            </a:r>
            <a:r>
              <a:rPr lang="en-US" sz="2800" b="1" dirty="0" smtClean="0">
                <a:solidFill>
                  <a:srgbClr val="FF0000"/>
                </a:solidFill>
              </a:rPr>
              <a:t>unloving</a:t>
            </a:r>
            <a:r>
              <a:rPr lang="en-US" sz="2800" dirty="0" smtClean="0"/>
              <a:t>, </a:t>
            </a:r>
            <a:r>
              <a:rPr lang="en-US" sz="2800" b="1" dirty="0" smtClean="0">
                <a:solidFill>
                  <a:srgbClr val="FF0000"/>
                </a:solidFill>
              </a:rPr>
              <a:t>unforgiving</a:t>
            </a:r>
            <a:r>
              <a:rPr lang="en-US" sz="2800" dirty="0"/>
              <a:t>, </a:t>
            </a:r>
            <a:r>
              <a:rPr lang="en-US" sz="2800" b="1" dirty="0">
                <a:solidFill>
                  <a:srgbClr val="FF0000"/>
                </a:solidFill>
              </a:rPr>
              <a:t>slanderers</a:t>
            </a:r>
            <a:r>
              <a:rPr lang="en-US" sz="2800" dirty="0"/>
              <a:t>, </a:t>
            </a:r>
            <a:r>
              <a:rPr lang="en-US" sz="2800" b="1" dirty="0">
                <a:solidFill>
                  <a:srgbClr val="FF0000"/>
                </a:solidFill>
              </a:rPr>
              <a:t>without self-control</a:t>
            </a:r>
            <a:r>
              <a:rPr lang="en-US" sz="2800" dirty="0"/>
              <a:t>, </a:t>
            </a:r>
            <a:r>
              <a:rPr lang="en-US" sz="2800" b="1" dirty="0">
                <a:solidFill>
                  <a:srgbClr val="FF0000"/>
                </a:solidFill>
              </a:rPr>
              <a:t>brutal</a:t>
            </a:r>
            <a:r>
              <a:rPr lang="en-US" sz="2800" dirty="0"/>
              <a:t>, </a:t>
            </a:r>
            <a:r>
              <a:rPr lang="en-US" sz="2800" b="1" dirty="0">
                <a:solidFill>
                  <a:srgbClr val="FF0000"/>
                </a:solidFill>
              </a:rPr>
              <a:t>despisers of good</a:t>
            </a:r>
            <a:r>
              <a:rPr lang="en-US" sz="2800" dirty="0"/>
              <a:t>, 4 </a:t>
            </a:r>
            <a:r>
              <a:rPr lang="en-US" sz="2800" b="1" dirty="0">
                <a:solidFill>
                  <a:srgbClr val="FF0000"/>
                </a:solidFill>
              </a:rPr>
              <a:t>traitors</a:t>
            </a:r>
            <a:r>
              <a:rPr lang="en-US" sz="2800" dirty="0"/>
              <a:t>, </a:t>
            </a:r>
            <a:r>
              <a:rPr lang="en-US" sz="2800" b="1" dirty="0">
                <a:solidFill>
                  <a:srgbClr val="FF0000"/>
                </a:solidFill>
              </a:rPr>
              <a:t>headstrong</a:t>
            </a:r>
            <a:r>
              <a:rPr lang="en-US" sz="2800" dirty="0"/>
              <a:t>, </a:t>
            </a:r>
            <a:r>
              <a:rPr lang="en-US" sz="2800" b="1" dirty="0">
                <a:solidFill>
                  <a:srgbClr val="FF0000"/>
                </a:solidFill>
              </a:rPr>
              <a:t>haughty</a:t>
            </a:r>
            <a:r>
              <a:rPr lang="en-US" sz="2800" dirty="0"/>
              <a:t>, </a:t>
            </a:r>
            <a:r>
              <a:rPr lang="en-US" sz="2800" b="1" dirty="0">
                <a:solidFill>
                  <a:srgbClr val="FF0000"/>
                </a:solidFill>
              </a:rPr>
              <a:t>lovers of pleasure rather than lovers of God</a:t>
            </a:r>
            <a:r>
              <a:rPr lang="en-US" sz="2800" dirty="0"/>
              <a:t>, </a:t>
            </a:r>
          </a:p>
          <a:p>
            <a:endParaRPr lang="en-US" dirty="0"/>
          </a:p>
        </p:txBody>
      </p:sp>
    </p:spTree>
    <p:extLst>
      <p:ext uri="{BB962C8B-B14F-4D97-AF65-F5344CB8AC3E}">
        <p14:creationId xmlns:p14="http://schemas.microsoft.com/office/powerpoint/2010/main" val="24762763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3) To Keep Everything in its Correct Perspective</a:t>
            </a:r>
          </a:p>
        </p:txBody>
      </p:sp>
      <p:sp>
        <p:nvSpPr>
          <p:cNvPr id="3" name="Content Placeholder 2"/>
          <p:cNvSpPr>
            <a:spLocks noGrp="1"/>
          </p:cNvSpPr>
          <p:nvPr>
            <p:ph idx="1"/>
          </p:nvPr>
        </p:nvSpPr>
        <p:spPr>
          <a:xfrm>
            <a:off x="1261872" y="1828800"/>
            <a:ext cx="8595360" cy="4670854"/>
          </a:xfrm>
        </p:spPr>
        <p:txBody>
          <a:bodyPr>
            <a:normAutofit lnSpcReduction="10000"/>
          </a:bodyPr>
          <a:lstStyle/>
          <a:p>
            <a:r>
              <a:rPr lang="en-US" sz="2400" dirty="0"/>
              <a:t>Psalm 149:6-9 New King James Version (NKJV)</a:t>
            </a:r>
          </a:p>
          <a:p>
            <a:r>
              <a:rPr lang="en-US" sz="2400" dirty="0"/>
              <a:t>6 </a:t>
            </a:r>
            <a:r>
              <a:rPr lang="en-US" sz="2400" b="1" dirty="0">
                <a:solidFill>
                  <a:srgbClr val="FF0000"/>
                </a:solidFill>
              </a:rPr>
              <a:t>Let the high praises of God be in their mouth</a:t>
            </a:r>
            <a:r>
              <a:rPr lang="en-US" sz="2400" dirty="0"/>
              <a:t>,</a:t>
            </a:r>
          </a:p>
          <a:p>
            <a:r>
              <a:rPr lang="en-US" sz="2400" dirty="0"/>
              <a:t>And </a:t>
            </a:r>
            <a:r>
              <a:rPr lang="en-US" sz="2400" b="1" dirty="0">
                <a:solidFill>
                  <a:srgbClr val="FF0000"/>
                </a:solidFill>
              </a:rPr>
              <a:t>a two-edged sword in their hand</a:t>
            </a:r>
            <a:r>
              <a:rPr lang="en-US" sz="2400" dirty="0"/>
              <a:t>,</a:t>
            </a:r>
          </a:p>
          <a:p>
            <a:r>
              <a:rPr lang="en-US" sz="2400" dirty="0"/>
              <a:t>7 </a:t>
            </a:r>
            <a:r>
              <a:rPr lang="en-US" sz="2400" b="1" dirty="0">
                <a:solidFill>
                  <a:srgbClr val="FF0000"/>
                </a:solidFill>
              </a:rPr>
              <a:t>To execute vengeance on the nations</a:t>
            </a:r>
            <a:r>
              <a:rPr lang="en-US" sz="2400" dirty="0"/>
              <a:t>,</a:t>
            </a:r>
          </a:p>
          <a:p>
            <a:r>
              <a:rPr lang="en-US" sz="2400" b="1" dirty="0">
                <a:solidFill>
                  <a:srgbClr val="FF0000"/>
                </a:solidFill>
              </a:rPr>
              <a:t>And punishments on the peoples</a:t>
            </a:r>
            <a:r>
              <a:rPr lang="en-US" sz="2400" dirty="0"/>
              <a:t>;</a:t>
            </a:r>
          </a:p>
          <a:p>
            <a:r>
              <a:rPr lang="en-US" sz="2400" dirty="0"/>
              <a:t>8 </a:t>
            </a:r>
            <a:r>
              <a:rPr lang="en-US" sz="2400" b="1" dirty="0">
                <a:solidFill>
                  <a:srgbClr val="FF0000"/>
                </a:solidFill>
              </a:rPr>
              <a:t>To bind their kings with chains</a:t>
            </a:r>
            <a:r>
              <a:rPr lang="en-US" sz="2400" dirty="0"/>
              <a:t>,</a:t>
            </a:r>
          </a:p>
          <a:p>
            <a:r>
              <a:rPr lang="en-US" sz="2400" dirty="0"/>
              <a:t>And </a:t>
            </a:r>
            <a:r>
              <a:rPr lang="en-US" sz="2400" b="1" dirty="0">
                <a:solidFill>
                  <a:srgbClr val="FF0000"/>
                </a:solidFill>
              </a:rPr>
              <a:t>their nobles with fetters of iron</a:t>
            </a:r>
            <a:r>
              <a:rPr lang="en-US" sz="2400" dirty="0"/>
              <a:t>;</a:t>
            </a:r>
          </a:p>
          <a:p>
            <a:r>
              <a:rPr lang="en-US" sz="2400" dirty="0"/>
              <a:t>9 </a:t>
            </a:r>
            <a:r>
              <a:rPr lang="en-US" sz="2400" b="1" dirty="0">
                <a:solidFill>
                  <a:srgbClr val="FF0000"/>
                </a:solidFill>
              </a:rPr>
              <a:t>To execute on them the written judgment</a:t>
            </a:r>
            <a:r>
              <a:rPr lang="en-US" sz="2400" dirty="0"/>
              <a:t>—</a:t>
            </a:r>
          </a:p>
          <a:p>
            <a:r>
              <a:rPr lang="en-US" sz="2400" b="1" dirty="0">
                <a:solidFill>
                  <a:srgbClr val="FF0000"/>
                </a:solidFill>
              </a:rPr>
              <a:t>This honor have all His saints</a:t>
            </a:r>
            <a:r>
              <a:rPr lang="en-US" sz="2400" dirty="0"/>
              <a:t>. Praise the Lord</a:t>
            </a:r>
            <a:r>
              <a:rPr lang="en-US" dirty="0"/>
              <a:t>!</a:t>
            </a:r>
          </a:p>
          <a:p>
            <a:endParaRPr lang="en-US" dirty="0"/>
          </a:p>
        </p:txBody>
      </p:sp>
    </p:spTree>
    <p:extLst>
      <p:ext uri="{BB962C8B-B14F-4D97-AF65-F5344CB8AC3E}">
        <p14:creationId xmlns:p14="http://schemas.microsoft.com/office/powerpoint/2010/main" val="17796139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a:t>“Lord Jesus, you came to set captives free. Thank you for deliverance from the fowler’s snare this day, and for your strong name.”</a:t>
            </a:r>
          </a:p>
        </p:txBody>
      </p:sp>
    </p:spTree>
    <p:extLst>
      <p:ext uri="{BB962C8B-B14F-4D97-AF65-F5344CB8AC3E}">
        <p14:creationId xmlns:p14="http://schemas.microsoft.com/office/powerpoint/2010/main" val="42021810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182880" lvl="0" indent="-182880">
              <a:lnSpc>
                <a:spcPct val="95000"/>
              </a:lnSpc>
              <a:spcBef>
                <a:spcPts val="1400"/>
              </a:spcBef>
              <a:spcAft>
                <a:spcPts val="200"/>
              </a:spcAft>
              <a:buClr>
                <a:srgbClr val="93A299"/>
              </a:buClr>
              <a:buSzPct val="80000"/>
              <a:buFont typeface="Arial" pitchFamily="34" charset="0"/>
              <a:buChar char="•"/>
            </a:pP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t>
            </a:r>
            <a:r>
              <a:rPr lang="en-US" dirty="0" smtClean="0"/>
              <a:t/>
            </a:r>
            <a:br>
              <a:rPr lang="en-US" dirty="0" smtClean="0"/>
            </a:br>
            <a:r>
              <a:rPr lang="en-US" dirty="0" smtClean="0"/>
              <a:t/>
            </a:r>
            <a:br>
              <a:rPr lang="en-US" dirty="0" smtClean="0"/>
            </a:br>
            <a:r>
              <a:rPr lang="en-US" sz="3100" spc="10" dirty="0" smtClean="0">
                <a:solidFill>
                  <a:prstClr val="white"/>
                </a:solidFill>
                <a:ea typeface="+mn-ea"/>
                <a:cs typeface="+mn-cs"/>
              </a:rPr>
              <a:t>What </a:t>
            </a:r>
            <a:r>
              <a:rPr lang="en-US" sz="3100" spc="10" dirty="0">
                <a:solidFill>
                  <a:prstClr val="white"/>
                </a:solidFill>
                <a:ea typeface="+mn-ea"/>
                <a:cs typeface="+mn-cs"/>
              </a:rPr>
              <a:t>is the Holy Spirit saying to me through this message?</a:t>
            </a:r>
            <a:r>
              <a:rPr lang="en-US" sz="2800" spc="10" dirty="0">
                <a:solidFill>
                  <a:prstClr val="white"/>
                </a:solidFill>
                <a:ea typeface="+mn-ea"/>
                <a:cs typeface="+mn-cs"/>
              </a:rPr>
              <a:t/>
            </a:r>
            <a:br>
              <a:rPr lang="en-US" sz="2800" spc="10" dirty="0">
                <a:solidFill>
                  <a:prstClr val="white"/>
                </a:solidFill>
                <a:ea typeface="+mn-ea"/>
                <a:cs typeface="+mn-cs"/>
              </a:rPr>
            </a:br>
            <a:endParaRPr lang="en-US" dirty="0"/>
          </a:p>
        </p:txBody>
      </p:sp>
      <p:sp>
        <p:nvSpPr>
          <p:cNvPr id="3" name="Content Placeholder 2"/>
          <p:cNvSpPr>
            <a:spLocks noGrp="1"/>
          </p:cNvSpPr>
          <p:nvPr>
            <p:ph idx="1"/>
          </p:nvPr>
        </p:nvSpPr>
        <p:spPr/>
        <p:txBody>
          <a:bodyPr/>
          <a:lstStyle/>
          <a:p>
            <a:r>
              <a:rPr lang="en-US" sz="2800" b="1" i="1" dirty="0"/>
              <a:t>Scripture is from the New King James Version of the Bible.</a:t>
            </a:r>
            <a:endParaRPr lang="en-US" sz="2800" b="1" dirty="0"/>
          </a:p>
          <a:p>
            <a:endParaRPr lang="en-US" dirty="0"/>
          </a:p>
        </p:txBody>
      </p:sp>
    </p:spTree>
    <p:extLst>
      <p:ext uri="{BB962C8B-B14F-4D97-AF65-F5344CB8AC3E}">
        <p14:creationId xmlns:p14="http://schemas.microsoft.com/office/powerpoint/2010/main" val="20723508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61872" y="365760"/>
            <a:ext cx="9692640" cy="1141764"/>
          </a:xfrm>
        </p:spPr>
        <p:txBody>
          <a:bodyPr>
            <a:normAutofit fontScale="90000"/>
          </a:bodyPr>
          <a:lstStyle/>
          <a:p>
            <a:pPr marL="182880" lvl="0" indent="-182880">
              <a:lnSpc>
                <a:spcPct val="95000"/>
              </a:lnSpc>
              <a:spcBef>
                <a:spcPts val="1400"/>
              </a:spcBef>
              <a:spcAft>
                <a:spcPts val="200"/>
              </a:spcAft>
            </a:pPr>
            <a:r>
              <a:rPr lang="en-US" sz="3200" spc="10" dirty="0">
                <a:solidFill>
                  <a:prstClr val="white"/>
                </a:solidFill>
                <a:ea typeface="+mn-ea"/>
                <a:cs typeface="+mn-cs"/>
              </a:rPr>
              <a:t>Will we humble ourselves and cry out to the Lord?</a:t>
            </a:r>
            <a:r>
              <a:rPr lang="en-US" sz="2400" spc="10" dirty="0">
                <a:solidFill>
                  <a:prstClr val="white"/>
                </a:solidFill>
                <a:ea typeface="+mn-ea"/>
                <a:cs typeface="+mn-cs"/>
              </a:rPr>
              <a:t/>
            </a:r>
            <a:br>
              <a:rPr lang="en-US" sz="2400" spc="10" dirty="0">
                <a:solidFill>
                  <a:prstClr val="white"/>
                </a:solidFill>
                <a:ea typeface="+mn-ea"/>
                <a:cs typeface="+mn-cs"/>
              </a:rPr>
            </a:br>
            <a:endParaRPr lang="en-US" dirty="0"/>
          </a:p>
        </p:txBody>
      </p:sp>
      <p:sp>
        <p:nvSpPr>
          <p:cNvPr id="3" name="Content Placeholder 2"/>
          <p:cNvSpPr>
            <a:spLocks noGrp="1"/>
          </p:cNvSpPr>
          <p:nvPr>
            <p:ph idx="1"/>
          </p:nvPr>
        </p:nvSpPr>
        <p:spPr>
          <a:xfrm>
            <a:off x="1046205" y="1194486"/>
            <a:ext cx="9160475" cy="4985651"/>
          </a:xfrm>
        </p:spPr>
        <p:txBody>
          <a:bodyPr>
            <a:noAutofit/>
          </a:bodyPr>
          <a:lstStyle/>
          <a:p>
            <a:r>
              <a:rPr lang="en-US" sz="2600" dirty="0"/>
              <a:t>Like the net of a bird catcher, the temptations, enticements, and traps of Satan are set for the followers of Jesus. </a:t>
            </a:r>
            <a:r>
              <a:rPr lang="en-US" sz="2600" dirty="0">
                <a:solidFill>
                  <a:srgbClr val="FF0000"/>
                </a:solidFill>
              </a:rPr>
              <a:t>When we fall into a trap of the enemy because of our own greed, lust, pride, or fear, we often cry out to the Lord. The name of the Lord is our deliverance.</a:t>
            </a:r>
            <a:r>
              <a:rPr lang="en-US" sz="2600" dirty="0"/>
              <a:t> No matter what difficulty we find ourselves in, or what foolish trap we have entered, the promise in this scripture is that the snare has been broken. Jesus has paid the penalty for our sin; he has defeated the power of the enemy. Our response must be repentance and a desperate cry of help before the Lord. Escape from the secret snare of the fowler is available today</a:t>
            </a:r>
            <a:r>
              <a:rPr lang="en-US" sz="2600" dirty="0" smtClean="0"/>
              <a:t>.</a:t>
            </a:r>
            <a:endParaRPr lang="en-US" sz="2600" dirty="0"/>
          </a:p>
        </p:txBody>
      </p:sp>
    </p:spTree>
    <p:extLst>
      <p:ext uri="{BB962C8B-B14F-4D97-AF65-F5344CB8AC3E}">
        <p14:creationId xmlns:p14="http://schemas.microsoft.com/office/powerpoint/2010/main" val="38212454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Overcoming the Snare of the Fowler</a:t>
            </a:r>
          </a:p>
        </p:txBody>
      </p:sp>
      <p:sp>
        <p:nvSpPr>
          <p:cNvPr id="3" name="Content Placeholder 2"/>
          <p:cNvSpPr>
            <a:spLocks noGrp="1"/>
          </p:cNvSpPr>
          <p:nvPr>
            <p:ph idx="1"/>
          </p:nvPr>
        </p:nvSpPr>
        <p:spPr/>
        <p:txBody>
          <a:bodyPr/>
          <a:lstStyle/>
          <a:p>
            <a:r>
              <a:rPr lang="en-US" sz="2800" b="1" dirty="0"/>
              <a:t>1 Peter 5:8-9 New King James Version (NKJV)</a:t>
            </a:r>
            <a:endParaRPr lang="en-US" sz="2800" dirty="0"/>
          </a:p>
          <a:p>
            <a:r>
              <a:rPr lang="en-US" sz="2800" baseline="30000" dirty="0"/>
              <a:t>8 </a:t>
            </a:r>
            <a:r>
              <a:rPr lang="en-US" sz="2800" dirty="0">
                <a:solidFill>
                  <a:srgbClr val="FF0000"/>
                </a:solidFill>
              </a:rPr>
              <a:t>Be sober, be vigilant; because your adversary the devil walks about like a roaring lion, seeking whom he may devour. </a:t>
            </a:r>
            <a:r>
              <a:rPr lang="en-US" sz="2800" baseline="30000" dirty="0"/>
              <a:t>9 </a:t>
            </a:r>
            <a:r>
              <a:rPr lang="en-US" sz="2800" dirty="0"/>
              <a:t>Resist him, steadfast in the faith, knowing that the same sufferings are experienced by your brotherhood in the world. </a:t>
            </a:r>
          </a:p>
          <a:p>
            <a:endParaRPr lang="en-US" dirty="0"/>
          </a:p>
        </p:txBody>
      </p:sp>
    </p:spTree>
    <p:extLst>
      <p:ext uri="{BB962C8B-B14F-4D97-AF65-F5344CB8AC3E}">
        <p14:creationId xmlns:p14="http://schemas.microsoft.com/office/powerpoint/2010/main" val="4937673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182880" lvl="0" indent="-182880">
              <a:lnSpc>
                <a:spcPct val="95000"/>
              </a:lnSpc>
              <a:spcBef>
                <a:spcPts val="1400"/>
              </a:spcBef>
              <a:spcAft>
                <a:spcPts val="200"/>
              </a:spcAft>
            </a:pPr>
            <a:r>
              <a:rPr lang="en-US" sz="2600" spc="10" dirty="0">
                <a:solidFill>
                  <a:prstClr val="white"/>
                </a:solidFill>
                <a:ea typeface="+mn-ea"/>
                <a:cs typeface="+mn-cs"/>
              </a:rPr>
              <a:t>Luke 10:17-19 New King James Version (NKJV)</a:t>
            </a:r>
            <a:br>
              <a:rPr lang="en-US" sz="2600" spc="10" dirty="0">
                <a:solidFill>
                  <a:prstClr val="white"/>
                </a:solidFill>
                <a:ea typeface="+mn-ea"/>
                <a:cs typeface="+mn-cs"/>
              </a:rPr>
            </a:br>
            <a:endParaRPr lang="en-US" dirty="0"/>
          </a:p>
        </p:txBody>
      </p:sp>
      <p:sp>
        <p:nvSpPr>
          <p:cNvPr id="3" name="Content Placeholder 2"/>
          <p:cNvSpPr>
            <a:spLocks noGrp="1"/>
          </p:cNvSpPr>
          <p:nvPr>
            <p:ph idx="1"/>
          </p:nvPr>
        </p:nvSpPr>
        <p:spPr/>
        <p:txBody>
          <a:bodyPr>
            <a:normAutofit/>
          </a:bodyPr>
          <a:lstStyle/>
          <a:p>
            <a:r>
              <a:rPr lang="en-US" sz="2800" dirty="0" smtClean="0"/>
              <a:t>The </a:t>
            </a:r>
            <a:r>
              <a:rPr lang="en-US" sz="2800" dirty="0"/>
              <a:t>Seventy Return with Joy</a:t>
            </a:r>
          </a:p>
          <a:p>
            <a:r>
              <a:rPr lang="en-US" sz="2800" dirty="0"/>
              <a:t>17 Then the seventy returned with joy, saying, “</a:t>
            </a:r>
            <a:r>
              <a:rPr lang="en-US" sz="2800" b="1" u="sng" dirty="0">
                <a:solidFill>
                  <a:srgbClr val="FF0000"/>
                </a:solidFill>
              </a:rPr>
              <a:t>Lord, even the demons are subject to us in Your name</a:t>
            </a:r>
            <a:r>
              <a:rPr lang="en-US" sz="2800" dirty="0"/>
              <a:t>.”</a:t>
            </a:r>
          </a:p>
          <a:p>
            <a:r>
              <a:rPr lang="en-US" sz="2800" dirty="0"/>
              <a:t>18 And He said to them, “I saw Satan fall like lightning from heaven. 19 Behold, I give you the authority to trample on serpents and scorpions, and over all the power of the enemy, and nothing shall by any means hurt you. </a:t>
            </a:r>
          </a:p>
          <a:p>
            <a:endParaRPr lang="en-US" dirty="0"/>
          </a:p>
        </p:txBody>
      </p:sp>
    </p:spTree>
    <p:extLst>
      <p:ext uri="{BB962C8B-B14F-4D97-AF65-F5344CB8AC3E}">
        <p14:creationId xmlns:p14="http://schemas.microsoft.com/office/powerpoint/2010/main" val="32750642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182880" lvl="0" indent="-182880">
              <a:lnSpc>
                <a:spcPct val="95000"/>
              </a:lnSpc>
              <a:spcBef>
                <a:spcPts val="1400"/>
              </a:spcBef>
              <a:spcAft>
                <a:spcPts val="200"/>
              </a:spcAft>
            </a:pPr>
            <a:r>
              <a:rPr lang="en-US" sz="2800" b="1" spc="10" dirty="0">
                <a:solidFill>
                  <a:prstClr val="white"/>
                </a:solidFill>
                <a:ea typeface="+mn-ea"/>
                <a:cs typeface="+mn-cs"/>
              </a:rPr>
              <a:t>Matthew 4:1-3 New King James Version (NKJV)</a:t>
            </a:r>
            <a:r>
              <a:rPr lang="en-US" sz="1800" spc="10" dirty="0">
                <a:solidFill>
                  <a:prstClr val="white"/>
                </a:solidFill>
                <a:ea typeface="+mn-ea"/>
                <a:cs typeface="+mn-cs"/>
              </a:rPr>
              <a:t/>
            </a:r>
            <a:br>
              <a:rPr lang="en-US" sz="1800" spc="10" dirty="0">
                <a:solidFill>
                  <a:prstClr val="white"/>
                </a:solidFill>
                <a:ea typeface="+mn-ea"/>
                <a:cs typeface="+mn-cs"/>
              </a:rPr>
            </a:br>
            <a:endParaRPr lang="en-US" dirty="0"/>
          </a:p>
        </p:txBody>
      </p:sp>
      <p:sp>
        <p:nvSpPr>
          <p:cNvPr id="3" name="Content Placeholder 2"/>
          <p:cNvSpPr>
            <a:spLocks noGrp="1"/>
          </p:cNvSpPr>
          <p:nvPr>
            <p:ph idx="1"/>
          </p:nvPr>
        </p:nvSpPr>
        <p:spPr/>
        <p:txBody>
          <a:bodyPr/>
          <a:lstStyle/>
          <a:p>
            <a:r>
              <a:rPr lang="en-US" sz="2800" b="1" dirty="0" smtClean="0">
                <a:solidFill>
                  <a:srgbClr val="FF0000"/>
                </a:solidFill>
              </a:rPr>
              <a:t>Satan </a:t>
            </a:r>
            <a:r>
              <a:rPr lang="en-US" sz="2800" b="1" dirty="0">
                <a:solidFill>
                  <a:srgbClr val="FF0000"/>
                </a:solidFill>
              </a:rPr>
              <a:t>Tempts Jesus</a:t>
            </a:r>
            <a:endParaRPr lang="en-US" sz="2800" dirty="0">
              <a:solidFill>
                <a:srgbClr val="FF0000"/>
              </a:solidFill>
            </a:endParaRPr>
          </a:p>
          <a:p>
            <a:r>
              <a:rPr lang="en-US" sz="2800" dirty="0"/>
              <a:t>4 </a:t>
            </a:r>
            <a:r>
              <a:rPr lang="en-US" sz="2800" dirty="0">
                <a:solidFill>
                  <a:srgbClr val="FF0000"/>
                </a:solidFill>
              </a:rPr>
              <a:t>Then Jesus was led up by the Spirit into the wilderness to be tempted by the devil.</a:t>
            </a:r>
            <a:r>
              <a:rPr lang="en-US" sz="2800" dirty="0"/>
              <a:t> </a:t>
            </a:r>
            <a:r>
              <a:rPr lang="en-US" sz="2800" baseline="30000" dirty="0"/>
              <a:t>2 </a:t>
            </a:r>
            <a:r>
              <a:rPr lang="en-US" sz="2800" dirty="0"/>
              <a:t>And when He had fasted forty days and forty nights, afterward He was hungry. </a:t>
            </a:r>
            <a:r>
              <a:rPr lang="en-US" sz="2800" baseline="30000" dirty="0"/>
              <a:t>3 </a:t>
            </a:r>
            <a:r>
              <a:rPr lang="en-US" sz="2800" dirty="0"/>
              <a:t>Now when the tempter came to Him, he said, “</a:t>
            </a:r>
            <a:r>
              <a:rPr lang="en-US" sz="2800" dirty="0">
                <a:solidFill>
                  <a:srgbClr val="FF0000"/>
                </a:solidFill>
              </a:rPr>
              <a:t>If You are the Son of God</a:t>
            </a:r>
            <a:r>
              <a:rPr lang="en-US" sz="2800" dirty="0"/>
              <a:t>, command that these stones become bread.”</a:t>
            </a:r>
          </a:p>
          <a:p>
            <a:endParaRPr lang="en-US" dirty="0"/>
          </a:p>
        </p:txBody>
      </p:sp>
    </p:spTree>
    <p:extLst>
      <p:ext uri="{BB962C8B-B14F-4D97-AF65-F5344CB8AC3E}">
        <p14:creationId xmlns:p14="http://schemas.microsoft.com/office/powerpoint/2010/main" val="825406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Ephesians 6:11-13 New King James Version (NKJV)</a:t>
            </a:r>
          </a:p>
        </p:txBody>
      </p:sp>
      <p:sp>
        <p:nvSpPr>
          <p:cNvPr id="3" name="Content Placeholder 2"/>
          <p:cNvSpPr>
            <a:spLocks noGrp="1"/>
          </p:cNvSpPr>
          <p:nvPr>
            <p:ph idx="1"/>
          </p:nvPr>
        </p:nvSpPr>
        <p:spPr/>
        <p:txBody>
          <a:bodyPr>
            <a:normAutofit/>
          </a:bodyPr>
          <a:lstStyle/>
          <a:p>
            <a:r>
              <a:rPr lang="en-US" sz="2800" dirty="0"/>
              <a:t>11 </a:t>
            </a:r>
            <a:r>
              <a:rPr lang="en-US" sz="2800" b="1" dirty="0">
                <a:solidFill>
                  <a:srgbClr val="FF0000"/>
                </a:solidFill>
              </a:rPr>
              <a:t>Put on the whole armor of God, that you may be able to stand against the wiles of the devil</a:t>
            </a:r>
            <a:r>
              <a:rPr lang="en-US" sz="2800" dirty="0"/>
              <a:t>. 12 For we do not wrestle against flesh and blood, but against principalities, against powers, against the rulers of the darkness of this age, against spiritual hosts of wickedness in the heavenly places. 13 </a:t>
            </a:r>
            <a:r>
              <a:rPr lang="en-US" sz="2800" b="1" dirty="0">
                <a:solidFill>
                  <a:srgbClr val="FF0000"/>
                </a:solidFill>
              </a:rPr>
              <a:t>Therefore take up the whole armor of God, that you may be able to withstand in the evil day, and having done all, to stand</a:t>
            </a:r>
            <a:r>
              <a:rPr lang="en-US" sz="2800" dirty="0"/>
              <a:t>.</a:t>
            </a:r>
          </a:p>
        </p:txBody>
      </p:sp>
    </p:spTree>
    <p:extLst>
      <p:ext uri="{BB962C8B-B14F-4D97-AF65-F5344CB8AC3E}">
        <p14:creationId xmlns:p14="http://schemas.microsoft.com/office/powerpoint/2010/main" val="348370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Isaiah 14:12-17 New King James Version (NKJV)</a:t>
            </a:r>
          </a:p>
        </p:txBody>
      </p:sp>
      <p:sp>
        <p:nvSpPr>
          <p:cNvPr id="3" name="Content Placeholder 2"/>
          <p:cNvSpPr>
            <a:spLocks noGrp="1"/>
          </p:cNvSpPr>
          <p:nvPr>
            <p:ph idx="1"/>
          </p:nvPr>
        </p:nvSpPr>
        <p:spPr>
          <a:xfrm>
            <a:off x="1261872" y="1828800"/>
            <a:ext cx="8595360" cy="4530811"/>
          </a:xfrm>
        </p:spPr>
        <p:txBody>
          <a:bodyPr>
            <a:normAutofit fontScale="92500" lnSpcReduction="10000"/>
          </a:bodyPr>
          <a:lstStyle/>
          <a:p>
            <a:r>
              <a:rPr lang="en-US" b="1" dirty="0"/>
              <a:t>The fall of Lucifer</a:t>
            </a:r>
          </a:p>
          <a:p>
            <a:r>
              <a:rPr lang="en-US" sz="2400" b="1" baseline="30000" dirty="0">
                <a:solidFill>
                  <a:srgbClr val="FF0000"/>
                </a:solidFill>
              </a:rPr>
              <a:t>12 </a:t>
            </a:r>
            <a:r>
              <a:rPr lang="en-US" sz="2400" b="1" dirty="0">
                <a:solidFill>
                  <a:srgbClr val="FF0000"/>
                </a:solidFill>
              </a:rPr>
              <a:t>“How you are fallen from heaven</a:t>
            </a:r>
            <a:r>
              <a:rPr lang="en-US" sz="2400" b="1" dirty="0" smtClean="0">
                <a:solidFill>
                  <a:srgbClr val="FF0000"/>
                </a:solidFill>
              </a:rPr>
              <a:t>, O </a:t>
            </a:r>
            <a:r>
              <a:rPr lang="en-US" sz="2400" b="1" dirty="0">
                <a:solidFill>
                  <a:srgbClr val="FF0000"/>
                </a:solidFill>
              </a:rPr>
              <a:t>Lucifer, son of the morning!</a:t>
            </a:r>
            <a:br>
              <a:rPr lang="en-US" sz="2400" b="1" dirty="0">
                <a:solidFill>
                  <a:srgbClr val="FF0000"/>
                </a:solidFill>
              </a:rPr>
            </a:br>
            <a:r>
              <a:rPr lang="en-US" sz="2400" b="1" i="1" dirty="0">
                <a:solidFill>
                  <a:srgbClr val="FF0000"/>
                </a:solidFill>
              </a:rPr>
              <a:t>How</a:t>
            </a:r>
            <a:r>
              <a:rPr lang="en-US" sz="2400" b="1" dirty="0">
                <a:solidFill>
                  <a:srgbClr val="FF0000"/>
                </a:solidFill>
              </a:rPr>
              <a:t> you are cut down to the ground</a:t>
            </a:r>
            <a:r>
              <a:rPr lang="en-US" sz="2400" b="1" dirty="0" smtClean="0">
                <a:solidFill>
                  <a:srgbClr val="FF0000"/>
                </a:solidFill>
              </a:rPr>
              <a:t>, You </a:t>
            </a:r>
            <a:r>
              <a:rPr lang="en-US" sz="2400" b="1" dirty="0">
                <a:solidFill>
                  <a:srgbClr val="FF0000"/>
                </a:solidFill>
              </a:rPr>
              <a:t>who weakened the nations</a:t>
            </a:r>
            <a:r>
              <a:rPr lang="en-US" sz="2400" b="1" dirty="0" smtClean="0">
                <a:solidFill>
                  <a:srgbClr val="FF0000"/>
                </a:solidFill>
              </a:rPr>
              <a:t>!</a:t>
            </a:r>
          </a:p>
          <a:p>
            <a:r>
              <a:rPr lang="en-US" sz="3200" baseline="30000" dirty="0" smtClean="0"/>
              <a:t>13</a:t>
            </a:r>
            <a:r>
              <a:rPr lang="en-US" sz="3200" baseline="30000" dirty="0"/>
              <a:t> For you have said in your heart</a:t>
            </a:r>
            <a:r>
              <a:rPr lang="en-US" sz="3200" baseline="30000" dirty="0" smtClean="0"/>
              <a:t>: ‘</a:t>
            </a:r>
            <a:r>
              <a:rPr lang="en-US" sz="3200" b="1" baseline="30000" dirty="0">
                <a:solidFill>
                  <a:srgbClr val="FF0000"/>
                </a:solidFill>
              </a:rPr>
              <a:t>I will </a:t>
            </a:r>
            <a:r>
              <a:rPr lang="en-US" sz="3200" baseline="30000" dirty="0" smtClean="0"/>
              <a:t>ascend </a:t>
            </a:r>
            <a:r>
              <a:rPr lang="en-US" sz="3200" baseline="30000" dirty="0"/>
              <a:t>into heaven</a:t>
            </a:r>
            <a:r>
              <a:rPr lang="en-US" sz="3200" baseline="30000" dirty="0" smtClean="0"/>
              <a:t>, </a:t>
            </a:r>
            <a:r>
              <a:rPr lang="en-US" sz="3200" b="1" baseline="30000" dirty="0" smtClean="0">
                <a:solidFill>
                  <a:srgbClr val="FF0000"/>
                </a:solidFill>
              </a:rPr>
              <a:t>I </a:t>
            </a:r>
            <a:r>
              <a:rPr lang="en-US" sz="3200" b="1" baseline="30000" dirty="0">
                <a:solidFill>
                  <a:srgbClr val="FF0000"/>
                </a:solidFill>
              </a:rPr>
              <a:t>will </a:t>
            </a:r>
            <a:r>
              <a:rPr lang="en-US" sz="3200" baseline="30000" dirty="0"/>
              <a:t>exalt my throne above the stars of </a:t>
            </a:r>
            <a:r>
              <a:rPr lang="en-US" sz="3200" baseline="30000" dirty="0" smtClean="0"/>
              <a:t>God; </a:t>
            </a:r>
            <a:r>
              <a:rPr lang="en-US" sz="3200" b="1" baseline="30000" dirty="0" smtClean="0">
                <a:solidFill>
                  <a:srgbClr val="FF0000"/>
                </a:solidFill>
              </a:rPr>
              <a:t>I </a:t>
            </a:r>
            <a:r>
              <a:rPr lang="en-US" sz="3200" b="1" baseline="30000" dirty="0">
                <a:solidFill>
                  <a:srgbClr val="FF0000"/>
                </a:solidFill>
              </a:rPr>
              <a:t>will </a:t>
            </a:r>
            <a:r>
              <a:rPr lang="en-US" sz="3200" baseline="30000" dirty="0"/>
              <a:t>also sit on the mount of the </a:t>
            </a:r>
            <a:r>
              <a:rPr lang="en-US" sz="3200" baseline="30000" dirty="0" smtClean="0"/>
              <a:t>congregation On </a:t>
            </a:r>
            <a:r>
              <a:rPr lang="en-US" sz="3200" baseline="30000" dirty="0"/>
              <a:t>the farthest sides of the north</a:t>
            </a:r>
            <a:r>
              <a:rPr lang="en-US" sz="3200" baseline="30000" dirty="0" smtClean="0"/>
              <a:t>; 14</a:t>
            </a:r>
            <a:r>
              <a:rPr lang="en-US" sz="3200" b="1" baseline="30000" dirty="0"/>
              <a:t> </a:t>
            </a:r>
            <a:r>
              <a:rPr lang="en-US" sz="3200" b="1" baseline="30000" dirty="0">
                <a:solidFill>
                  <a:srgbClr val="FF0000"/>
                </a:solidFill>
              </a:rPr>
              <a:t>I will </a:t>
            </a:r>
            <a:r>
              <a:rPr lang="en-US" sz="3200" baseline="30000" dirty="0"/>
              <a:t>ascend above the heights of the clouds</a:t>
            </a:r>
            <a:r>
              <a:rPr lang="en-US" sz="3200" baseline="30000" dirty="0" smtClean="0"/>
              <a:t>, </a:t>
            </a:r>
            <a:r>
              <a:rPr lang="en-US" sz="3200" b="1" baseline="30000" dirty="0" smtClean="0">
                <a:solidFill>
                  <a:srgbClr val="FF0000"/>
                </a:solidFill>
              </a:rPr>
              <a:t>I </a:t>
            </a:r>
            <a:r>
              <a:rPr lang="en-US" sz="3200" b="1" baseline="30000" dirty="0">
                <a:solidFill>
                  <a:srgbClr val="FF0000"/>
                </a:solidFill>
              </a:rPr>
              <a:t>will </a:t>
            </a:r>
            <a:r>
              <a:rPr lang="en-US" sz="3200" baseline="30000" dirty="0"/>
              <a:t>be like the Most High</a:t>
            </a:r>
            <a:r>
              <a:rPr lang="en-US" sz="3200" baseline="30000" dirty="0" smtClean="0"/>
              <a:t>.’</a:t>
            </a:r>
          </a:p>
          <a:p>
            <a:r>
              <a:rPr lang="en-US" sz="3200" baseline="30000" dirty="0" smtClean="0"/>
              <a:t>15</a:t>
            </a:r>
            <a:r>
              <a:rPr lang="en-US" sz="3200" baseline="30000" dirty="0"/>
              <a:t> Yet you shall be brought down to </a:t>
            </a:r>
            <a:r>
              <a:rPr lang="en-US" sz="3200" baseline="30000" dirty="0" err="1"/>
              <a:t>Sheol</a:t>
            </a:r>
            <a:r>
              <a:rPr lang="en-US" sz="3200" baseline="30000" dirty="0" smtClean="0"/>
              <a:t>, To </a:t>
            </a:r>
            <a:r>
              <a:rPr lang="en-US" sz="3200" baseline="30000" dirty="0"/>
              <a:t>the lowest depths of the Pit. 16 “Those who see you will gaze at </a:t>
            </a:r>
            <a:r>
              <a:rPr lang="en-US" sz="3200" baseline="30000" dirty="0" smtClean="0"/>
              <a:t>you, </a:t>
            </a:r>
            <a:r>
              <a:rPr lang="en-US" sz="3200" i="1" baseline="30000" dirty="0" smtClean="0"/>
              <a:t>And</a:t>
            </a:r>
            <a:r>
              <a:rPr lang="en-US" sz="3200" baseline="30000" dirty="0" smtClean="0"/>
              <a:t> </a:t>
            </a:r>
            <a:r>
              <a:rPr lang="en-US" sz="3200" baseline="30000" dirty="0"/>
              <a:t>consider you, </a:t>
            </a:r>
            <a:r>
              <a:rPr lang="en-US" sz="3200" i="1" baseline="30000" dirty="0" smtClean="0"/>
              <a:t>saying: 'Is</a:t>
            </a:r>
            <a:r>
              <a:rPr lang="en-US" sz="3200" baseline="30000" dirty="0" smtClean="0"/>
              <a:t> </a:t>
            </a:r>
            <a:r>
              <a:rPr lang="en-US" sz="3200" baseline="30000" dirty="0"/>
              <a:t>this the man who made the earth tremble</a:t>
            </a:r>
            <a:r>
              <a:rPr lang="en-US" sz="3200" baseline="30000" dirty="0" smtClean="0"/>
              <a:t>, Who </a:t>
            </a:r>
            <a:r>
              <a:rPr lang="en-US" sz="3200" baseline="30000" dirty="0"/>
              <a:t>shook kingdoms</a:t>
            </a:r>
            <a:r>
              <a:rPr lang="en-US" sz="3200" baseline="30000" dirty="0" smtClean="0"/>
              <a:t>, 17</a:t>
            </a:r>
            <a:r>
              <a:rPr lang="en-US" sz="3200" baseline="30000" dirty="0"/>
              <a:t> Who made the world as a </a:t>
            </a:r>
            <a:r>
              <a:rPr lang="en-US" sz="3200" baseline="30000" dirty="0" smtClean="0"/>
              <a:t>wilderness And </a:t>
            </a:r>
            <a:r>
              <a:rPr lang="en-US" sz="3200" baseline="30000" dirty="0"/>
              <a:t>destroyed its cities</a:t>
            </a:r>
            <a:r>
              <a:rPr lang="en-US" sz="3200" baseline="30000" dirty="0" smtClean="0"/>
              <a:t>, </a:t>
            </a:r>
            <a:r>
              <a:rPr lang="en-US" sz="3200" i="1" baseline="30000" dirty="0" smtClean="0"/>
              <a:t>Who</a:t>
            </a:r>
            <a:r>
              <a:rPr lang="en-US" sz="3200" baseline="30000" dirty="0" smtClean="0"/>
              <a:t> </a:t>
            </a:r>
            <a:r>
              <a:rPr lang="en-US" sz="3200" baseline="30000" dirty="0"/>
              <a:t>did not open the house of his prisoners?’ </a:t>
            </a:r>
            <a:endParaRPr lang="en-US" sz="3200" dirty="0"/>
          </a:p>
        </p:txBody>
      </p:sp>
    </p:spTree>
    <p:extLst>
      <p:ext uri="{BB962C8B-B14F-4D97-AF65-F5344CB8AC3E}">
        <p14:creationId xmlns:p14="http://schemas.microsoft.com/office/powerpoint/2010/main" val="1562171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Ezekiel 28:12-17 New King James Version (NKJV)</a:t>
            </a:r>
          </a:p>
        </p:txBody>
      </p:sp>
      <p:sp>
        <p:nvSpPr>
          <p:cNvPr id="3" name="Content Placeholder 2"/>
          <p:cNvSpPr>
            <a:spLocks noGrp="1"/>
          </p:cNvSpPr>
          <p:nvPr>
            <p:ph idx="1"/>
          </p:nvPr>
        </p:nvSpPr>
        <p:spPr/>
        <p:txBody>
          <a:bodyPr>
            <a:normAutofit fontScale="92500" lnSpcReduction="20000"/>
          </a:bodyPr>
          <a:lstStyle/>
          <a:p>
            <a:r>
              <a:rPr lang="en-US" sz="2800" dirty="0"/>
              <a:t>12 “Son of man, take up a lamentation for the king of </a:t>
            </a:r>
            <a:r>
              <a:rPr lang="en-US" sz="2800" dirty="0" err="1"/>
              <a:t>Tyre</a:t>
            </a:r>
            <a:r>
              <a:rPr lang="en-US" sz="2800" dirty="0"/>
              <a:t>, and say to him, ‘Thus says the Lord GOD:</a:t>
            </a:r>
          </a:p>
          <a:p>
            <a:r>
              <a:rPr lang="en-US" sz="2800" dirty="0"/>
              <a:t>“You were the seal of perfection,</a:t>
            </a:r>
          </a:p>
          <a:p>
            <a:r>
              <a:rPr lang="en-US" sz="2800" dirty="0"/>
              <a:t>Full of wisdom and perfect in beauty.</a:t>
            </a:r>
          </a:p>
          <a:p>
            <a:r>
              <a:rPr lang="en-US" sz="2800" dirty="0"/>
              <a:t>13 You were in Eden, the garden of God;</a:t>
            </a:r>
          </a:p>
          <a:p>
            <a:r>
              <a:rPr lang="en-US" sz="2800" dirty="0"/>
              <a:t>Every precious stone was your covering:</a:t>
            </a:r>
          </a:p>
          <a:p>
            <a:r>
              <a:rPr lang="en-US" sz="2800" dirty="0"/>
              <a:t>The </a:t>
            </a:r>
            <a:r>
              <a:rPr lang="en-US" sz="2800" dirty="0" err="1"/>
              <a:t>sardius</a:t>
            </a:r>
            <a:r>
              <a:rPr lang="en-US" sz="2800" dirty="0"/>
              <a:t>, topaz, and diamond,</a:t>
            </a:r>
          </a:p>
          <a:p>
            <a:r>
              <a:rPr lang="en-US" sz="2800" dirty="0"/>
              <a:t>Beryl, onyx, and jasper,</a:t>
            </a:r>
          </a:p>
          <a:p>
            <a:r>
              <a:rPr lang="en-US" sz="2800" dirty="0"/>
              <a:t>Sapphire, turquoise, and emerald with gold.</a:t>
            </a:r>
          </a:p>
          <a:p>
            <a:endParaRPr lang="en-US" dirty="0"/>
          </a:p>
        </p:txBody>
      </p:sp>
    </p:spTree>
    <p:extLst>
      <p:ext uri="{BB962C8B-B14F-4D97-AF65-F5344CB8AC3E}">
        <p14:creationId xmlns:p14="http://schemas.microsoft.com/office/powerpoint/2010/main" val="1742689868"/>
      </p:ext>
    </p:extLst>
  </p:cSld>
  <p:clrMapOvr>
    <a:masterClrMapping/>
  </p:clrMapOvr>
</p:sld>
</file>

<file path=ppt/theme/theme1.xml><?xml version="1.0" encoding="utf-8"?>
<a:theme xmlns:a="http://schemas.openxmlformats.org/drawingml/2006/main" name="View">
  <a:themeElements>
    <a:clrScheme name="View">
      <a:dk1>
        <a:sysClr val="windowText" lastClr="000000"/>
      </a:dk1>
      <a:lt1>
        <a:sysClr val="window" lastClr="FFFFFF"/>
      </a:lt1>
      <a:dk2>
        <a:srgbClr val="564B3C"/>
      </a:dk2>
      <a:lt2>
        <a:srgbClr val="ECEDD1"/>
      </a:lt2>
      <a:accent1>
        <a:srgbClr val="93A299"/>
      </a:accent1>
      <a:accent2>
        <a:srgbClr val="CB4B30"/>
      </a:accent2>
      <a:accent3>
        <a:srgbClr val="B5AE53"/>
      </a:accent3>
      <a:accent4>
        <a:srgbClr val="6F6A7A"/>
      </a:accent4>
      <a:accent5>
        <a:srgbClr val="E8B54D"/>
      </a:accent5>
      <a:accent6>
        <a:srgbClr val="8A7952"/>
      </a:accent6>
      <a:hlink>
        <a:srgbClr val="9F9F0B"/>
      </a:hlink>
      <a:folHlink>
        <a:srgbClr val="B2B2B2"/>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3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3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866257B-E5CE-4C43-9210-F2DE76BE10B5}"/>
    </a:ext>
  </a:extLst>
</a:theme>
</file>

<file path=docProps/app.xml><?xml version="1.0" encoding="utf-8"?>
<Properties xmlns="http://schemas.openxmlformats.org/officeDocument/2006/extended-properties" xmlns:vt="http://schemas.openxmlformats.org/officeDocument/2006/docPropsVTypes">
  <Template>TM03457515[[fn=View]]</Template>
  <TotalTime>163</TotalTime>
  <Words>1235</Words>
  <Application>Microsoft Office PowerPoint</Application>
  <PresentationFormat>Widescreen</PresentationFormat>
  <Paragraphs>110</Paragraphs>
  <Slides>27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Century Schoolbook</vt:lpstr>
      <vt:lpstr>Times New Roman</vt:lpstr>
      <vt:lpstr>Wingdings 2</vt:lpstr>
      <vt:lpstr>View</vt:lpstr>
      <vt:lpstr>Overcoming the Snare of the Fowler </vt:lpstr>
      <vt:lpstr>  Psalm 124:7-8 </vt:lpstr>
      <vt:lpstr>Will we humble ourselves and cry out to the Lord? </vt:lpstr>
      <vt:lpstr>Overcoming the Snare of the Fowler</vt:lpstr>
      <vt:lpstr>Luke 10:17-19 New King James Version (NKJV) </vt:lpstr>
      <vt:lpstr>Matthew 4:1-3 New King James Version (NKJV) </vt:lpstr>
      <vt:lpstr>Ephesians 6:11-13 New King James Version (NKJV)</vt:lpstr>
      <vt:lpstr>Isaiah 14:12-17 New King James Version (NKJV)</vt:lpstr>
      <vt:lpstr>Ezekiel 28:12-17 New King James Version (NKJV)</vt:lpstr>
      <vt:lpstr>Ezekiel 28:12-17 New King James Version (NKJV)</vt:lpstr>
      <vt:lpstr>Ezekiel 28:12-17 New King James Version (NKJV)</vt:lpstr>
      <vt:lpstr>Bible Facts about Pride </vt:lpstr>
      <vt:lpstr>1) God hates pride and actively resists it.</vt:lpstr>
      <vt:lpstr>2) Because it is sin. Pride exposes us to spiritual attacks, and it also negates our spiritual authority.</vt:lpstr>
      <vt:lpstr>James 4:6-10 New King James Version (NKJV) </vt:lpstr>
      <vt:lpstr>3. Three Practical Reasons Why We Worship God</vt:lpstr>
      <vt:lpstr>Psalm 103:1-14 New King James Version (NKJV)</vt:lpstr>
      <vt:lpstr>Psalm 103:1-14 New King James Version (NKJV)</vt:lpstr>
      <vt:lpstr>Psalm 103:1-14 New King James Version (NKJV)</vt:lpstr>
      <vt:lpstr>Psalm 103:1-14 New King James Version (NKJV)</vt:lpstr>
      <vt:lpstr>2) To Keep Our Faith in God Strong and Active</vt:lpstr>
      <vt:lpstr>3) To Keep Everything in its Correct Perspective</vt:lpstr>
      <vt:lpstr>3) To Keep Everything in its Correct Perspective</vt:lpstr>
      <vt:lpstr>3) To Keep Everything in its Correct Perspective</vt:lpstr>
      <vt:lpstr>3) To Keep Everything in its Correct Perspective</vt:lpstr>
      <vt:lpstr>PowerPoint Presentation</vt:lpstr>
      <vt:lpstr>       What is the Holy Spirit saying to me through this message? </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Overcoming the Snare of the Fowler</dc:title>
  <dc:creator>Ronald Powell</dc:creator>
  <cp:lastModifiedBy>Ronald Powell</cp:lastModifiedBy>
  <cp:revision>8</cp:revision>
  <dcterms:created xsi:type="dcterms:W3CDTF">2019-11-09T18:31:15Z</dcterms:created>
  <dcterms:modified xsi:type="dcterms:W3CDTF">2019-11-09T21:14:47Z</dcterms:modified>
</cp:coreProperties>
</file>