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91" r:id="rId5"/>
    <p:sldId id="259" r:id="rId6"/>
    <p:sldId id="260" r:id="rId7"/>
    <p:sldId id="261" r:id="rId8"/>
    <p:sldId id="262" r:id="rId9"/>
    <p:sldId id="263" r:id="rId10"/>
    <p:sldId id="264" r:id="rId11"/>
    <p:sldId id="284" r:id="rId12"/>
    <p:sldId id="283" r:id="rId13"/>
    <p:sldId id="285" r:id="rId14"/>
    <p:sldId id="282" r:id="rId15"/>
    <p:sldId id="265" r:id="rId16"/>
    <p:sldId id="266" r:id="rId17"/>
    <p:sldId id="286" r:id="rId18"/>
    <p:sldId id="287" r:id="rId19"/>
    <p:sldId id="288" r:id="rId20"/>
    <p:sldId id="289" r:id="rId21"/>
    <p:sldId id="290"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EA4F3B1-14A2-4801-88E6-2F0F1F7B7ADE}"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98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A62D8-D383-4DDF-A235-94380D283257}"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F3B1-14A2-4801-88E6-2F0F1F7B7ADE}" type="slidenum">
              <a:rPr lang="en-US" smtClean="0"/>
              <a:t>‹#›</a:t>
            </a:fld>
            <a:endParaRPr lang="en-US"/>
          </a:p>
        </p:txBody>
      </p:sp>
    </p:spTree>
    <p:extLst>
      <p:ext uri="{BB962C8B-B14F-4D97-AF65-F5344CB8AC3E}">
        <p14:creationId xmlns:p14="http://schemas.microsoft.com/office/powerpoint/2010/main" val="3308898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57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123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spTree>
    <p:extLst>
      <p:ext uri="{BB962C8B-B14F-4D97-AF65-F5344CB8AC3E}">
        <p14:creationId xmlns:p14="http://schemas.microsoft.com/office/powerpoint/2010/main" val="150450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799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591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7035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047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spTree>
    <p:extLst>
      <p:ext uri="{BB962C8B-B14F-4D97-AF65-F5344CB8AC3E}">
        <p14:creationId xmlns:p14="http://schemas.microsoft.com/office/powerpoint/2010/main" val="3926367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3A62D8-D383-4DDF-A235-94380D283257}" type="datetimeFigureOut">
              <a:rPr lang="en-US" smtClean="0"/>
              <a:t>12/22/2019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A4F3B1-14A2-4801-88E6-2F0F1F7B7ADE}"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46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3A62D8-D383-4DDF-A235-94380D283257}"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F3B1-14A2-4801-88E6-2F0F1F7B7ADE}" type="slidenum">
              <a:rPr lang="en-US" smtClean="0"/>
              <a:t>‹#›</a:t>
            </a:fld>
            <a:endParaRPr lang="en-US"/>
          </a:p>
        </p:txBody>
      </p:sp>
    </p:spTree>
    <p:extLst>
      <p:ext uri="{BB962C8B-B14F-4D97-AF65-F5344CB8AC3E}">
        <p14:creationId xmlns:p14="http://schemas.microsoft.com/office/powerpoint/2010/main" val="243360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3A62D8-D383-4DDF-A235-94380D283257}" type="datetimeFigureOut">
              <a:rPr lang="en-US" smtClean="0"/>
              <a:t>12/22/2019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A4F3B1-14A2-4801-88E6-2F0F1F7B7ADE}"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241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3A62D8-D383-4DDF-A235-94380D283257}" type="datetimeFigureOut">
              <a:rPr lang="en-US" smtClean="0"/>
              <a:t>12/22/2019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A4F3B1-14A2-4801-88E6-2F0F1F7B7ADE}"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984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A62D8-D383-4DDF-A235-94380D283257}" type="datetimeFigureOut">
              <a:rPr lang="en-US" smtClean="0"/>
              <a:t>12/22/2019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A4F3B1-14A2-4801-88E6-2F0F1F7B7ADE}" type="slidenum">
              <a:rPr lang="en-US" smtClean="0"/>
              <a:t>‹#›</a:t>
            </a:fld>
            <a:endParaRPr lang="en-US"/>
          </a:p>
        </p:txBody>
      </p:sp>
    </p:spTree>
    <p:extLst>
      <p:ext uri="{BB962C8B-B14F-4D97-AF65-F5344CB8AC3E}">
        <p14:creationId xmlns:p14="http://schemas.microsoft.com/office/powerpoint/2010/main" val="4000662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A62D8-D383-4DDF-A235-94380D283257}"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F3B1-14A2-4801-88E6-2F0F1F7B7ADE}"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928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A62D8-D383-4DDF-A235-94380D283257}" type="datetimeFigureOut">
              <a:rPr lang="en-US" smtClean="0"/>
              <a:t>12/22/2019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A4F3B1-14A2-4801-88E6-2F0F1F7B7ADE}" type="slidenum">
              <a:rPr lang="en-US" smtClean="0"/>
              <a:t>‹#›</a:t>
            </a:fld>
            <a:endParaRPr lang="en-US"/>
          </a:p>
        </p:txBody>
      </p:sp>
    </p:spTree>
    <p:extLst>
      <p:ext uri="{BB962C8B-B14F-4D97-AF65-F5344CB8AC3E}">
        <p14:creationId xmlns:p14="http://schemas.microsoft.com/office/powerpoint/2010/main" val="28773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3A62D8-D383-4DDF-A235-94380D283257}" type="datetimeFigureOut">
              <a:rPr lang="en-US" smtClean="0"/>
              <a:t>12/22/2019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A4F3B1-14A2-4801-88E6-2F0F1F7B7ADE}" type="slidenum">
              <a:rPr lang="en-US" smtClean="0"/>
              <a:t>‹#›</a:t>
            </a:fld>
            <a:endParaRPr lang="en-US"/>
          </a:p>
        </p:txBody>
      </p:sp>
    </p:spTree>
    <p:extLst>
      <p:ext uri="{BB962C8B-B14F-4D97-AF65-F5344CB8AC3E}">
        <p14:creationId xmlns:p14="http://schemas.microsoft.com/office/powerpoint/2010/main" val="1459777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0" i="0" u="none" strike="noStrike" baseline="0" dirty="0" smtClean="0">
                <a:solidFill>
                  <a:srgbClr val="000000"/>
                </a:solidFill>
                <a:latin typeface="Times New Roman" panose="02020603050405020304" pitchFamily="18" charset="0"/>
              </a:rPr>
              <a:t/>
            </a:r>
            <a:br>
              <a:rPr lang="en-US" sz="4400" b="0" i="0" u="none" strike="noStrike" baseline="0" dirty="0" smtClean="0">
                <a:solidFill>
                  <a:srgbClr val="000000"/>
                </a:solidFill>
                <a:latin typeface="Times New Roman" panose="02020603050405020304" pitchFamily="18" charset="0"/>
              </a:rPr>
            </a:br>
            <a:r>
              <a:rPr lang="en-US" sz="4400" b="0" i="0" u="none" strike="noStrike" baseline="0" dirty="0" smtClean="0">
                <a:solidFill>
                  <a:srgbClr val="000000"/>
                </a:solidFill>
                <a:latin typeface="Times New Roman" panose="02020603050405020304" pitchFamily="18" charset="0"/>
              </a:rPr>
              <a:t> </a:t>
            </a:r>
            <a:r>
              <a:rPr lang="en-US" b="0" i="0" u="none" strike="noStrike" baseline="0" dirty="0" smtClean="0">
                <a:solidFill>
                  <a:srgbClr val="000000"/>
                </a:solidFill>
                <a:latin typeface="Times New Roman" panose="02020603050405020304" pitchFamily="18" charset="0"/>
              </a:rPr>
              <a:t/>
            </a:r>
            <a:br>
              <a:rPr lang="en-US" b="0" i="0" u="none" strike="noStrike" baseline="0" dirty="0" smtClean="0">
                <a:solidFill>
                  <a:srgbClr val="000000"/>
                </a:solidFill>
                <a:latin typeface="Times New Roman" panose="02020603050405020304" pitchFamily="18" charset="0"/>
              </a:rPr>
            </a:br>
            <a:r>
              <a:rPr lang="en-US" sz="4800" b="0" i="0" u="none" strike="noStrike" baseline="0" dirty="0" smtClean="0">
                <a:solidFill>
                  <a:srgbClr val="000000"/>
                </a:solidFill>
                <a:latin typeface="Times New Roman" panose="02020603050405020304" pitchFamily="18" charset="0"/>
              </a:rPr>
              <a:t/>
            </a:r>
            <a:br>
              <a:rPr lang="en-US" sz="4800" b="0" i="0" u="none" strike="noStrike" baseline="0" dirty="0" smtClean="0">
                <a:solidFill>
                  <a:srgbClr val="000000"/>
                </a:solidFill>
                <a:latin typeface="Times New Roman" panose="02020603050405020304" pitchFamily="18" charset="0"/>
              </a:rPr>
            </a:br>
            <a:r>
              <a:rPr lang="en-US" sz="4000" b="1" i="0" u="none" strike="noStrike" baseline="0" dirty="0" smtClean="0">
                <a:solidFill>
                  <a:srgbClr val="000000"/>
                </a:solidFill>
                <a:latin typeface="Times New Roman" panose="02020603050405020304" pitchFamily="18" charset="0"/>
              </a:rPr>
              <a:t>Do you identify yourself with the Lies of Satan? </a:t>
            </a:r>
            <a:endParaRPr lang="en-US" sz="4000" dirty="0"/>
          </a:p>
        </p:txBody>
      </p:sp>
      <p:sp>
        <p:nvSpPr>
          <p:cNvPr id="3" name="Subtitle 2"/>
          <p:cNvSpPr>
            <a:spLocks noGrp="1"/>
          </p:cNvSpPr>
          <p:nvPr>
            <p:ph type="subTitle" idx="1"/>
          </p:nvPr>
        </p:nvSpPr>
        <p:spPr/>
        <p:txBody>
          <a:bodyPr/>
          <a:lstStyle/>
          <a:p>
            <a:r>
              <a:rPr lang="en-US" sz="2400" b="1" dirty="0">
                <a:solidFill>
                  <a:srgbClr val="000000"/>
                </a:solidFill>
                <a:latin typeface="Times New Roman" panose="02020603050405020304" pitchFamily="18" charset="0"/>
              </a:rPr>
              <a:t>With Bishop Ronald K. Powell</a:t>
            </a:r>
            <a:endParaRPr lang="en-US" dirty="0"/>
          </a:p>
        </p:txBody>
      </p:sp>
    </p:spTree>
    <p:extLst>
      <p:ext uri="{BB962C8B-B14F-4D97-AF65-F5344CB8AC3E}">
        <p14:creationId xmlns:p14="http://schemas.microsoft.com/office/powerpoint/2010/main" val="4249430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SERMON POINTS</a:t>
            </a:r>
            <a:endParaRPr lang="en-US" dirty="0"/>
          </a:p>
        </p:txBody>
      </p:sp>
      <p:sp>
        <p:nvSpPr>
          <p:cNvPr id="3" name="Content Placeholder 2"/>
          <p:cNvSpPr>
            <a:spLocks noGrp="1"/>
          </p:cNvSpPr>
          <p:nvPr>
            <p:ph idx="1"/>
          </p:nvPr>
        </p:nvSpPr>
        <p:spPr>
          <a:xfrm>
            <a:off x="1295401" y="2113005"/>
            <a:ext cx="9601196" cy="3762863"/>
          </a:xfrm>
        </p:spPr>
        <p:txBody>
          <a:bodyPr>
            <a:normAutofit fontScale="92500" lnSpcReduction="20000"/>
          </a:bodyPr>
          <a:lstStyle/>
          <a:p>
            <a:r>
              <a:rPr lang="en-US" sz="3000" b="1" dirty="0">
                <a:effectLst>
                  <a:outerShdw blurRad="38100" dist="38100" dir="2700000" algn="tl">
                    <a:srgbClr val="000000">
                      <a:alpha val="43137"/>
                    </a:srgbClr>
                  </a:outerShdw>
                </a:effectLst>
              </a:rPr>
              <a:t>What is a satanic attack?</a:t>
            </a:r>
          </a:p>
          <a:p>
            <a:r>
              <a:rPr lang="en-US" sz="3000" b="1" dirty="0"/>
              <a:t>It’s a deliberate, willful assault by Satan upon an individual for the purpose of doing harm in the spirit, soul, or body, or all three. </a:t>
            </a:r>
            <a:endParaRPr lang="en-US" sz="3000" b="1" dirty="0" smtClean="0"/>
          </a:p>
          <a:p>
            <a:r>
              <a:rPr lang="en-US" sz="3000" b="1" dirty="0" smtClean="0"/>
              <a:t>These </a:t>
            </a:r>
            <a:r>
              <a:rPr lang="en-US" sz="3000" b="1" dirty="0"/>
              <a:t>attacks could come at any time or from anywhere. The devil tries to trip us up when we are at our weakest, and he knows exactly who or what to use as a lure. He often tempts us with what we do not need or should not have as he seeks to bring us down.</a:t>
            </a:r>
          </a:p>
          <a:p>
            <a:endParaRPr lang="en-US" dirty="0"/>
          </a:p>
        </p:txBody>
      </p:sp>
    </p:spTree>
    <p:extLst>
      <p:ext uri="{BB962C8B-B14F-4D97-AF65-F5344CB8AC3E}">
        <p14:creationId xmlns:p14="http://schemas.microsoft.com/office/powerpoint/2010/main" val="75289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SERMON POINTS</a:t>
            </a:r>
            <a:endParaRPr lang="en-US" dirty="0"/>
          </a:p>
        </p:txBody>
      </p:sp>
      <p:sp>
        <p:nvSpPr>
          <p:cNvPr id="3" name="Content Placeholder 2"/>
          <p:cNvSpPr>
            <a:spLocks noGrp="1"/>
          </p:cNvSpPr>
          <p:nvPr>
            <p:ph idx="1"/>
          </p:nvPr>
        </p:nvSpPr>
        <p:spPr>
          <a:xfrm>
            <a:off x="1295401" y="2014151"/>
            <a:ext cx="9601196" cy="3861717"/>
          </a:xfrm>
        </p:spPr>
        <p:txBody>
          <a:bodyPr>
            <a:noAutofit/>
          </a:bodyPr>
          <a:lstStyle/>
          <a:p>
            <a:r>
              <a:rPr lang="en-US" sz="2800" b="1" dirty="0">
                <a:effectLst>
                  <a:outerShdw blurRad="38100" dist="38100" dir="2700000" algn="tl">
                    <a:srgbClr val="000000">
                      <a:alpha val="43137"/>
                    </a:srgbClr>
                  </a:outerShdw>
                </a:effectLst>
              </a:rPr>
              <a:t>What are Satan’s objectives?</a:t>
            </a:r>
          </a:p>
          <a:p>
            <a:pPr lvl="0"/>
            <a:r>
              <a:rPr lang="en-US" sz="2800" b="1" dirty="0">
                <a:effectLst>
                  <a:outerShdw blurRad="38100" dist="38100" dir="2700000" algn="tl">
                    <a:srgbClr val="000000">
                      <a:alpha val="43137"/>
                    </a:srgbClr>
                  </a:outerShdw>
                </a:effectLst>
              </a:rPr>
              <a:t>To draw us away from God. </a:t>
            </a:r>
            <a:r>
              <a:rPr lang="en-US" sz="2800" b="1" dirty="0"/>
              <a:t>One of his goals is to take our minds off the Lord and spiritual matters in order to get us to </a:t>
            </a:r>
            <a:r>
              <a:rPr lang="en-US" sz="2800" b="1" dirty="0" smtClean="0"/>
              <a:t>Although </a:t>
            </a:r>
            <a:r>
              <a:rPr lang="en-US" sz="2800" b="1" dirty="0"/>
              <a:t>the Lord is infinitely more powerful, Satan focus on material and sensual desires.</a:t>
            </a:r>
          </a:p>
          <a:p>
            <a:pPr lvl="0"/>
            <a:r>
              <a:rPr lang="en-US" sz="2800" b="1" dirty="0">
                <a:effectLst>
                  <a:outerShdw blurRad="38100" dist="38100" dir="2700000" algn="tl">
                    <a:srgbClr val="000000">
                      <a:alpha val="43137"/>
                    </a:srgbClr>
                  </a:outerShdw>
                </a:effectLst>
              </a:rPr>
              <a:t>To thwart God’s purposes. </a:t>
            </a:r>
            <a:r>
              <a:rPr lang="en-US" sz="2800" b="1" dirty="0" smtClean="0"/>
              <a:t>is </a:t>
            </a:r>
            <a:r>
              <a:rPr lang="en-US" sz="2800" b="1" dirty="0"/>
              <a:t>always trying to undermine what He desires for us</a:t>
            </a:r>
            <a:r>
              <a:rPr lang="en-US" sz="2800" b="1" dirty="0" smtClean="0"/>
              <a:t>.</a:t>
            </a:r>
            <a:endParaRPr lang="en-US" sz="2800" b="1" dirty="0"/>
          </a:p>
        </p:txBody>
      </p:sp>
    </p:spTree>
    <p:extLst>
      <p:ext uri="{BB962C8B-B14F-4D97-AF65-F5344CB8AC3E}">
        <p14:creationId xmlns:p14="http://schemas.microsoft.com/office/powerpoint/2010/main" val="3378195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SERMON POINTS</a:t>
            </a:r>
            <a:endParaRPr lang="en-US" dirty="0"/>
          </a:p>
        </p:txBody>
      </p:sp>
      <p:sp>
        <p:nvSpPr>
          <p:cNvPr id="3" name="Content Placeholder 2"/>
          <p:cNvSpPr>
            <a:spLocks noGrp="1"/>
          </p:cNvSpPr>
          <p:nvPr>
            <p:ph idx="1"/>
          </p:nvPr>
        </p:nvSpPr>
        <p:spPr>
          <a:xfrm>
            <a:off x="1295401" y="2014151"/>
            <a:ext cx="9601196" cy="3861717"/>
          </a:xfrm>
        </p:spPr>
        <p:txBody>
          <a:bodyPr/>
          <a:lstStyle/>
          <a:p>
            <a:r>
              <a:rPr lang="en-US" sz="2800" b="1" dirty="0">
                <a:effectLst>
                  <a:outerShdw blurRad="38100" dist="38100" dir="2700000" algn="tl">
                    <a:srgbClr val="000000">
                      <a:alpha val="43137"/>
                    </a:srgbClr>
                  </a:outerShdw>
                </a:effectLst>
              </a:rPr>
              <a:t>To deny God the worship and glory He deserves. </a:t>
            </a:r>
            <a:endParaRPr lang="en-US" sz="2800" b="1" dirty="0" smtClean="0">
              <a:effectLst>
                <a:outerShdw blurRad="38100" dist="38100" dir="2700000" algn="tl">
                  <a:srgbClr val="000000">
                    <a:alpha val="43137"/>
                  </a:srgbClr>
                </a:outerShdw>
              </a:effectLst>
            </a:endParaRPr>
          </a:p>
          <a:p>
            <a:r>
              <a:rPr lang="en-US" sz="2800" b="1" dirty="0" smtClean="0"/>
              <a:t>Satan </a:t>
            </a:r>
            <a:r>
              <a:rPr lang="en-US" sz="2800" b="1" dirty="0"/>
              <a:t>hates the fact that God alone is worthy of all worship and honor so he offers us a plateful of other options to distract us from Him.</a:t>
            </a:r>
          </a:p>
          <a:p>
            <a:endParaRPr lang="en-US" dirty="0"/>
          </a:p>
        </p:txBody>
      </p:sp>
    </p:spTree>
    <p:extLst>
      <p:ext uri="{BB962C8B-B14F-4D97-AF65-F5344CB8AC3E}">
        <p14:creationId xmlns:p14="http://schemas.microsoft.com/office/powerpoint/2010/main" val="2408284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78477"/>
            <a:ext cx="9601196" cy="630194"/>
          </a:xfrm>
        </p:spPr>
        <p:txBody>
          <a:bodyPr>
            <a:normAutofit fontScale="90000"/>
          </a:bodyPr>
          <a:lstStyle/>
          <a:p>
            <a:r>
              <a:rPr lang="en-US" b="1" dirty="0"/>
              <a:t>SERMON POINTS</a:t>
            </a:r>
            <a:endParaRPr lang="en-US" dirty="0"/>
          </a:p>
        </p:txBody>
      </p:sp>
      <p:sp>
        <p:nvSpPr>
          <p:cNvPr id="3" name="Content Placeholder 2"/>
          <p:cNvSpPr>
            <a:spLocks noGrp="1"/>
          </p:cNvSpPr>
          <p:nvPr>
            <p:ph idx="1"/>
          </p:nvPr>
        </p:nvSpPr>
        <p:spPr>
          <a:xfrm>
            <a:off x="1295402" y="1655805"/>
            <a:ext cx="9601196" cy="4411362"/>
          </a:xfrm>
        </p:spPr>
        <p:txBody>
          <a:bodyPr>
            <a:normAutofit fontScale="25000" lnSpcReduction="20000"/>
          </a:bodyPr>
          <a:lstStyle/>
          <a:p>
            <a:pPr lvl="0"/>
            <a:r>
              <a:rPr lang="en-US" sz="10400" b="1" dirty="0" smtClean="0">
                <a:effectLst>
                  <a:outerShdw blurRad="38100" dist="38100" dir="2700000" algn="tl">
                    <a:srgbClr val="000000">
                      <a:alpha val="43137"/>
                    </a:srgbClr>
                  </a:outerShdw>
                </a:effectLst>
              </a:rPr>
              <a:t>To </a:t>
            </a:r>
            <a:r>
              <a:rPr lang="en-US" sz="10400" b="1" dirty="0">
                <a:effectLst>
                  <a:outerShdw blurRad="38100" dist="38100" dir="2700000" algn="tl">
                    <a:srgbClr val="000000">
                      <a:alpha val="43137"/>
                    </a:srgbClr>
                  </a:outerShdw>
                </a:effectLst>
              </a:rPr>
              <a:t>deny God the worship </a:t>
            </a:r>
            <a:r>
              <a:rPr lang="en-US" sz="10400" b="1" dirty="0"/>
              <a:t>Satan hates the fact that God alone is worthy of all worship and honor so he offers us a plateful of other options to distract us from Him.</a:t>
            </a:r>
          </a:p>
          <a:p>
            <a:pPr lvl="0"/>
            <a:r>
              <a:rPr lang="en-US" sz="10400" b="1" dirty="0">
                <a:effectLst>
                  <a:outerShdw blurRad="38100" dist="38100" dir="2700000" algn="tl">
                    <a:srgbClr val="000000">
                      <a:alpha val="43137"/>
                    </a:srgbClr>
                  </a:outerShdw>
                </a:effectLst>
              </a:rPr>
              <a:t>To destroy us</a:t>
            </a:r>
            <a:r>
              <a:rPr lang="en-US" sz="10400" b="1" dirty="0"/>
              <a:t>. The devil wants to demolish our relationship with God, our interest and faith in Him, our desire to pray, and confidence in our eternal security. However, we know that God’s Word says nothing can separate us from Christ. Yet the devil keeps trying to move us in a direction away from the truth by convincing us that we don’t have time to read the Bible or that we won’t understand it. We must remember that he is our enemy who feeds us lies to keep us from living faithfully and righteously as God desires, which is the best possible life.</a:t>
            </a:r>
          </a:p>
          <a:p>
            <a:pPr lvl="0"/>
            <a:r>
              <a:rPr lang="en-US" sz="10400" b="1" dirty="0">
                <a:effectLst>
                  <a:outerShdw blurRad="38100" dist="38100" dir="2700000" algn="tl">
                    <a:srgbClr val="000000">
                      <a:alpha val="43137"/>
                    </a:srgbClr>
                  </a:outerShdw>
                </a:effectLst>
              </a:rPr>
              <a:t>A</a:t>
            </a:r>
            <a:r>
              <a:rPr lang="en-US" sz="10400" b="1" dirty="0" smtClean="0">
                <a:effectLst>
                  <a:outerShdw blurRad="38100" dist="38100" dir="2700000" algn="tl">
                    <a:srgbClr val="000000">
                      <a:alpha val="43137"/>
                    </a:srgbClr>
                  </a:outerShdw>
                </a:effectLst>
              </a:rPr>
              <a:t>nd </a:t>
            </a:r>
            <a:r>
              <a:rPr lang="en-US" sz="10400" b="1" dirty="0">
                <a:effectLst>
                  <a:outerShdw blurRad="38100" dist="38100" dir="2700000" algn="tl">
                    <a:srgbClr val="000000">
                      <a:alpha val="43137"/>
                    </a:srgbClr>
                  </a:outerShdw>
                </a:effectLst>
              </a:rPr>
              <a:t>glory He deserves. </a:t>
            </a:r>
            <a:endParaRPr lang="en-US" sz="10400" b="1" dirty="0" smtClean="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59912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SERMON POINTS</a:t>
            </a:r>
            <a:endParaRPr lang="en-US" dirty="0"/>
          </a:p>
        </p:txBody>
      </p:sp>
      <p:sp>
        <p:nvSpPr>
          <p:cNvPr id="3" name="Content Placeholder 2"/>
          <p:cNvSpPr>
            <a:spLocks noGrp="1"/>
          </p:cNvSpPr>
          <p:nvPr>
            <p:ph idx="1"/>
          </p:nvPr>
        </p:nvSpPr>
        <p:spPr>
          <a:xfrm>
            <a:off x="1295402" y="1964723"/>
            <a:ext cx="9601196" cy="4139515"/>
          </a:xfrm>
        </p:spPr>
        <p:txBody>
          <a:bodyPr>
            <a:normAutofit fontScale="85000" lnSpcReduction="20000"/>
          </a:bodyPr>
          <a:lstStyle/>
          <a:p>
            <a:r>
              <a:rPr lang="en-US" sz="3100" b="1" dirty="0">
                <a:effectLst>
                  <a:outerShdw blurRad="38100" dist="38100" dir="2700000" algn="tl">
                    <a:srgbClr val="000000">
                      <a:alpha val="43137"/>
                    </a:srgbClr>
                  </a:outerShdw>
                </a:effectLst>
              </a:rPr>
              <a:t>What are Satan’s strategies?</a:t>
            </a:r>
          </a:p>
          <a:p>
            <a:pPr lvl="0"/>
            <a:r>
              <a:rPr lang="en-US" sz="3100" b="1" dirty="0">
                <a:effectLst>
                  <a:outerShdw blurRad="38100" dist="38100" dir="2700000" algn="tl">
                    <a:srgbClr val="000000">
                      <a:alpha val="43137"/>
                    </a:srgbClr>
                  </a:outerShdw>
                </a:effectLst>
              </a:rPr>
              <a:t>Deceive</a:t>
            </a:r>
            <a:r>
              <a:rPr lang="en-US" sz="3100" b="1" dirty="0"/>
              <a:t>. Believing Satan’s lies is the first step toward following him. Those who love their sin are quick to question or twist the truth of God’s Word in order to justify their choices. They make excuses for their sin based on their situations and needs.</a:t>
            </a:r>
          </a:p>
          <a:p>
            <a:pPr lvl="0"/>
            <a:r>
              <a:rPr lang="en-US" sz="3100" b="1" dirty="0">
                <a:effectLst>
                  <a:outerShdw blurRad="38100" dist="38100" dir="2700000" algn="tl">
                    <a:srgbClr val="000000">
                      <a:alpha val="43137"/>
                    </a:srgbClr>
                  </a:outerShdw>
                </a:effectLst>
              </a:rPr>
              <a:t>Divide. </a:t>
            </a:r>
            <a:r>
              <a:rPr lang="en-US" sz="3100" b="1" dirty="0"/>
              <a:t>The devil seeks to cause division in nations, churches, families, and friendships. He wants to create chaos by stirring up criticism and distrust.</a:t>
            </a:r>
          </a:p>
          <a:p>
            <a:pPr lvl="0"/>
            <a:r>
              <a:rPr lang="en-US" sz="3100" b="1" dirty="0">
                <a:effectLst>
                  <a:outerShdw blurRad="38100" dist="38100" dir="2700000" algn="tl">
                    <a:srgbClr val="000000">
                      <a:alpha val="43137"/>
                    </a:srgbClr>
                  </a:outerShdw>
                </a:effectLst>
              </a:rPr>
              <a:t>Destroy. </a:t>
            </a:r>
            <a:r>
              <a:rPr lang="en-US" sz="3100" b="1" dirty="0"/>
              <a:t>This is Satan’s ultimate purpose—to destroy our testimonies, lives, finances, marriages, and families by deceiving and dividing us.</a:t>
            </a:r>
          </a:p>
          <a:p>
            <a:endParaRPr lang="en-US" b="1" dirty="0"/>
          </a:p>
        </p:txBody>
      </p:sp>
    </p:spTree>
    <p:extLst>
      <p:ext uri="{BB962C8B-B14F-4D97-AF65-F5344CB8AC3E}">
        <p14:creationId xmlns:p14="http://schemas.microsoft.com/office/powerpoint/2010/main" val="157600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a:t>What are Satan’s objectives?</a:t>
            </a:r>
            <a:r>
              <a:rPr lang="en-US" sz="8000" b="1" dirty="0"/>
              <a:t/>
            </a:r>
            <a:br>
              <a:rPr lang="en-US" sz="8000" b="1" dirty="0"/>
            </a:br>
            <a:endParaRPr lang="en-US" sz="3600" dirty="0"/>
          </a:p>
        </p:txBody>
      </p:sp>
      <p:sp>
        <p:nvSpPr>
          <p:cNvPr id="3" name="Content Placeholder 2"/>
          <p:cNvSpPr>
            <a:spLocks noGrp="1"/>
          </p:cNvSpPr>
          <p:nvPr>
            <p:ph idx="1"/>
          </p:nvPr>
        </p:nvSpPr>
        <p:spPr/>
        <p:txBody>
          <a:bodyPr/>
          <a:lstStyle/>
          <a:p>
            <a:r>
              <a:rPr lang="en-US" sz="2800" b="1" dirty="0"/>
              <a:t>Since Satan is always seeking to deceive, divide, or destroy us, we must be alert and watchful at all times and never think that we are too strong to be tempted. </a:t>
            </a:r>
            <a:endParaRPr lang="en-US" sz="2800" b="1" dirty="0" smtClean="0"/>
          </a:p>
          <a:p>
            <a:r>
              <a:rPr lang="en-US" sz="2800" b="1" dirty="0" smtClean="0"/>
              <a:t>This </a:t>
            </a:r>
            <a:r>
              <a:rPr lang="en-US" sz="2800" b="1" dirty="0"/>
              <a:t>kind of overconfidence is no foundation at all because our only hope is to </a:t>
            </a:r>
            <a:r>
              <a:rPr lang="en-US" sz="2800" b="1" dirty="0">
                <a:effectLst>
                  <a:outerShdw blurRad="38100" dist="38100" dir="2700000" algn="tl">
                    <a:srgbClr val="000000">
                      <a:alpha val="43137"/>
                    </a:srgbClr>
                  </a:outerShdw>
                </a:effectLst>
              </a:rPr>
              <a:t>be strong in the Lord and His might</a:t>
            </a:r>
            <a:r>
              <a:rPr lang="en-US" sz="2800" b="1" dirty="0"/>
              <a:t>, not in our own power.</a:t>
            </a:r>
          </a:p>
          <a:p>
            <a:endParaRPr lang="en-US" dirty="0"/>
          </a:p>
        </p:txBody>
      </p:sp>
    </p:spTree>
    <p:extLst>
      <p:ext uri="{BB962C8B-B14F-4D97-AF65-F5344CB8AC3E}">
        <p14:creationId xmlns:p14="http://schemas.microsoft.com/office/powerpoint/2010/main" val="3973246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are Satan’s objectives?</a:t>
            </a:r>
          </a:p>
        </p:txBody>
      </p:sp>
      <p:sp>
        <p:nvSpPr>
          <p:cNvPr id="3" name="Content Placeholder 2"/>
          <p:cNvSpPr>
            <a:spLocks noGrp="1"/>
          </p:cNvSpPr>
          <p:nvPr>
            <p:ph idx="1"/>
          </p:nvPr>
        </p:nvSpPr>
        <p:spPr/>
        <p:txBody>
          <a:bodyPr/>
          <a:lstStyle/>
          <a:p>
            <a:r>
              <a:rPr lang="en-US" sz="2800" b="1" dirty="0">
                <a:effectLst>
                  <a:outerShdw blurRad="38100" dist="38100" dir="2700000" algn="tl">
                    <a:srgbClr val="000000">
                      <a:alpha val="43137"/>
                    </a:srgbClr>
                  </a:outerShdw>
                </a:effectLst>
              </a:rPr>
              <a:t>We have a promise from the Lord that teaches us to rely fully on Him: </a:t>
            </a:r>
            <a:endParaRPr lang="en-US" sz="2800" b="1" dirty="0" smtClean="0">
              <a:effectLst>
                <a:outerShdw blurRad="38100" dist="38100" dir="2700000" algn="tl">
                  <a:srgbClr val="000000">
                    <a:alpha val="43137"/>
                  </a:srgbClr>
                </a:outerShdw>
              </a:effectLst>
            </a:endParaRPr>
          </a:p>
          <a:p>
            <a:r>
              <a:rPr lang="en-US" sz="2800" b="1" dirty="0" smtClean="0"/>
              <a:t>“</a:t>
            </a:r>
            <a:r>
              <a:rPr lang="en-US" sz="2800" b="1" dirty="0"/>
              <a:t>No temptation has overtaken you but such as is common to man; and God is faithful, who will not allow you to be tempted beyond what you are able, but with the temptation will provide the way of escape also, so that you will be able to endure it” (</a:t>
            </a:r>
            <a:r>
              <a:rPr lang="en-US" sz="2800" b="1" u="sng" dirty="0"/>
              <a:t>1 Cor. 10:13</a:t>
            </a:r>
            <a:r>
              <a:rPr lang="en-US" sz="2800" b="1" dirty="0"/>
              <a:t>).</a:t>
            </a:r>
          </a:p>
          <a:p>
            <a:endParaRPr lang="en-US" dirty="0"/>
          </a:p>
        </p:txBody>
      </p:sp>
    </p:spTree>
    <p:extLst>
      <p:ext uri="{BB962C8B-B14F-4D97-AF65-F5344CB8AC3E}">
        <p14:creationId xmlns:p14="http://schemas.microsoft.com/office/powerpoint/2010/main" val="2827182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are Satan’s objectives?</a:t>
            </a:r>
          </a:p>
        </p:txBody>
      </p:sp>
      <p:sp>
        <p:nvSpPr>
          <p:cNvPr id="3" name="Content Placeholder 2"/>
          <p:cNvSpPr>
            <a:spLocks noGrp="1"/>
          </p:cNvSpPr>
          <p:nvPr>
            <p:ph idx="1"/>
          </p:nvPr>
        </p:nvSpPr>
        <p:spPr/>
        <p:txBody>
          <a:bodyPr>
            <a:normAutofit fontScale="92500"/>
          </a:bodyPr>
          <a:lstStyle/>
          <a:p>
            <a:r>
              <a:rPr lang="en-US" sz="2800" b="1" dirty="0">
                <a:effectLst>
                  <a:outerShdw blurRad="38100" dist="38100" dir="2700000" algn="tl">
                    <a:srgbClr val="000000">
                      <a:alpha val="43137"/>
                    </a:srgbClr>
                  </a:outerShdw>
                </a:effectLst>
              </a:rPr>
              <a:t>Because God is faithful, we don’t have to yield to temptations. </a:t>
            </a:r>
            <a:endParaRPr lang="en-US" sz="2800" b="1" dirty="0" smtClean="0">
              <a:effectLst>
                <a:outerShdw blurRad="38100" dist="38100" dir="2700000" algn="tl">
                  <a:srgbClr val="000000">
                    <a:alpha val="43137"/>
                  </a:srgbClr>
                </a:outerShdw>
              </a:effectLst>
            </a:endParaRPr>
          </a:p>
          <a:p>
            <a:r>
              <a:rPr lang="en-US" sz="2800" b="1" dirty="0" smtClean="0"/>
              <a:t>Therefore</a:t>
            </a:r>
            <a:r>
              <a:rPr lang="en-US" sz="2800" b="1" dirty="0"/>
              <a:t>, we must choose to trust Him and reject the enticements Satan offers us. </a:t>
            </a:r>
            <a:endParaRPr lang="en-US" sz="2800" b="1" dirty="0" smtClean="0"/>
          </a:p>
          <a:p>
            <a:r>
              <a:rPr lang="en-US" sz="2800" b="1" dirty="0" smtClean="0">
                <a:effectLst>
                  <a:outerShdw blurRad="38100" dist="38100" dir="2700000" algn="tl">
                    <a:srgbClr val="000000">
                      <a:alpha val="43137"/>
                    </a:srgbClr>
                  </a:outerShdw>
                </a:effectLst>
              </a:rPr>
              <a:t>To </a:t>
            </a:r>
            <a:r>
              <a:rPr lang="en-US" sz="2800" b="1" dirty="0">
                <a:effectLst>
                  <a:outerShdw blurRad="38100" dist="38100" dir="2700000" algn="tl">
                    <a:srgbClr val="000000">
                      <a:alpha val="43137"/>
                    </a:srgbClr>
                  </a:outerShdw>
                </a:effectLst>
              </a:rPr>
              <a:t>do otherwise leads us down his path of destruction. </a:t>
            </a:r>
            <a:r>
              <a:rPr lang="en-US" sz="2800" b="1" dirty="0"/>
              <a:t>Temptations should prompt us to turn away from every excuse and realize that what the devil is offering has no place in the life of a follower of Jesus.</a:t>
            </a:r>
          </a:p>
          <a:p>
            <a:endParaRPr lang="en-US" dirty="0"/>
          </a:p>
        </p:txBody>
      </p:sp>
    </p:spTree>
    <p:extLst>
      <p:ext uri="{BB962C8B-B14F-4D97-AF65-F5344CB8AC3E}">
        <p14:creationId xmlns:p14="http://schemas.microsoft.com/office/powerpoint/2010/main" val="1071419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are Satan’s objectives?</a:t>
            </a:r>
          </a:p>
        </p:txBody>
      </p:sp>
      <p:sp>
        <p:nvSpPr>
          <p:cNvPr id="3" name="Content Placeholder 2"/>
          <p:cNvSpPr>
            <a:spLocks noGrp="1"/>
          </p:cNvSpPr>
          <p:nvPr>
            <p:ph idx="1"/>
          </p:nvPr>
        </p:nvSpPr>
        <p:spPr/>
        <p:txBody>
          <a:bodyPr>
            <a:normAutofit fontScale="92500" lnSpcReduction="20000"/>
          </a:bodyPr>
          <a:lstStyle/>
          <a:p>
            <a:r>
              <a:rPr lang="en-US" sz="3000" b="1" dirty="0">
                <a:effectLst>
                  <a:outerShdw blurRad="38100" dist="38100" dir="2700000" algn="tl">
                    <a:srgbClr val="000000">
                      <a:alpha val="43137"/>
                    </a:srgbClr>
                  </a:outerShdw>
                </a:effectLst>
              </a:rPr>
              <a:t>When we have trusted Jesus Christ as our Savior and are surrendered to Him, </a:t>
            </a:r>
            <a:r>
              <a:rPr lang="en-US" sz="3000" b="1" dirty="0"/>
              <a:t>we face temptations from a platform of strength because the Holy Spirit lives within us. </a:t>
            </a:r>
            <a:endParaRPr lang="en-US" sz="3000" b="1" dirty="0" smtClean="0"/>
          </a:p>
          <a:p>
            <a:r>
              <a:rPr lang="en-US" sz="3000" b="1" dirty="0" smtClean="0">
                <a:effectLst>
                  <a:outerShdw blurRad="38100" dist="38100" dir="2700000" algn="tl">
                    <a:srgbClr val="000000">
                      <a:alpha val="43137"/>
                    </a:srgbClr>
                  </a:outerShdw>
                </a:effectLst>
              </a:rPr>
              <a:t>He </a:t>
            </a:r>
            <a:r>
              <a:rPr lang="en-US" sz="3000" b="1" dirty="0">
                <a:effectLst>
                  <a:outerShdw blurRad="38100" dist="38100" dir="2700000" algn="tl">
                    <a:srgbClr val="000000">
                      <a:alpha val="43137"/>
                    </a:srgbClr>
                  </a:outerShdw>
                </a:effectLst>
              </a:rPr>
              <a:t>identifies Satan’s lies and helps us discern their destructive nature</a:t>
            </a:r>
            <a:r>
              <a:rPr lang="en-US" sz="3000" b="1" dirty="0"/>
              <a:t>. Those who are sensitive to the spiritual realities He reveals are more cautious regarding temptations, but the undiscerning find themselves submitting without a fight.</a:t>
            </a:r>
          </a:p>
          <a:p>
            <a:endParaRPr lang="en-US" dirty="0"/>
          </a:p>
        </p:txBody>
      </p:sp>
    </p:spTree>
    <p:extLst>
      <p:ext uri="{BB962C8B-B14F-4D97-AF65-F5344CB8AC3E}">
        <p14:creationId xmlns:p14="http://schemas.microsoft.com/office/powerpoint/2010/main" val="3623237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are Satan’s objectives?</a:t>
            </a:r>
          </a:p>
        </p:txBody>
      </p:sp>
      <p:sp>
        <p:nvSpPr>
          <p:cNvPr id="3" name="Content Placeholder 2"/>
          <p:cNvSpPr>
            <a:spLocks noGrp="1"/>
          </p:cNvSpPr>
          <p:nvPr>
            <p:ph idx="1"/>
          </p:nvPr>
        </p:nvSpPr>
        <p:spPr/>
        <p:txBody>
          <a:bodyPr/>
          <a:lstStyle/>
          <a:p>
            <a:r>
              <a:rPr lang="en-US" sz="2800" b="1" dirty="0">
                <a:effectLst>
                  <a:outerShdw blurRad="38100" dist="38100" dir="2700000" algn="tl">
                    <a:srgbClr val="000000">
                      <a:alpha val="43137"/>
                    </a:srgbClr>
                  </a:outerShdw>
                </a:effectLst>
              </a:rPr>
              <a:t>God’s Word is our greatest defense against the devil. </a:t>
            </a:r>
            <a:r>
              <a:rPr lang="en-US" sz="2800" b="1" dirty="0"/>
              <a:t>It helps us discern the truth, and His promises provide the faith and strength we need to resist temptations. </a:t>
            </a:r>
            <a:endParaRPr lang="en-US" sz="2800" b="1" dirty="0" smtClean="0"/>
          </a:p>
          <a:p>
            <a:r>
              <a:rPr lang="en-US" sz="2800" b="1" dirty="0" smtClean="0">
                <a:effectLst>
                  <a:outerShdw blurRad="38100" dist="38100" dir="2700000" algn="tl">
                    <a:srgbClr val="000000">
                      <a:alpha val="43137"/>
                    </a:srgbClr>
                  </a:outerShdw>
                </a:effectLst>
              </a:rPr>
              <a:t>However</a:t>
            </a:r>
            <a:r>
              <a:rPr lang="en-US" sz="2800" b="1" dirty="0">
                <a:effectLst>
                  <a:outerShdw blurRad="38100" dist="38100" dir="2700000" algn="tl">
                    <a:srgbClr val="000000">
                      <a:alpha val="43137"/>
                    </a:srgbClr>
                  </a:outerShdw>
                </a:effectLst>
              </a:rPr>
              <a:t>, if we keep our Bible closed, </a:t>
            </a:r>
            <a:r>
              <a:rPr lang="en-US" sz="2800" b="1" dirty="0"/>
              <a:t>or open it only once a week on Sundays, we have lost our defense and will become victims of the schemes of the devil.</a:t>
            </a:r>
          </a:p>
          <a:p>
            <a:endParaRPr lang="en-US" dirty="0"/>
          </a:p>
        </p:txBody>
      </p:sp>
    </p:spTree>
    <p:extLst>
      <p:ext uri="{BB962C8B-B14F-4D97-AF65-F5344CB8AC3E}">
        <p14:creationId xmlns:p14="http://schemas.microsoft.com/office/powerpoint/2010/main" val="4127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KEY PASSAGE:</a:t>
            </a:r>
            <a:r>
              <a:rPr lang="en-US" dirty="0"/>
              <a:t> </a:t>
            </a:r>
            <a:r>
              <a:rPr lang="en-US" u="sng" dirty="0" smtClean="0"/>
              <a:t>Romans </a:t>
            </a:r>
            <a:r>
              <a:rPr lang="en-US" u="sng" dirty="0"/>
              <a:t>8: 5-9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smtClean="0"/>
              <a:t>SUPPORTING </a:t>
            </a:r>
            <a:r>
              <a:rPr lang="en-US" b="1" dirty="0"/>
              <a:t>SCRIPTURES:</a:t>
            </a:r>
            <a:r>
              <a:rPr lang="en-US" dirty="0"/>
              <a:t> </a:t>
            </a:r>
            <a:endParaRPr lang="en-US" dirty="0" smtClean="0"/>
          </a:p>
          <a:p>
            <a:r>
              <a:rPr lang="en-US" b="1" u="sng" dirty="0" smtClean="0"/>
              <a:t>Ephesians </a:t>
            </a:r>
            <a:r>
              <a:rPr lang="en-US" b="1" u="sng" dirty="0"/>
              <a:t>6:10-12</a:t>
            </a:r>
            <a:r>
              <a:rPr lang="en-US" b="1" dirty="0"/>
              <a:t> </a:t>
            </a:r>
            <a:endParaRPr lang="en-US" b="1" dirty="0" smtClean="0"/>
          </a:p>
          <a:p>
            <a:r>
              <a:rPr lang="en-US" b="1" u="sng" dirty="0" smtClean="0"/>
              <a:t>1 </a:t>
            </a:r>
            <a:r>
              <a:rPr lang="en-US" b="1" u="sng" dirty="0"/>
              <a:t>Corinthians 10:13</a:t>
            </a:r>
            <a:r>
              <a:rPr lang="en-US" b="1" dirty="0"/>
              <a:t> | </a:t>
            </a:r>
            <a:endParaRPr lang="en-US" b="1" dirty="0" smtClean="0"/>
          </a:p>
          <a:p>
            <a:r>
              <a:rPr lang="en-US" b="1" u="sng" dirty="0" smtClean="0"/>
              <a:t>1 </a:t>
            </a:r>
            <a:r>
              <a:rPr lang="en-US" b="1" u="sng" dirty="0"/>
              <a:t>John 1:9</a:t>
            </a:r>
            <a:endParaRPr lang="en-US" b="1" dirty="0"/>
          </a:p>
          <a:p>
            <a:endParaRPr lang="en-US" b="1" dirty="0"/>
          </a:p>
        </p:txBody>
      </p:sp>
    </p:spTree>
    <p:extLst>
      <p:ext uri="{BB962C8B-B14F-4D97-AF65-F5344CB8AC3E}">
        <p14:creationId xmlns:p14="http://schemas.microsoft.com/office/powerpoint/2010/main" val="237372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a:t>What are Satan’s objectives?</a:t>
            </a:r>
          </a:p>
        </p:txBody>
      </p:sp>
      <p:sp>
        <p:nvSpPr>
          <p:cNvPr id="3" name="Content Placeholder 2"/>
          <p:cNvSpPr>
            <a:spLocks noGrp="1"/>
          </p:cNvSpPr>
          <p:nvPr>
            <p:ph idx="1"/>
          </p:nvPr>
        </p:nvSpPr>
        <p:spPr/>
        <p:txBody>
          <a:bodyPr>
            <a:normAutofit fontScale="92500"/>
          </a:bodyPr>
          <a:lstStyle/>
          <a:p>
            <a:r>
              <a:rPr lang="en-US" sz="3200" b="1" dirty="0">
                <a:effectLst>
                  <a:outerShdw blurRad="38100" dist="38100" dir="2700000" algn="tl">
                    <a:srgbClr val="000000">
                      <a:alpha val="43137"/>
                    </a:srgbClr>
                  </a:outerShdw>
                </a:effectLst>
              </a:rPr>
              <a:t>We need to bring every weakness and temptation to the Lord immediately, </a:t>
            </a:r>
            <a:r>
              <a:rPr lang="en-US" sz="3200" b="1" dirty="0"/>
              <a:t>asking Him for the strength to resist. </a:t>
            </a:r>
            <a:endParaRPr lang="en-US" sz="3200" b="1" dirty="0" smtClean="0"/>
          </a:p>
          <a:p>
            <a:r>
              <a:rPr lang="en-US" sz="3200" b="1" dirty="0" smtClean="0">
                <a:effectLst>
                  <a:outerShdw blurRad="38100" dist="38100" dir="2700000" algn="tl">
                    <a:srgbClr val="000000">
                      <a:alpha val="43137"/>
                    </a:srgbClr>
                  </a:outerShdw>
                </a:effectLst>
              </a:rPr>
              <a:t>The </a:t>
            </a:r>
            <a:r>
              <a:rPr lang="en-US" sz="3200" b="1" dirty="0">
                <a:effectLst>
                  <a:outerShdw blurRad="38100" dist="38100" dir="2700000" algn="tl">
                    <a:srgbClr val="000000">
                      <a:alpha val="43137"/>
                    </a:srgbClr>
                  </a:outerShdw>
                </a:effectLst>
              </a:rPr>
              <a:t>more often we successfully stand firm, the stronger we’ll become</a:t>
            </a:r>
            <a:r>
              <a:rPr lang="en-US" sz="3200" b="1" dirty="0"/>
              <a:t>. But if we stumble and fall, we have God’s promise to forgive and cleanse us (1 John 1:9).</a:t>
            </a:r>
          </a:p>
          <a:p>
            <a:pPr marL="0" indent="0">
              <a:buNone/>
            </a:pPr>
            <a:endParaRPr lang="en-US" dirty="0"/>
          </a:p>
        </p:txBody>
      </p:sp>
    </p:spTree>
    <p:extLst>
      <p:ext uri="{BB962C8B-B14F-4D97-AF65-F5344CB8AC3E}">
        <p14:creationId xmlns:p14="http://schemas.microsoft.com/office/powerpoint/2010/main" val="365130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19881"/>
            <a:ext cx="9601196" cy="766118"/>
          </a:xfrm>
        </p:spPr>
        <p:txBody>
          <a:bodyPr>
            <a:noAutofit/>
          </a:bodyPr>
          <a:lstStyle/>
          <a:p>
            <a:r>
              <a:rPr lang="en-US" sz="4800" b="1" dirty="0">
                <a:effectLst>
                  <a:outerShdw blurRad="38100" dist="38100" dir="2700000" algn="tl">
                    <a:srgbClr val="000000">
                      <a:alpha val="43137"/>
                    </a:srgbClr>
                  </a:outerShdw>
                </a:effectLst>
              </a:rPr>
              <a:t>1 John 1:9 New International Version (NIV)</a:t>
            </a:r>
            <a:r>
              <a:rPr lang="en-US" sz="6000" b="1" dirty="0">
                <a:effectLst>
                  <a:outerShdw blurRad="38100" dist="38100" dir="2700000" algn="tl">
                    <a:srgbClr val="000000">
                      <a:alpha val="43137"/>
                    </a:srgbClr>
                  </a:outerShdw>
                </a:effectLst>
              </a:rPr>
              <a:t/>
            </a:r>
            <a:br>
              <a:rPr lang="en-US" sz="6000" b="1" dirty="0">
                <a:effectLst>
                  <a:outerShdw blurRad="38100" dist="38100" dir="2700000" algn="tl">
                    <a:srgbClr val="000000">
                      <a:alpha val="43137"/>
                    </a:srgbClr>
                  </a:outerShdw>
                </a:effectLst>
              </a:rPr>
            </a:br>
            <a:endParaRPr lang="en-US" sz="6000" b="1" dirty="0"/>
          </a:p>
        </p:txBody>
      </p:sp>
      <p:sp>
        <p:nvSpPr>
          <p:cNvPr id="3" name="Content Placeholder 2"/>
          <p:cNvSpPr>
            <a:spLocks noGrp="1"/>
          </p:cNvSpPr>
          <p:nvPr>
            <p:ph idx="1"/>
          </p:nvPr>
        </p:nvSpPr>
        <p:spPr/>
        <p:txBody>
          <a:bodyPr>
            <a:normAutofit/>
          </a:bodyPr>
          <a:lstStyle/>
          <a:p>
            <a:r>
              <a:rPr lang="en-US" sz="2800" b="1" baseline="30000" dirty="0" smtClean="0"/>
              <a:t>9</a:t>
            </a:r>
            <a:r>
              <a:rPr lang="en-US" sz="2800" b="1" baseline="30000" dirty="0"/>
              <a:t> </a:t>
            </a:r>
            <a:r>
              <a:rPr lang="en-US" sz="2800" b="1" dirty="0"/>
              <a:t>If we confess our sins, he is faithful and just and will forgive us our sins and purify us from all unrighteousness.</a:t>
            </a:r>
          </a:p>
        </p:txBody>
      </p:sp>
    </p:spTree>
    <p:extLst>
      <p:ext uri="{BB962C8B-B14F-4D97-AF65-F5344CB8AC3E}">
        <p14:creationId xmlns:p14="http://schemas.microsoft.com/office/powerpoint/2010/main" val="395270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RESPONSE</a:t>
            </a:r>
            <a:r>
              <a:rPr lang="en-US" dirty="0"/>
              <a:t/>
            </a:r>
            <a:br>
              <a:rPr lang="en-US" dirty="0"/>
            </a:br>
            <a:endParaRPr lang="en-US" dirty="0"/>
          </a:p>
        </p:txBody>
      </p:sp>
      <p:sp>
        <p:nvSpPr>
          <p:cNvPr id="3" name="Content Placeholder 2"/>
          <p:cNvSpPr>
            <a:spLocks noGrp="1"/>
          </p:cNvSpPr>
          <p:nvPr>
            <p:ph idx="1"/>
          </p:nvPr>
        </p:nvSpPr>
        <p:spPr>
          <a:xfrm>
            <a:off x="1295401" y="1977081"/>
            <a:ext cx="9601196" cy="3898787"/>
          </a:xfrm>
        </p:spPr>
        <p:txBody>
          <a:bodyPr>
            <a:normAutofit fontScale="92500" lnSpcReduction="20000"/>
          </a:bodyPr>
          <a:lstStyle/>
          <a:p>
            <a:pPr lvl="0"/>
            <a:r>
              <a:rPr lang="en-US" sz="3800" b="1" dirty="0">
                <a:effectLst>
                  <a:outerShdw blurRad="38100" dist="38100" dir="2700000" algn="tl">
                    <a:srgbClr val="000000">
                      <a:alpha val="43137"/>
                    </a:srgbClr>
                  </a:outerShdw>
                </a:effectLst>
              </a:rPr>
              <a:t>What kind of temptations do you regularly face? </a:t>
            </a:r>
          </a:p>
          <a:p>
            <a:pPr lvl="0"/>
            <a:r>
              <a:rPr lang="en-US" sz="3800" b="1" dirty="0"/>
              <a:t>Do you have a particular weakness that makes you more vulnerable to these enticements?</a:t>
            </a:r>
          </a:p>
          <a:p>
            <a:pPr lvl="0"/>
            <a:r>
              <a:rPr lang="en-US" sz="3800" b="1" dirty="0"/>
              <a:t>What reasons have you used to excuse yielding to temptation?</a:t>
            </a:r>
          </a:p>
          <a:p>
            <a:pPr lvl="0"/>
            <a:r>
              <a:rPr lang="en-US" sz="3800" b="1" dirty="0"/>
              <a:t>How has successfully overcoming temptations affected your ability to resist next time</a:t>
            </a:r>
            <a:r>
              <a:rPr lang="en-US" sz="3800" b="1" dirty="0" smtClean="0"/>
              <a:t>?</a:t>
            </a:r>
            <a:r>
              <a:rPr lang="en-US" sz="2800" dirty="0"/>
              <a:t> </a:t>
            </a:r>
          </a:p>
          <a:p>
            <a:endParaRPr lang="en-US" dirty="0"/>
          </a:p>
        </p:txBody>
      </p:sp>
    </p:spTree>
    <p:extLst>
      <p:ext uri="{BB962C8B-B14F-4D97-AF65-F5344CB8AC3E}">
        <p14:creationId xmlns:p14="http://schemas.microsoft.com/office/powerpoint/2010/main" val="279135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INTRODUCTION</a:t>
            </a:r>
            <a:r>
              <a:rPr lang="en-US" dirty="0"/>
              <a:t/>
            </a:r>
            <a:br>
              <a:rPr lang="en-US" dirty="0"/>
            </a:br>
            <a:endParaRPr lang="en-US" dirty="0"/>
          </a:p>
        </p:txBody>
      </p:sp>
    </p:spTree>
    <p:extLst>
      <p:ext uri="{BB962C8B-B14F-4D97-AF65-F5344CB8AC3E}">
        <p14:creationId xmlns:p14="http://schemas.microsoft.com/office/powerpoint/2010/main" val="2831172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48499"/>
            <a:ext cx="9601196" cy="1303867"/>
          </a:xfrm>
        </p:spPr>
        <p:txBody>
          <a:bodyPr/>
          <a:lstStyle/>
          <a:p>
            <a:r>
              <a:rPr lang="en-US" dirty="0"/>
              <a:t>Romans 8:5–9 (ESV</a:t>
            </a:r>
            <a:r>
              <a:rPr lang="en-US" dirty="0" smtClean="0"/>
              <a:t>):</a:t>
            </a:r>
            <a:endParaRPr lang="en-US" dirty="0"/>
          </a:p>
        </p:txBody>
      </p:sp>
      <p:sp>
        <p:nvSpPr>
          <p:cNvPr id="3" name="Content Placeholder 2"/>
          <p:cNvSpPr>
            <a:spLocks noGrp="1"/>
          </p:cNvSpPr>
          <p:nvPr>
            <p:ph idx="1"/>
          </p:nvPr>
        </p:nvSpPr>
        <p:spPr>
          <a:xfrm>
            <a:off x="1295401" y="1606377"/>
            <a:ext cx="9601196" cy="4423719"/>
          </a:xfrm>
        </p:spPr>
        <p:txBody>
          <a:bodyPr>
            <a:noAutofit/>
          </a:bodyPr>
          <a:lstStyle/>
          <a:p>
            <a:r>
              <a:rPr lang="en-US" sz="2800" dirty="0" smtClean="0"/>
              <a:t>5 </a:t>
            </a:r>
            <a:r>
              <a:rPr lang="en-US" sz="2800" b="1" dirty="0">
                <a:effectLst>
                  <a:outerShdw blurRad="38100" dist="38100" dir="2700000" algn="tl">
                    <a:srgbClr val="000000">
                      <a:alpha val="43137"/>
                    </a:srgbClr>
                  </a:outerShdw>
                </a:effectLst>
              </a:rPr>
              <a:t>For those who live according to the flesh set their minds on the things of the flesh, </a:t>
            </a:r>
            <a:r>
              <a:rPr lang="en-US" sz="2800" b="1" dirty="0"/>
              <a:t>but those who live according to the Spirit set their minds on the things of the Spirit. 6 </a:t>
            </a:r>
            <a:r>
              <a:rPr lang="en-US" sz="2800" b="1" u="sng" dirty="0">
                <a:effectLst>
                  <a:outerShdw blurRad="38100" dist="38100" dir="2700000" algn="tl">
                    <a:srgbClr val="000000">
                      <a:alpha val="43137"/>
                    </a:srgbClr>
                  </a:outerShdw>
                </a:effectLst>
              </a:rPr>
              <a:t>For to set the mind on the flesh is death, but to set the mind on the Spirit is life and peace.</a:t>
            </a:r>
            <a:r>
              <a:rPr lang="en-US" sz="2800" b="1" dirty="0"/>
              <a:t> 7 </a:t>
            </a:r>
            <a:r>
              <a:rPr lang="en-US" sz="2800" b="1" u="sng" dirty="0">
                <a:effectLst>
                  <a:outerShdw blurRad="38100" dist="38100" dir="2700000" algn="tl">
                    <a:srgbClr val="000000">
                      <a:alpha val="43137"/>
                    </a:srgbClr>
                  </a:outerShdw>
                </a:effectLst>
              </a:rPr>
              <a:t>For the mind that is set on the flesh is hostile to God, for it does not submit to God’s law; indeed, it cannot. 8 Those who are in the flesh cannot please God</a:t>
            </a:r>
            <a:r>
              <a:rPr lang="en-US" sz="2800" b="1" dirty="0">
                <a:effectLst>
                  <a:outerShdw blurRad="38100" dist="38100" dir="2700000" algn="tl">
                    <a:srgbClr val="000000">
                      <a:alpha val="43137"/>
                    </a:srgbClr>
                  </a:outerShdw>
                </a:effectLst>
              </a:rPr>
              <a:t>. </a:t>
            </a:r>
          </a:p>
          <a:p>
            <a:r>
              <a:rPr lang="en-US" sz="2800" b="1" dirty="0"/>
              <a:t>9 </a:t>
            </a:r>
            <a:r>
              <a:rPr lang="en-US" sz="2800" b="1" dirty="0">
                <a:effectLst>
                  <a:outerShdw blurRad="38100" dist="38100" dir="2700000" algn="tl">
                    <a:srgbClr val="000000">
                      <a:alpha val="43137"/>
                    </a:srgbClr>
                  </a:outerShdw>
                </a:effectLst>
              </a:rPr>
              <a:t>You, however, are not in the flesh but in the Spirit, if in fact the Spirit of God dwells in you. </a:t>
            </a:r>
            <a:r>
              <a:rPr lang="en-US" sz="2800" b="1" u="sng" dirty="0">
                <a:effectLst>
                  <a:outerShdw blurRad="38100" dist="38100" dir="2700000" algn="tl">
                    <a:srgbClr val="000000">
                      <a:alpha val="43137"/>
                    </a:srgbClr>
                  </a:outerShdw>
                </a:effectLst>
              </a:rPr>
              <a:t>Anyone who does not have the Spirit of Christ does not belong to him</a:t>
            </a:r>
            <a:r>
              <a:rPr lang="en-US" sz="2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6711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383957"/>
            <a:ext cx="9601196" cy="902042"/>
          </a:xfrm>
        </p:spPr>
        <p:txBody>
          <a:bodyPr>
            <a:normAutofit fontScale="90000"/>
          </a:bodyPr>
          <a:lstStyle/>
          <a:p>
            <a:r>
              <a:rPr lang="en-US" b="1" dirty="0"/>
              <a:t>When was the last time you felt vulnerable to a temptation?</a:t>
            </a:r>
            <a:r>
              <a:rPr lang="en-US" dirty="0"/>
              <a:t/>
            </a:r>
            <a:br>
              <a:rPr lang="en-US" dirty="0"/>
            </a:br>
            <a:endParaRPr lang="en-US" dirty="0"/>
          </a:p>
        </p:txBody>
      </p:sp>
      <p:sp>
        <p:nvSpPr>
          <p:cNvPr id="3" name="Content Placeholder 2"/>
          <p:cNvSpPr>
            <a:spLocks noGrp="1"/>
          </p:cNvSpPr>
          <p:nvPr>
            <p:ph idx="1"/>
          </p:nvPr>
        </p:nvSpPr>
        <p:spPr/>
        <p:txBody>
          <a:bodyPr/>
          <a:lstStyle/>
          <a:p>
            <a:r>
              <a:rPr lang="en-US" sz="2800" b="1" dirty="0">
                <a:effectLst>
                  <a:outerShdw blurRad="38100" dist="38100" dir="2700000" algn="tl">
                    <a:srgbClr val="000000">
                      <a:alpha val="43137"/>
                    </a:srgbClr>
                  </a:outerShdw>
                </a:effectLst>
              </a:rPr>
              <a:t>We’ve all experienced this, and sometimes the pull is so strong that we begin to come up with reasons why yielding isn’t so bad. </a:t>
            </a:r>
            <a:endParaRPr lang="en-US"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However</a:t>
            </a:r>
            <a:r>
              <a:rPr lang="en-US" sz="2800" b="1" dirty="0">
                <a:effectLst>
                  <a:outerShdw blurRad="38100" dist="38100" dir="2700000" algn="tl">
                    <a:srgbClr val="000000">
                      <a:alpha val="43137"/>
                    </a:srgbClr>
                  </a:outerShdw>
                </a:effectLst>
              </a:rPr>
              <a:t>, we need to stop and consider that the voice we’re listening to is Satan’s, and what he’s offering is a path to destruction.</a:t>
            </a:r>
          </a:p>
          <a:p>
            <a:endParaRPr lang="en-US" dirty="0"/>
          </a:p>
        </p:txBody>
      </p:sp>
    </p:spTree>
    <p:extLst>
      <p:ext uri="{BB962C8B-B14F-4D97-AF65-F5344CB8AC3E}">
        <p14:creationId xmlns:p14="http://schemas.microsoft.com/office/powerpoint/2010/main" val="4252147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4"/>
            <a:ext cx="9601196" cy="760170"/>
          </a:xfrm>
        </p:spPr>
        <p:txBody>
          <a:bodyPr>
            <a:normAutofit fontScale="90000"/>
          </a:bodyPr>
          <a:lstStyle/>
          <a:p>
            <a:r>
              <a:rPr lang="en-US" b="1" dirty="0"/>
              <a:t>SERMON POINTS</a:t>
            </a:r>
            <a:r>
              <a:rPr lang="en-US" dirty="0"/>
              <a:t/>
            </a:r>
            <a:br>
              <a:rPr lang="en-US" dirty="0"/>
            </a:br>
            <a:endParaRPr lang="en-US" dirty="0"/>
          </a:p>
        </p:txBody>
      </p:sp>
      <p:sp>
        <p:nvSpPr>
          <p:cNvPr id="3" name="Content Placeholder 2"/>
          <p:cNvSpPr>
            <a:spLocks noGrp="1"/>
          </p:cNvSpPr>
          <p:nvPr>
            <p:ph idx="1"/>
          </p:nvPr>
        </p:nvSpPr>
        <p:spPr>
          <a:xfrm>
            <a:off x="1295402" y="1742305"/>
            <a:ext cx="9601196" cy="4399004"/>
          </a:xfrm>
        </p:spPr>
        <p:txBody>
          <a:bodyPr>
            <a:normAutofit fontScale="25000" lnSpcReduction="20000"/>
          </a:bodyPr>
          <a:lstStyle/>
          <a:p>
            <a:r>
              <a:rPr lang="en-US" sz="9600" b="1" dirty="0"/>
              <a:t>Today we are living in a sensual age in which enticements are everywhere, and we could respond in several ways. </a:t>
            </a:r>
            <a:endParaRPr lang="en-US" sz="9600" b="1" dirty="0" smtClean="0"/>
          </a:p>
          <a:p>
            <a:r>
              <a:rPr lang="en-US" sz="9600" b="1" dirty="0" smtClean="0"/>
              <a:t>Will </a:t>
            </a:r>
            <a:r>
              <a:rPr lang="en-US" sz="9600" b="1" dirty="0"/>
              <a:t>we yield quickly without a struggle, successfully fight against it, try to resist but eventually give up, or make excuses for surrendering?</a:t>
            </a:r>
          </a:p>
          <a:p>
            <a:r>
              <a:rPr lang="en-US" sz="9600" b="1" dirty="0"/>
              <a:t>Temptation began with Adam and Eve shortly after creation. Satan lied to Eve about the wonderful </a:t>
            </a:r>
            <a:r>
              <a:rPr lang="en-US" sz="12800" b="1" dirty="0"/>
              <a:t>benefits</a:t>
            </a:r>
            <a:r>
              <a:rPr lang="en-US" sz="9600" b="1" dirty="0"/>
              <a:t> of eating the forbidden fruit, and he’s been doing the same thing to humanity ever since. </a:t>
            </a:r>
            <a:endParaRPr lang="en-US" sz="9600" b="1" dirty="0" smtClean="0"/>
          </a:p>
          <a:p>
            <a:r>
              <a:rPr lang="en-US" sz="9600" b="1" dirty="0" smtClean="0"/>
              <a:t>Only </a:t>
            </a:r>
            <a:r>
              <a:rPr lang="en-US" sz="9600" b="1" dirty="0"/>
              <a:t>the elements of his temptations vary according to the desires and weaknesses of each person.</a:t>
            </a:r>
          </a:p>
          <a:p>
            <a:endParaRPr lang="en-US" dirty="0"/>
          </a:p>
        </p:txBody>
      </p:sp>
    </p:spTree>
    <p:extLst>
      <p:ext uri="{BB962C8B-B14F-4D97-AF65-F5344CB8AC3E}">
        <p14:creationId xmlns:p14="http://schemas.microsoft.com/office/powerpoint/2010/main" val="2556736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SERMON POINTS</a:t>
            </a:r>
            <a:r>
              <a:rPr lang="en-US" dirty="0"/>
              <a:t/>
            </a:r>
            <a:br>
              <a:rPr lang="en-US" dirty="0"/>
            </a:br>
            <a:endParaRPr lang="en-US" dirty="0"/>
          </a:p>
        </p:txBody>
      </p:sp>
      <p:sp>
        <p:nvSpPr>
          <p:cNvPr id="3" name="Content Placeholder 2"/>
          <p:cNvSpPr>
            <a:spLocks noGrp="1"/>
          </p:cNvSpPr>
          <p:nvPr>
            <p:ph idx="1"/>
          </p:nvPr>
        </p:nvSpPr>
        <p:spPr/>
        <p:txBody>
          <a:bodyPr/>
          <a:lstStyle/>
          <a:p>
            <a:r>
              <a:rPr lang="en-US" sz="2800" b="1" dirty="0" smtClean="0"/>
              <a:t>The </a:t>
            </a:r>
            <a:r>
              <a:rPr lang="en-US" sz="2800" b="1" dirty="0"/>
              <a:t>devil knows when we are the most vulnerable, what suggestion is most appealing, and how to make us think we must have it. </a:t>
            </a:r>
            <a:endParaRPr lang="en-US" sz="2800" b="1" dirty="0" smtClean="0"/>
          </a:p>
          <a:p>
            <a:r>
              <a:rPr lang="en-US" sz="2800" b="1" dirty="0" smtClean="0"/>
              <a:t>He </a:t>
            </a:r>
            <a:r>
              <a:rPr lang="en-US" sz="2800" b="1" dirty="0"/>
              <a:t>is ready with a long line of excuses: “You deserve to have this. No one’s perfect. God still loves you and will forgive you.”</a:t>
            </a:r>
          </a:p>
          <a:p>
            <a:endParaRPr lang="en-US" dirty="0"/>
          </a:p>
        </p:txBody>
      </p:sp>
    </p:spTree>
    <p:extLst>
      <p:ext uri="{BB962C8B-B14F-4D97-AF65-F5344CB8AC3E}">
        <p14:creationId xmlns:p14="http://schemas.microsoft.com/office/powerpoint/2010/main" val="2426129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48960"/>
          </a:xfrm>
        </p:spPr>
        <p:txBody>
          <a:bodyPr>
            <a:normAutofit fontScale="90000"/>
          </a:bodyPr>
          <a:lstStyle/>
          <a:p>
            <a:r>
              <a:rPr lang="en-US" b="1" dirty="0"/>
              <a:t>SERMON POINTS</a:t>
            </a:r>
            <a:endParaRPr lang="en-US" dirty="0"/>
          </a:p>
        </p:txBody>
      </p:sp>
      <p:sp>
        <p:nvSpPr>
          <p:cNvPr id="3" name="Content Placeholder 2"/>
          <p:cNvSpPr>
            <a:spLocks noGrp="1"/>
          </p:cNvSpPr>
          <p:nvPr>
            <p:ph idx="1"/>
          </p:nvPr>
        </p:nvSpPr>
        <p:spPr>
          <a:xfrm>
            <a:off x="1295401" y="1631093"/>
            <a:ext cx="9601196" cy="4244775"/>
          </a:xfrm>
        </p:spPr>
        <p:txBody>
          <a:bodyPr>
            <a:normAutofit fontScale="85000" lnSpcReduction="20000"/>
          </a:bodyPr>
          <a:lstStyle/>
          <a:p>
            <a:r>
              <a:rPr lang="en-US" sz="3300" b="1" dirty="0"/>
              <a:t>However, for those of us who belong to Christ, we are not without a defense strategy. </a:t>
            </a:r>
            <a:endParaRPr lang="en-US" sz="3300" b="1" dirty="0" smtClean="0"/>
          </a:p>
          <a:p>
            <a:r>
              <a:rPr lang="en-US" sz="3300" b="1" dirty="0" smtClean="0"/>
              <a:t>It’s </a:t>
            </a:r>
            <a:r>
              <a:rPr lang="en-US" sz="3300" b="1" dirty="0"/>
              <a:t>described at the end of the book of Ephesians. The first three chapters of this letter deal with the spiritual wealth that belongs to us when Christ is our Savior. </a:t>
            </a:r>
            <a:endParaRPr lang="en-US" sz="3300" b="1" dirty="0" smtClean="0"/>
          </a:p>
          <a:p>
            <a:r>
              <a:rPr lang="en-US" sz="3300" b="1" dirty="0" smtClean="0"/>
              <a:t>The </a:t>
            </a:r>
            <a:r>
              <a:rPr lang="en-US" sz="3300" b="1" dirty="0"/>
              <a:t>next two chapters tell us how we are to walk with the Lord in righteousness. </a:t>
            </a:r>
            <a:endParaRPr lang="en-US" sz="3300" b="1" dirty="0" smtClean="0"/>
          </a:p>
          <a:p>
            <a:r>
              <a:rPr lang="en-US" sz="3300" b="1" dirty="0" smtClean="0"/>
              <a:t>Chapter </a:t>
            </a:r>
            <a:r>
              <a:rPr lang="en-US" sz="3300" b="1" dirty="0"/>
              <a:t>6 addresses the reality of spiritual warfare and the provisions Christ has made for us to successfully resist temptation and deception.</a:t>
            </a:r>
          </a:p>
          <a:p>
            <a:endParaRPr lang="en-US" dirty="0"/>
          </a:p>
        </p:txBody>
      </p:sp>
    </p:spTree>
    <p:extLst>
      <p:ext uri="{BB962C8B-B14F-4D97-AF65-F5344CB8AC3E}">
        <p14:creationId xmlns:p14="http://schemas.microsoft.com/office/powerpoint/2010/main" val="352846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SERMON POINTS</a:t>
            </a:r>
            <a:endParaRPr lang="en-US" dirty="0"/>
          </a:p>
        </p:txBody>
      </p:sp>
      <p:sp>
        <p:nvSpPr>
          <p:cNvPr id="3" name="Content Placeholder 2"/>
          <p:cNvSpPr>
            <a:spLocks noGrp="1"/>
          </p:cNvSpPr>
          <p:nvPr>
            <p:ph idx="1"/>
          </p:nvPr>
        </p:nvSpPr>
        <p:spPr/>
        <p:txBody>
          <a:bodyPr>
            <a:normAutofit lnSpcReduction="10000"/>
          </a:bodyPr>
          <a:lstStyle/>
          <a:p>
            <a:r>
              <a:rPr lang="en-US" sz="3000" b="1" dirty="0"/>
              <a:t>“Finally, be strong in the Lord and in the strength of His might. Put on the full armor of God, so that you will be able to stand firm against the schemes of the devil. For our struggle is not against flesh and blood, but against the rulers, against the powers, against the world forces of this darkness, against the spiritual forces of wickedness in the heavenly places” (</a:t>
            </a:r>
            <a:r>
              <a:rPr lang="en-US" sz="3000" b="1" u="sng" dirty="0"/>
              <a:t>Eph. 6:10-12</a:t>
            </a:r>
            <a:r>
              <a:rPr lang="en-US" sz="3000" b="1" dirty="0"/>
              <a:t>).</a:t>
            </a:r>
          </a:p>
          <a:p>
            <a:endParaRPr lang="en-US" dirty="0"/>
          </a:p>
        </p:txBody>
      </p:sp>
    </p:spTree>
    <p:extLst>
      <p:ext uri="{BB962C8B-B14F-4D97-AF65-F5344CB8AC3E}">
        <p14:creationId xmlns:p14="http://schemas.microsoft.com/office/powerpoint/2010/main" val="40362244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59</TotalTime>
  <Words>1543</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Garamond</vt:lpstr>
      <vt:lpstr>Times New Roman</vt:lpstr>
      <vt:lpstr>Organic</vt:lpstr>
      <vt:lpstr>    Do you identify yourself with the Lies of Satan? </vt:lpstr>
      <vt:lpstr>KEY PASSAGE: Romans 8: 5-9  </vt:lpstr>
      <vt:lpstr>INTRODUCTION </vt:lpstr>
      <vt:lpstr>Romans 8:5–9 (ESV):</vt:lpstr>
      <vt:lpstr>When was the last time you felt vulnerable to a temptation? </vt:lpstr>
      <vt:lpstr>SERMON POINTS </vt:lpstr>
      <vt:lpstr>SERMON POINTS </vt:lpstr>
      <vt:lpstr>SERMON POINTS</vt:lpstr>
      <vt:lpstr>SERMON POINTS</vt:lpstr>
      <vt:lpstr>SERMON POINTS</vt:lpstr>
      <vt:lpstr>SERMON POINTS</vt:lpstr>
      <vt:lpstr>SERMON POINTS</vt:lpstr>
      <vt:lpstr>SERMON POINTS</vt:lpstr>
      <vt:lpstr>SERMON POINTS</vt:lpstr>
      <vt:lpstr>What are Satan’s objectives? </vt:lpstr>
      <vt:lpstr>What are Satan’s objectives?</vt:lpstr>
      <vt:lpstr>What are Satan’s objectives?</vt:lpstr>
      <vt:lpstr>What are Satan’s objectives?</vt:lpstr>
      <vt:lpstr>What are Satan’s objectives?</vt:lpstr>
      <vt:lpstr>What are Satan’s objectives?</vt:lpstr>
      <vt:lpstr>1 John 1:9 New International Version (NIV) </vt:lpstr>
      <vt:lpstr>RESPONSE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identify yourself with the Lies of Satan?</dc:title>
  <dc:creator>Ronald Powell</dc:creator>
  <cp:lastModifiedBy>Ronald Powell</cp:lastModifiedBy>
  <cp:revision>7</cp:revision>
  <dcterms:created xsi:type="dcterms:W3CDTF">2019-12-22T00:54:45Z</dcterms:created>
  <dcterms:modified xsi:type="dcterms:W3CDTF">2019-12-22T14:23:53Z</dcterms:modified>
</cp:coreProperties>
</file>