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64" r:id="rId3"/>
    <p:sldId id="265"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1/25/2020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1/25/2020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1/25/2020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1/25/2020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1/25/2020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1/25/2020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1/25/2020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1/25/2020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1/25/2020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dirty="0"/>
              <a:t>How should we respond to suffering?</a:t>
            </a:r>
            <a:endParaRPr lang="en-US" sz="8000"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305E3C2-D4D6-4B3C-9D6D-83AC0B9C7FB1}"/>
              </a:ext>
            </a:extLst>
          </p:cNvPr>
          <p:cNvSpPr>
            <a:spLocks noGrp="1"/>
          </p:cNvSpPr>
          <p:nvPr>
            <p:ph type="subTitle" idx="1"/>
          </p:nvPr>
        </p:nvSpPr>
        <p:spPr>
          <a:xfrm>
            <a:off x="5274033" y="4656113"/>
            <a:ext cx="6269038" cy="1022350"/>
          </a:xfrm>
        </p:spPr>
        <p:txBody>
          <a:bodyPr>
            <a:normAutofit fontScale="97500"/>
          </a:bodyPr>
          <a:lstStyle/>
          <a:p>
            <a:r>
              <a:rPr lang="en-US" b="1" dirty="0"/>
              <a:t>With Bishop Ronald K. Powell</a:t>
            </a:r>
            <a:endParaRPr lang="en-US" sz="8000" b="1"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1280-3634-4EE4-8ECA-10AC1C32A857}"/>
              </a:ext>
            </a:extLst>
          </p:cNvPr>
          <p:cNvSpPr>
            <a:spLocks noGrp="1"/>
          </p:cNvSpPr>
          <p:nvPr>
            <p:ph type="title"/>
          </p:nvPr>
        </p:nvSpPr>
        <p:spPr/>
        <p:txBody>
          <a:bodyPr>
            <a:normAutofit fontScale="90000"/>
          </a:bodyPr>
          <a:lstStyle/>
          <a:p>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"Forewarned is forearmed!"</a:t>
            </a:r>
            <a:br>
              <a:rPr lang="en-US" b="1" dirty="0"/>
            </a:br>
            <a:endParaRPr lang="en-US" dirty="0"/>
          </a:p>
        </p:txBody>
      </p:sp>
      <p:sp>
        <p:nvSpPr>
          <p:cNvPr id="3" name="Content Placeholder 2">
            <a:extLst>
              <a:ext uri="{FF2B5EF4-FFF2-40B4-BE49-F238E27FC236}">
                <a16:creationId xmlns:a16="http://schemas.microsoft.com/office/drawing/2014/main" id="{77F4C603-D04E-491A-9663-C88E53B30D7A}"/>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Older Christians also need to be reminded when things get harder than they thought.</a:t>
            </a:r>
          </a:p>
          <a:p>
            <a:endParaRPr lang="en-US" dirty="0"/>
          </a:p>
        </p:txBody>
      </p:sp>
    </p:spTree>
    <p:extLst>
      <p:ext uri="{BB962C8B-B14F-4D97-AF65-F5344CB8AC3E}">
        <p14:creationId xmlns:p14="http://schemas.microsoft.com/office/powerpoint/2010/main" val="424922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CC23-7604-4F70-8B85-1F99B109728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Heb. 12:5</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EF0DB6-2CFC-4FBE-AF13-4C5A2EC2ABA4}"/>
              </a:ext>
            </a:extLst>
          </p:cNvPr>
          <p:cNvSpPr>
            <a:spLocks noGrp="1"/>
          </p:cNvSpPr>
          <p:nvPr>
            <p:ph idx="1"/>
          </p:nvPr>
        </p:nvSpPr>
        <p:spPr>
          <a:xfrm>
            <a:off x="1097280" y="2034061"/>
            <a:ext cx="10058400" cy="3760891"/>
          </a:xfrm>
        </p:spPr>
        <p:txBody>
          <a:bodyPr/>
          <a:lstStyle/>
          <a:p>
            <a:r>
              <a:rPr lang="en-US" sz="3600" b="1" dirty="0">
                <a:effectLst>
                  <a:outerShdw blurRad="38100" dist="38100" dir="2700000" algn="tl">
                    <a:srgbClr val="000000">
                      <a:alpha val="43137"/>
                    </a:srgbClr>
                  </a:outerShdw>
                </a:effectLst>
              </a:rPr>
              <a:t>and you have forgotten the exhortation which is addressed to you as sons, `MY SON, DO</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NOT REGARD LIGHTLY THE DISCIPLINE OF THE LORD, NOR FAINT WHEN YOU ARE REPROVED BY HIM'</a:t>
            </a:r>
          </a:p>
          <a:p>
            <a:endParaRPr lang="en-US" dirty="0"/>
          </a:p>
        </p:txBody>
      </p:sp>
    </p:spTree>
    <p:extLst>
      <p:ext uri="{BB962C8B-B14F-4D97-AF65-F5344CB8AC3E}">
        <p14:creationId xmlns:p14="http://schemas.microsoft.com/office/powerpoint/2010/main" val="357388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E7A5-A23B-4B2D-B222-3629FA762BAB}"/>
              </a:ext>
            </a:extLst>
          </p:cNvPr>
          <p:cNvSpPr>
            <a:spLocks noGrp="1"/>
          </p:cNvSpPr>
          <p:nvPr>
            <p:ph type="title"/>
          </p:nvPr>
        </p:nvSpPr>
        <p:spPr/>
        <p:txBody>
          <a:bodyPr>
            <a:normAutofit fontScale="90000"/>
          </a:bodyPr>
          <a:lstStyle/>
          <a:p>
            <a:br>
              <a:rPr lang="en-US" b="1" dirty="0"/>
            </a:br>
            <a:r>
              <a:rPr lang="en-US" b="1" dirty="0">
                <a:effectLst>
                  <a:outerShdw blurRad="38100" dist="38100" dir="2700000" algn="tl">
                    <a:srgbClr val="000000">
                      <a:alpha val="43137"/>
                    </a:srgbClr>
                  </a:outerShdw>
                </a:effectLst>
              </a:rPr>
              <a:t>Arm yourself to suffer</a:t>
            </a:r>
            <a:br>
              <a:rPr lang="en-US" b="1" dirty="0"/>
            </a:br>
            <a:endParaRPr lang="en-US" dirty="0"/>
          </a:p>
        </p:txBody>
      </p:sp>
      <p:sp>
        <p:nvSpPr>
          <p:cNvPr id="3" name="Content Placeholder 2">
            <a:extLst>
              <a:ext uri="{FF2B5EF4-FFF2-40B4-BE49-F238E27FC236}">
                <a16:creationId xmlns:a16="http://schemas.microsoft.com/office/drawing/2014/main" id="{DA8844F1-2C34-4F03-8EEB-8ABDD2DCF8B7}"/>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Phil. 1:29</a:t>
            </a:r>
          </a:p>
          <a:p>
            <a:r>
              <a:rPr lang="en-US" sz="3600" b="1" baseline="30000" dirty="0">
                <a:effectLst>
                  <a:outerShdw blurRad="38100" dist="38100" dir="2700000" algn="tl">
                    <a:srgbClr val="000000">
                      <a:alpha val="43137"/>
                    </a:srgbClr>
                  </a:outerShdw>
                </a:effectLst>
              </a:rPr>
              <a:t>29 </a:t>
            </a:r>
            <a:r>
              <a:rPr lang="en-US" sz="3600" b="1" dirty="0">
                <a:effectLst>
                  <a:outerShdw blurRad="38100" dist="38100" dir="2700000" algn="tl">
                    <a:srgbClr val="000000">
                      <a:alpha val="43137"/>
                    </a:srgbClr>
                  </a:outerShdw>
                </a:effectLst>
              </a:rPr>
              <a:t>For it has been granted to you on behalf of Christ not only to believe in him, but also to suffer for him,</a:t>
            </a:r>
          </a:p>
          <a:p>
            <a:pPr marL="0" indent="0">
              <a:buNone/>
            </a:pPr>
            <a:r>
              <a:rPr lang="en-US" sz="3600" b="1" i="1" dirty="0"/>
              <a:t>We must prepare our minds, accepting the fact</a:t>
            </a:r>
            <a:br>
              <a:rPr lang="en-US" sz="3600" b="1" i="1" dirty="0"/>
            </a:br>
            <a:r>
              <a:rPr lang="en-US" sz="3600" b="1" i="1" dirty="0"/>
              <a:t>that hardship is certain.</a:t>
            </a:r>
          </a:p>
          <a:p>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654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CBB3-6BE9-4D75-9393-1150EEA5BA73}"/>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2. Don’t compare your sufferings to others</a:t>
            </a:r>
          </a:p>
        </p:txBody>
      </p:sp>
      <p:sp>
        <p:nvSpPr>
          <p:cNvPr id="3" name="Content Placeholder 2">
            <a:extLst>
              <a:ext uri="{FF2B5EF4-FFF2-40B4-BE49-F238E27FC236}">
                <a16:creationId xmlns:a16="http://schemas.microsoft.com/office/drawing/2014/main" id="{096DAECF-528D-44BA-82CF-6AE61417CFB3}"/>
              </a:ext>
            </a:extLst>
          </p:cNvPr>
          <p:cNvSpPr>
            <a:spLocks noGrp="1"/>
          </p:cNvSpPr>
          <p:nvPr>
            <p:ph idx="1"/>
          </p:nvPr>
        </p:nvSpPr>
        <p:spPr>
          <a:xfrm>
            <a:off x="1097279" y="1869989"/>
            <a:ext cx="10221509" cy="4275438"/>
          </a:xfrm>
        </p:spPr>
        <p:txBody>
          <a:bodyPr>
            <a:normAutofit fontScale="92500"/>
          </a:bodyPr>
          <a:lstStyle/>
          <a:p>
            <a:r>
              <a:rPr lang="en-US" sz="3600" b="1" dirty="0">
                <a:effectLst>
                  <a:outerShdw blurRad="38100" dist="38100" dir="2700000" algn="tl">
                    <a:srgbClr val="000000">
                      <a:alpha val="43137"/>
                    </a:srgbClr>
                  </a:outerShdw>
                </a:effectLst>
              </a:rPr>
              <a:t>John 21:18-19 “Truly, truly, I say to you, when you were younger, you used to gird yourself, and walk wherever you wished; but when you grow old, you will stretch out your hands, and someone else will gird you, and bring you where you do not wish to go.” (19) Now this He said, signifying by what kind of death he would glorify God. And when He had spoken this, He said to him, “Follow Me.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981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D2F4-6360-4EAE-B6FC-8BCB34D48BA4}"/>
              </a:ext>
            </a:extLst>
          </p:cNvPr>
          <p:cNvSpPr>
            <a:spLocks noGrp="1"/>
          </p:cNvSpPr>
          <p:nvPr>
            <p:ph type="title"/>
          </p:nvPr>
        </p:nvSpPr>
        <p:spPr/>
        <p:txBody>
          <a:bodyPr>
            <a:normAutofit/>
          </a:bodyPr>
          <a:lstStyle/>
          <a:p>
            <a:r>
              <a:rPr lang="en-US" sz="4800" b="1" spc="0" dirty="0">
                <a:solidFill>
                  <a:srgbClr val="000000">
                    <a:lumMod val="75000"/>
                    <a:lumOff val="25000"/>
                  </a:srgbClr>
                </a:solidFill>
                <a:effectLst>
                  <a:outerShdw blurRad="38100" dist="38100" dir="2700000" algn="tl">
                    <a:srgbClr val="000000">
                      <a:alpha val="43137"/>
                    </a:srgbClr>
                  </a:outerShdw>
                </a:effectLst>
                <a:latin typeface="Franklin Gothic Book" panose="020F0502020204030204"/>
                <a:ea typeface="+mn-ea"/>
                <a:cs typeface="+mn-cs"/>
              </a:rPr>
              <a:t>John 21:20-22</a:t>
            </a:r>
            <a:endParaRPr lang="en-US" sz="9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A327346-5880-43E2-883E-04C3E9ECB7D6}"/>
              </a:ext>
            </a:extLst>
          </p:cNvPr>
          <p:cNvSpPr>
            <a:spLocks noGrp="1"/>
          </p:cNvSpPr>
          <p:nvPr>
            <p:ph idx="1"/>
          </p:nvPr>
        </p:nvSpPr>
        <p:spPr>
          <a:xfrm>
            <a:off x="1097280" y="1952368"/>
            <a:ext cx="10058400" cy="4053016"/>
          </a:xfrm>
        </p:spPr>
        <p:txBody>
          <a:bodyPr>
            <a:normAutofit fontScale="25000" lnSpcReduction="20000"/>
          </a:bodyPr>
          <a:lstStyle/>
          <a:p>
            <a:pPr lvl="0">
              <a:buClr>
                <a:srgbClr val="9BA8B7"/>
              </a:buClr>
            </a:pPr>
            <a:r>
              <a:rPr lang="en-US" sz="14400" b="1" dirty="0">
                <a:solidFill>
                  <a:srgbClr val="000000">
                    <a:lumMod val="75000"/>
                    <a:lumOff val="25000"/>
                  </a:srgbClr>
                </a:solidFill>
                <a:effectLst>
                  <a:outerShdw blurRad="38100" dist="38100" dir="2700000" algn="tl">
                    <a:srgbClr val="000000">
                      <a:alpha val="43137"/>
                    </a:srgbClr>
                  </a:outerShdw>
                </a:effectLst>
              </a:rPr>
              <a:t>(20) Peter, turning around, saw the disciple whom Jesus loved following them; the one who also had leaned back on His breast at the supper, and said, “Lord, who is the one who betrays You?” (21) Peter therefore seeing him said to Jesus, “Lord, and what about this man?” (22) Jesus said to him, “If I want him to remain until I come, what is that to you? You follow Me!”</a:t>
            </a:r>
          </a:p>
          <a:p>
            <a:endParaRPr lang="en-US" dirty="0"/>
          </a:p>
        </p:txBody>
      </p:sp>
    </p:spTree>
    <p:extLst>
      <p:ext uri="{BB962C8B-B14F-4D97-AF65-F5344CB8AC3E}">
        <p14:creationId xmlns:p14="http://schemas.microsoft.com/office/powerpoint/2010/main" val="111308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379C-1865-4C78-9771-B31C18BD546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These meditations are foolish</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A00AFB-10A6-40DD-BF63-F04634C158D8}"/>
              </a:ext>
            </a:extLst>
          </p:cNvPr>
          <p:cNvSpPr>
            <a:spLocks noGrp="1"/>
          </p:cNvSpPr>
          <p:nvPr>
            <p:ph idx="1"/>
          </p:nvPr>
        </p:nvSpPr>
        <p:spPr>
          <a:xfrm>
            <a:off x="1066800" y="1926969"/>
            <a:ext cx="10309654" cy="4028988"/>
          </a:xfrm>
        </p:spPr>
        <p:txBody>
          <a:bodyPr>
            <a:normAutofit fontScale="25000" lnSpcReduction="20000"/>
          </a:bodyPr>
          <a:lstStyle/>
          <a:p>
            <a:r>
              <a:rPr lang="en-US" sz="14400" b="1" dirty="0">
                <a:effectLst>
                  <a:outerShdw blurRad="38100" dist="38100" dir="2700000" algn="tl">
                    <a:srgbClr val="000000">
                      <a:alpha val="43137"/>
                    </a:srgbClr>
                  </a:outerShdw>
                </a:effectLst>
              </a:rPr>
              <a:t>“Why aren’t they suffering as much as I am?</a:t>
            </a:r>
          </a:p>
          <a:p>
            <a:r>
              <a:rPr lang="en-US" sz="14400" b="1" dirty="0">
                <a:effectLst>
                  <a:outerShdw blurRad="38100" dist="38100" dir="2700000" algn="tl">
                    <a:srgbClr val="000000">
                      <a:alpha val="43137"/>
                    </a:srgbClr>
                  </a:outerShdw>
                </a:effectLst>
              </a:rPr>
              <a:t>“They must be more spiritual.”</a:t>
            </a:r>
          </a:p>
          <a:p>
            <a:r>
              <a:rPr lang="en-US" sz="14400" b="1" dirty="0">
                <a:effectLst>
                  <a:outerShdw blurRad="38100" dist="38100" dir="2700000" algn="tl">
                    <a:srgbClr val="000000">
                      <a:alpha val="43137"/>
                    </a:srgbClr>
                  </a:outerShdw>
                </a:effectLst>
              </a:rPr>
              <a:t>“I must be more spiritual than them since I’m not suffering.”</a:t>
            </a:r>
          </a:p>
          <a:p>
            <a:r>
              <a:rPr lang="en-US" sz="14400" b="1" dirty="0">
                <a:effectLst>
                  <a:outerShdw blurRad="38100" dist="38100" dir="2700000" algn="tl">
                    <a:srgbClr val="000000">
                      <a:alpha val="43137"/>
                    </a:srgbClr>
                  </a:outerShdw>
                </a:effectLst>
              </a:rPr>
              <a:t>These meditations are foolish, and give birth to self-pity, envy and pride–the very things from which God is seeking to deliver us!</a:t>
            </a:r>
          </a:p>
          <a:p>
            <a:endParaRPr lang="en-US" dirty="0"/>
          </a:p>
        </p:txBody>
      </p:sp>
    </p:spTree>
    <p:extLst>
      <p:ext uri="{BB962C8B-B14F-4D97-AF65-F5344CB8AC3E}">
        <p14:creationId xmlns:p14="http://schemas.microsoft.com/office/powerpoint/2010/main" val="253959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732D-8565-4372-B6AB-9655F82AA7EA}"/>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God has his own plan for each of us.</a:t>
            </a:r>
            <a:br>
              <a:rPr lang="en-US"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E54FE89-C321-4C06-AAF3-2E804331CDFB}"/>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Our concern for others should be on how we can</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encourage them to follow Christ.</a:t>
            </a:r>
          </a:p>
          <a:p>
            <a:r>
              <a:rPr lang="en-US" sz="3600" b="1" dirty="0">
                <a:effectLst>
                  <a:outerShdw blurRad="38100" dist="38100" dir="2700000" algn="tl">
                    <a:srgbClr val="000000">
                      <a:alpha val="43137"/>
                    </a:srgbClr>
                  </a:outerShdw>
                </a:effectLst>
              </a:rPr>
              <a:t>Our main focus should be on following him and learning what he wants us to learn.</a:t>
            </a:r>
          </a:p>
          <a:p>
            <a:endParaRPr lang="en-US" dirty="0"/>
          </a:p>
        </p:txBody>
      </p:sp>
    </p:spTree>
    <p:extLst>
      <p:ext uri="{BB962C8B-B14F-4D97-AF65-F5344CB8AC3E}">
        <p14:creationId xmlns:p14="http://schemas.microsoft.com/office/powerpoint/2010/main" val="218129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5BEA-C09E-4E0B-B2DB-BA66D4A02AA5}"/>
              </a:ext>
            </a:extLst>
          </p:cNvPr>
          <p:cNvSpPr>
            <a:spLocks noGrp="1"/>
          </p:cNvSpPr>
          <p:nvPr>
            <p:ph type="title"/>
          </p:nvPr>
        </p:nvSpPr>
        <p:spPr/>
        <p:txBody>
          <a:bodyPr>
            <a:normAutofit fontScale="90000"/>
          </a:bodyPr>
          <a:lstStyle/>
          <a:p>
            <a:br>
              <a:rPr lang="pt-BR" b="1" dirty="0"/>
            </a:br>
            <a:r>
              <a:rPr lang="pt-BR" b="1" dirty="0">
                <a:effectLst>
                  <a:outerShdw blurRad="38100" dist="38100" dir="2700000" algn="tl">
                    <a:srgbClr val="000000">
                      <a:alpha val="43137"/>
                    </a:srgbClr>
                  </a:outerShdw>
                </a:effectLst>
              </a:rPr>
              <a:t>3. Do focus on God’s promises.</a:t>
            </a:r>
            <a:br>
              <a:rPr lang="pt-BR"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F58B8E4-06AA-4AB6-A077-BD0F28ED71A7}"/>
              </a:ext>
            </a:extLst>
          </p:cNvPr>
          <p:cNvSpPr>
            <a:spLocks noGrp="1"/>
          </p:cNvSpPr>
          <p:nvPr>
            <p:ph idx="1"/>
          </p:nvPr>
        </p:nvSpPr>
        <p:spPr>
          <a:xfrm>
            <a:off x="1097280" y="1911179"/>
            <a:ext cx="10058400" cy="3957914"/>
          </a:xfrm>
        </p:spPr>
        <p:txBody>
          <a:bodyPr>
            <a:normAutofit fontScale="25000" lnSpcReduction="20000"/>
          </a:bodyPr>
          <a:lstStyle/>
          <a:p>
            <a:r>
              <a:rPr lang="en-US" sz="14400" b="1" dirty="0">
                <a:effectLst>
                  <a:outerShdw blurRad="38100" dist="38100" dir="2700000" algn="tl">
                    <a:srgbClr val="000000">
                      <a:alpha val="43137"/>
                    </a:srgbClr>
                  </a:outerShdw>
                </a:effectLst>
              </a:rPr>
              <a:t>2 Cor. 4:17-18 – For momentary, light affliction is</a:t>
            </a:r>
            <a:br>
              <a:rPr lang="en-US" sz="14400" b="1" dirty="0">
                <a:effectLst>
                  <a:outerShdw blurRad="38100" dist="38100" dir="2700000" algn="tl">
                    <a:srgbClr val="000000">
                      <a:alpha val="43137"/>
                    </a:srgbClr>
                  </a:outerShdw>
                </a:effectLst>
              </a:rPr>
            </a:br>
            <a:r>
              <a:rPr lang="en-US" sz="14400" b="1" dirty="0">
                <a:effectLst>
                  <a:outerShdw blurRad="38100" dist="38100" dir="2700000" algn="tl">
                    <a:srgbClr val="000000">
                      <a:alpha val="43137"/>
                    </a:srgbClr>
                  </a:outerShdw>
                </a:effectLst>
              </a:rPr>
              <a:t>producing for us an eternal weight of glory far beyond all comparison, (18) while we look not at the things which are </a:t>
            </a:r>
            <a:r>
              <a:rPr lang="en-US" sz="14400" b="1" u="sng" dirty="0">
                <a:effectLst>
                  <a:outerShdw blurRad="38100" dist="38100" dir="2700000" algn="tl">
                    <a:srgbClr val="000000">
                      <a:alpha val="43137"/>
                    </a:srgbClr>
                  </a:outerShdw>
                </a:effectLst>
              </a:rPr>
              <a:t>seen</a:t>
            </a:r>
            <a:r>
              <a:rPr lang="en-US" sz="14400" b="1" dirty="0">
                <a:effectLst>
                  <a:outerShdw blurRad="38100" dist="38100" dir="2700000" algn="tl">
                    <a:srgbClr val="000000">
                      <a:alpha val="43137"/>
                    </a:srgbClr>
                  </a:outerShdw>
                </a:effectLst>
              </a:rPr>
              <a:t>, but at the things which are </a:t>
            </a:r>
            <a:r>
              <a:rPr lang="en-US" sz="14400" b="1" u="sng" dirty="0">
                <a:effectLst>
                  <a:outerShdw blurRad="38100" dist="38100" dir="2700000" algn="tl">
                    <a:srgbClr val="000000">
                      <a:alpha val="43137"/>
                    </a:srgbClr>
                  </a:outerShdw>
                </a:effectLst>
              </a:rPr>
              <a:t>not seen</a:t>
            </a:r>
            <a:r>
              <a:rPr lang="en-US" sz="14400" b="1" dirty="0">
                <a:effectLst>
                  <a:outerShdw blurRad="38100" dist="38100" dir="2700000" algn="tl">
                    <a:srgbClr val="000000">
                      <a:alpha val="43137"/>
                    </a:srgbClr>
                  </a:outerShdw>
                </a:effectLst>
              </a:rPr>
              <a:t>; for the things which are </a:t>
            </a:r>
            <a:r>
              <a:rPr lang="en-US" sz="14400" b="1" u="sng" dirty="0">
                <a:effectLst>
                  <a:outerShdw blurRad="38100" dist="38100" dir="2700000" algn="tl">
                    <a:srgbClr val="000000">
                      <a:alpha val="43137"/>
                    </a:srgbClr>
                  </a:outerShdw>
                </a:effectLst>
              </a:rPr>
              <a:t>seen</a:t>
            </a:r>
            <a:r>
              <a:rPr lang="en-US" sz="14400" b="1" dirty="0">
                <a:effectLst>
                  <a:outerShdw blurRad="38100" dist="38100" dir="2700000" algn="tl">
                    <a:srgbClr val="000000">
                      <a:alpha val="43137"/>
                    </a:srgbClr>
                  </a:outerShdw>
                </a:effectLst>
              </a:rPr>
              <a:t> are </a:t>
            </a:r>
            <a:r>
              <a:rPr lang="en-US" sz="14400" b="1" u="sng" dirty="0">
                <a:effectLst>
                  <a:outerShdw blurRad="38100" dist="38100" dir="2700000" algn="tl">
                    <a:srgbClr val="000000">
                      <a:alpha val="43137"/>
                    </a:srgbClr>
                  </a:outerShdw>
                </a:effectLst>
              </a:rPr>
              <a:t>temporal</a:t>
            </a:r>
            <a:r>
              <a:rPr lang="en-US" sz="14400" b="1" dirty="0">
                <a:effectLst>
                  <a:outerShdw blurRad="38100" dist="38100" dir="2700000" algn="tl">
                    <a:srgbClr val="000000">
                      <a:alpha val="43137"/>
                    </a:srgbClr>
                  </a:outerShdw>
                </a:effectLst>
              </a:rPr>
              <a:t>, but the things which are </a:t>
            </a:r>
            <a:r>
              <a:rPr lang="en-US" sz="14400" b="1" u="sng" dirty="0">
                <a:effectLst>
                  <a:outerShdw blurRad="38100" dist="38100" dir="2700000" algn="tl">
                    <a:srgbClr val="000000">
                      <a:alpha val="43137"/>
                    </a:srgbClr>
                  </a:outerShdw>
                </a:effectLst>
              </a:rPr>
              <a:t>not seen</a:t>
            </a:r>
            <a:r>
              <a:rPr lang="en-US" sz="14400" b="1" dirty="0">
                <a:effectLst>
                  <a:outerShdw blurRad="38100" dist="38100" dir="2700000" algn="tl">
                    <a:srgbClr val="000000">
                      <a:alpha val="43137"/>
                    </a:srgbClr>
                  </a:outerShdw>
                </a:effectLst>
              </a:rPr>
              <a:t> are </a:t>
            </a:r>
            <a:r>
              <a:rPr lang="en-US" sz="14400" b="1" u="sng" dirty="0">
                <a:effectLst>
                  <a:outerShdw blurRad="38100" dist="38100" dir="2700000" algn="tl">
                    <a:srgbClr val="000000">
                      <a:alpha val="43137"/>
                    </a:srgbClr>
                  </a:outerShdw>
                </a:effectLst>
              </a:rPr>
              <a:t>eternal</a:t>
            </a:r>
            <a:r>
              <a:rPr lang="en-US" sz="14400" b="1"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31763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48D9-25ED-46C8-84DC-1C354976D72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1 Pet. 5:9-10</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229F77-AC07-496F-A97C-A96AD3B061A0}"/>
              </a:ext>
            </a:extLst>
          </p:cNvPr>
          <p:cNvSpPr>
            <a:spLocks noGrp="1"/>
          </p:cNvSpPr>
          <p:nvPr>
            <p:ph idx="1"/>
          </p:nvPr>
        </p:nvSpPr>
        <p:spPr>
          <a:xfrm>
            <a:off x="996779" y="1952368"/>
            <a:ext cx="10453816" cy="4044777"/>
          </a:xfrm>
        </p:spPr>
        <p:txBody>
          <a:bodyPr>
            <a:normAutofit fontScale="25000" lnSpcReduction="20000"/>
          </a:bodyPr>
          <a:lstStyle/>
          <a:p>
            <a:r>
              <a:rPr lang="en-US" sz="14400" b="1" dirty="0">
                <a:effectLst>
                  <a:outerShdw blurRad="38100" dist="38100" dir="2700000" algn="tl">
                    <a:srgbClr val="000000">
                      <a:alpha val="43137"/>
                    </a:srgbClr>
                  </a:outerShdw>
                </a:effectLst>
              </a:rPr>
              <a:t>But resist him, firm in your faith, knowing that the same experiences of suffering are being accomplished by your brethren who are in the world. </a:t>
            </a:r>
            <a:br>
              <a:rPr lang="en-US" sz="14400" b="1" dirty="0">
                <a:effectLst>
                  <a:outerShdw blurRad="38100" dist="38100" dir="2700000" algn="tl">
                    <a:srgbClr val="000000">
                      <a:alpha val="43137"/>
                    </a:srgbClr>
                  </a:outerShdw>
                </a:effectLst>
              </a:rPr>
            </a:br>
            <a:r>
              <a:rPr lang="en-US" sz="14400" b="1" dirty="0">
                <a:effectLst>
                  <a:outerShdw blurRad="38100" dist="38100" dir="2700000" algn="tl">
                    <a:srgbClr val="000000">
                      <a:alpha val="43137"/>
                    </a:srgbClr>
                  </a:outerShdw>
                </a:effectLst>
              </a:rPr>
              <a:t>(10) And </a:t>
            </a:r>
            <a:r>
              <a:rPr lang="en-US" sz="14400" b="1" u="sng" dirty="0">
                <a:effectLst>
                  <a:outerShdw blurRad="38100" dist="38100" dir="2700000" algn="tl">
                    <a:srgbClr val="000000">
                      <a:alpha val="43137"/>
                    </a:srgbClr>
                  </a:outerShdw>
                </a:effectLst>
              </a:rPr>
              <a:t>after you have suffered for a little while</a:t>
            </a:r>
            <a:r>
              <a:rPr lang="en-US" sz="14400" b="1" dirty="0">
                <a:effectLst>
                  <a:outerShdw blurRad="38100" dist="38100" dir="2700000" algn="tl">
                    <a:srgbClr val="000000">
                      <a:alpha val="43137"/>
                    </a:srgbClr>
                  </a:outerShdw>
                </a:effectLst>
              </a:rPr>
              <a:t>, the God of all grace, who called you to His eternal glory in Christ, </a:t>
            </a:r>
            <a:r>
              <a:rPr lang="en-US" sz="14400" b="1" u="sng" dirty="0">
                <a:effectLst>
                  <a:outerShdw blurRad="38100" dist="38100" dir="2700000" algn="tl">
                    <a:srgbClr val="000000">
                      <a:alpha val="43137"/>
                    </a:srgbClr>
                  </a:outerShdw>
                </a:effectLst>
              </a:rPr>
              <a:t>will Himself perfect, confirm, strengthen and establish you</a:t>
            </a:r>
            <a:r>
              <a:rPr lang="en-US" sz="14400" b="1"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26199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DE4D-F6FA-40C0-A20A-7DAFDA4FE544}"/>
              </a:ext>
            </a:extLst>
          </p:cNvPr>
          <p:cNvSpPr>
            <a:spLocks noGrp="1"/>
          </p:cNvSpPr>
          <p:nvPr>
            <p:ph type="title"/>
          </p:nvPr>
        </p:nvSpPr>
        <p:spPr/>
        <p:txBody>
          <a:bodyPr>
            <a:normAutofit fontScale="90000"/>
          </a:bodyPr>
          <a:lstStyle/>
          <a:p>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In This Life:</a:t>
            </a:r>
            <a:br>
              <a:rPr lang="en-US" b="1" dirty="0"/>
            </a:br>
            <a:endParaRPr lang="en-US" dirty="0"/>
          </a:p>
        </p:txBody>
      </p:sp>
      <p:sp>
        <p:nvSpPr>
          <p:cNvPr id="3" name="Content Placeholder 2">
            <a:extLst>
              <a:ext uri="{FF2B5EF4-FFF2-40B4-BE49-F238E27FC236}">
                <a16:creationId xmlns:a16="http://schemas.microsoft.com/office/drawing/2014/main" id="{CE53546C-F1B3-4069-8CAB-FB0BE213A18C}"/>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1- More fruit</a:t>
            </a:r>
          </a:p>
          <a:p>
            <a:r>
              <a:rPr lang="en-US" sz="3600" b="1" dirty="0">
                <a:effectLst>
                  <a:outerShdw blurRad="38100" dist="38100" dir="2700000" algn="tl">
                    <a:srgbClr val="000000">
                      <a:alpha val="43137"/>
                    </a:srgbClr>
                  </a:outerShdw>
                </a:effectLst>
              </a:rPr>
              <a:t>John 15:2 New International Version (NIV)</a:t>
            </a:r>
          </a:p>
          <a:p>
            <a:r>
              <a:rPr lang="en-US" sz="3600" b="1" baseline="30000" dirty="0">
                <a:effectLst>
                  <a:outerShdw blurRad="38100" dist="38100" dir="2700000" algn="tl">
                    <a:srgbClr val="000000">
                      <a:alpha val="43137"/>
                    </a:srgbClr>
                  </a:outerShdw>
                </a:effectLst>
              </a:rPr>
              <a:t>2 </a:t>
            </a:r>
            <a:r>
              <a:rPr lang="en-US" sz="3600" b="1" dirty="0">
                <a:effectLst>
                  <a:outerShdw blurRad="38100" dist="38100" dir="2700000" algn="tl">
                    <a:srgbClr val="000000">
                      <a:alpha val="43137"/>
                    </a:srgbClr>
                  </a:outerShdw>
                </a:effectLst>
              </a:rPr>
              <a:t>He cuts off every branch in me that bears no fruit, </a:t>
            </a:r>
            <a:r>
              <a:rPr lang="en-US" sz="3600" b="1" u="sng" dirty="0">
                <a:effectLst>
                  <a:outerShdw blurRad="38100" dist="38100" dir="2700000" algn="tl">
                    <a:srgbClr val="000000">
                      <a:alpha val="43137"/>
                    </a:srgbClr>
                  </a:outerShdw>
                </a:effectLst>
              </a:rPr>
              <a:t>while every branch that does bear fruit he prunes</a:t>
            </a:r>
            <a:r>
              <a:rPr lang="en-US" sz="3600" b="1" dirty="0">
                <a:effectLst>
                  <a:outerShdw blurRad="38100" dist="38100" dir="2700000" algn="tl">
                    <a:srgbClr val="000000">
                      <a:alpha val="43137"/>
                    </a:srgbClr>
                  </a:outerShdw>
                </a:effectLst>
              </a:rPr>
              <a:t> so that it will be even more fruitful. </a:t>
            </a:r>
          </a:p>
          <a:p>
            <a:endParaRPr lang="en-US" b="1" dirty="0"/>
          </a:p>
          <a:p>
            <a:endParaRPr lang="en-US" dirty="0"/>
          </a:p>
        </p:txBody>
      </p:sp>
    </p:spTree>
    <p:extLst>
      <p:ext uri="{BB962C8B-B14F-4D97-AF65-F5344CB8AC3E}">
        <p14:creationId xmlns:p14="http://schemas.microsoft.com/office/powerpoint/2010/main" val="298640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r>
              <a:rPr lang="en-US" sz="4800" b="1" dirty="0">
                <a:solidFill>
                  <a:schemeClr val="bg1"/>
                </a:solidFill>
                <a:effectLst>
                  <a:outerShdw blurRad="38100" dist="38100" dir="2700000" algn="tl">
                    <a:srgbClr val="000000">
                      <a:alpha val="43137"/>
                    </a:srgbClr>
                  </a:outerShdw>
                </a:effectLst>
              </a:rPr>
              <a:t>"Present yourself to God." “Walk according to the Spirit", with the breaking of the outer man we should respond properly to God's initiatives.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570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0774-6C55-4681-A518-290EB7800241}"/>
              </a:ext>
            </a:extLst>
          </p:cNvPr>
          <p:cNvSpPr>
            <a:spLocks noGrp="1"/>
          </p:cNvSpPr>
          <p:nvPr>
            <p:ph type="title"/>
          </p:nvPr>
        </p:nvSpPr>
        <p:spPr/>
        <p:txBody>
          <a:bodyPr>
            <a:normAutofit fontScale="90000"/>
          </a:bodyPr>
          <a:lstStyle/>
          <a:p>
            <a:br>
              <a:rPr lang="en-US" b="1" dirty="0"/>
            </a:br>
            <a:br>
              <a:rPr lang="en-US" b="1" dirty="0"/>
            </a:br>
            <a:r>
              <a:rPr lang="en-US" b="1" dirty="0">
                <a:effectLst>
                  <a:outerShdw blurRad="38100" dist="38100" dir="2700000" algn="tl">
                    <a:srgbClr val="000000">
                      <a:alpha val="43137"/>
                    </a:srgbClr>
                  </a:outerShdw>
                </a:effectLst>
              </a:rPr>
              <a:t>Philippians 1:12-13 New International Version (NIV)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62BE803-AF4A-4421-91D2-F52901EAD918}"/>
              </a:ext>
            </a:extLst>
          </p:cNvPr>
          <p:cNvSpPr>
            <a:spLocks noGrp="1"/>
          </p:cNvSpPr>
          <p:nvPr>
            <p:ph idx="1"/>
          </p:nvPr>
        </p:nvSpPr>
        <p:spPr/>
        <p:txBody>
          <a:bodyPr>
            <a:normAutofit fontScale="85000" lnSpcReduction="20000"/>
          </a:bodyPr>
          <a:lstStyle/>
          <a:p>
            <a:r>
              <a:rPr lang="en-US" sz="4200" dirty="0">
                <a:effectLst>
                  <a:outerShdw blurRad="38100" dist="38100" dir="2700000" algn="tl">
                    <a:srgbClr val="000000">
                      <a:alpha val="43137"/>
                    </a:srgbClr>
                  </a:outerShdw>
                </a:effectLst>
              </a:rPr>
              <a:t>Paul’s Chains Advance the Gospel, </a:t>
            </a:r>
            <a:r>
              <a:rPr lang="en-US" sz="4200" b="1" dirty="0"/>
              <a:t>including increased impact on others;</a:t>
            </a:r>
            <a:endParaRPr lang="en-US" sz="4200" dirty="0">
              <a:effectLst>
                <a:outerShdw blurRad="38100" dist="38100" dir="2700000" algn="tl">
                  <a:srgbClr val="000000">
                    <a:alpha val="43137"/>
                  </a:srgbClr>
                </a:outerShdw>
              </a:effectLst>
            </a:endParaRPr>
          </a:p>
          <a:p>
            <a:r>
              <a:rPr lang="en-US" sz="4200" baseline="30000" dirty="0">
                <a:effectLst>
                  <a:outerShdw blurRad="38100" dist="38100" dir="2700000" algn="tl">
                    <a:srgbClr val="000000">
                      <a:alpha val="43137"/>
                    </a:srgbClr>
                  </a:outerShdw>
                </a:effectLst>
              </a:rPr>
              <a:t>12 </a:t>
            </a:r>
            <a:r>
              <a:rPr lang="en-US" sz="4200" dirty="0">
                <a:effectLst>
                  <a:outerShdw blurRad="38100" dist="38100" dir="2700000" algn="tl">
                    <a:srgbClr val="000000">
                      <a:alpha val="43137"/>
                    </a:srgbClr>
                  </a:outerShdw>
                </a:effectLst>
              </a:rPr>
              <a:t>Now I want you to know, brothers and sisters,</a:t>
            </a:r>
            <a:r>
              <a:rPr lang="en-US" sz="4200" baseline="30000" dirty="0">
                <a:effectLst>
                  <a:outerShdw blurRad="38100" dist="38100" dir="2700000" algn="tl">
                    <a:srgbClr val="000000">
                      <a:alpha val="43137"/>
                    </a:srgbClr>
                  </a:outerShdw>
                </a:effectLst>
              </a:rPr>
              <a:t> </a:t>
            </a:r>
            <a:r>
              <a:rPr lang="en-US" sz="4200" dirty="0">
                <a:effectLst>
                  <a:outerShdw blurRad="38100" dist="38100" dir="2700000" algn="tl">
                    <a:srgbClr val="000000">
                      <a:alpha val="43137"/>
                    </a:srgbClr>
                  </a:outerShdw>
                </a:effectLst>
              </a:rPr>
              <a:t>that what has happened to me has </a:t>
            </a:r>
            <a:r>
              <a:rPr lang="en-US" sz="4200" b="1" u="sng" dirty="0">
                <a:effectLst>
                  <a:outerShdw blurRad="38100" dist="38100" dir="2700000" algn="tl">
                    <a:srgbClr val="000000">
                      <a:alpha val="43137"/>
                    </a:srgbClr>
                  </a:outerShdw>
                </a:effectLst>
              </a:rPr>
              <a:t>actually served to advance the gospel</a:t>
            </a:r>
            <a:r>
              <a:rPr lang="en-US" sz="4200" dirty="0">
                <a:effectLst>
                  <a:outerShdw blurRad="38100" dist="38100" dir="2700000" algn="tl">
                    <a:srgbClr val="000000">
                      <a:alpha val="43137"/>
                    </a:srgbClr>
                  </a:outerShdw>
                </a:effectLst>
              </a:rPr>
              <a:t>. </a:t>
            </a:r>
            <a:r>
              <a:rPr lang="en-US" sz="4200" baseline="30000" dirty="0">
                <a:effectLst>
                  <a:outerShdw blurRad="38100" dist="38100" dir="2700000" algn="tl">
                    <a:srgbClr val="000000">
                      <a:alpha val="43137"/>
                    </a:srgbClr>
                  </a:outerShdw>
                </a:effectLst>
              </a:rPr>
              <a:t>13 </a:t>
            </a:r>
            <a:r>
              <a:rPr lang="en-US" sz="4200" dirty="0">
                <a:effectLst>
                  <a:outerShdw blurRad="38100" dist="38100" dir="2700000" algn="tl">
                    <a:srgbClr val="000000">
                      <a:alpha val="43137"/>
                    </a:srgbClr>
                  </a:outerShdw>
                </a:effectLst>
              </a:rPr>
              <a:t>As a result, it has become clear throughout the whole palace guard and to everyone else that I am in chains for Christ. </a:t>
            </a:r>
          </a:p>
          <a:p>
            <a:endParaRPr lang="en-US" dirty="0"/>
          </a:p>
        </p:txBody>
      </p:sp>
    </p:spTree>
    <p:extLst>
      <p:ext uri="{BB962C8B-B14F-4D97-AF65-F5344CB8AC3E}">
        <p14:creationId xmlns:p14="http://schemas.microsoft.com/office/powerpoint/2010/main" val="242440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B3DC-827F-4645-BD52-F5CB9F0C9E7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2- The peaceful fruit of righteousness</a:t>
            </a:r>
          </a:p>
        </p:txBody>
      </p:sp>
      <p:sp>
        <p:nvSpPr>
          <p:cNvPr id="3" name="Content Placeholder 2">
            <a:extLst>
              <a:ext uri="{FF2B5EF4-FFF2-40B4-BE49-F238E27FC236}">
                <a16:creationId xmlns:a16="http://schemas.microsoft.com/office/drawing/2014/main" id="{28B60F63-F086-44DF-BBF7-993810F9BC43}"/>
              </a:ext>
            </a:extLst>
          </p:cNvPr>
          <p:cNvSpPr>
            <a:spLocks noGrp="1"/>
          </p:cNvSpPr>
          <p:nvPr>
            <p:ph idx="1"/>
          </p:nvPr>
        </p:nvSpPr>
        <p:spPr/>
        <p:txBody>
          <a:bodyPr>
            <a:normAutofit/>
          </a:bodyPr>
          <a:lstStyle/>
          <a:p>
            <a:r>
              <a:rPr lang="en-US" sz="3900" b="1" dirty="0">
                <a:effectLst>
                  <a:outerShdw blurRad="38100" dist="38100" dir="2700000" algn="tl">
                    <a:srgbClr val="000000">
                      <a:alpha val="43137"/>
                    </a:srgbClr>
                  </a:outerShdw>
                </a:effectLst>
              </a:rPr>
              <a:t>Hebrews 12:11 (NIV)</a:t>
            </a:r>
          </a:p>
          <a:p>
            <a:r>
              <a:rPr lang="en-US" sz="3900" b="1" baseline="30000" dirty="0">
                <a:effectLst>
                  <a:outerShdw blurRad="38100" dist="38100" dir="2700000" algn="tl">
                    <a:srgbClr val="000000">
                      <a:alpha val="43137"/>
                    </a:srgbClr>
                  </a:outerShdw>
                </a:effectLst>
              </a:rPr>
              <a:t>11 </a:t>
            </a:r>
            <a:r>
              <a:rPr lang="en-US" sz="3900" b="1" dirty="0">
                <a:effectLst>
                  <a:outerShdw blurRad="38100" dist="38100" dir="2700000" algn="tl">
                    <a:srgbClr val="000000">
                      <a:alpha val="43137"/>
                    </a:srgbClr>
                  </a:outerShdw>
                </a:effectLst>
              </a:rPr>
              <a:t>No discipline seems pleasant at the time, but painful. </a:t>
            </a:r>
            <a:r>
              <a:rPr lang="en-US" sz="3900" b="1" u="sng" dirty="0">
                <a:effectLst>
                  <a:outerShdw blurRad="38100" dist="38100" dir="2700000" algn="tl">
                    <a:srgbClr val="000000">
                      <a:alpha val="43137"/>
                    </a:srgbClr>
                  </a:outerShdw>
                </a:effectLst>
              </a:rPr>
              <a:t>Later on, however, it produces a harvest of righteousness and peace for those who have been trained by it.</a:t>
            </a:r>
          </a:p>
          <a:p>
            <a:endParaRPr lang="en-US" dirty="0"/>
          </a:p>
        </p:txBody>
      </p:sp>
    </p:spTree>
    <p:extLst>
      <p:ext uri="{BB962C8B-B14F-4D97-AF65-F5344CB8AC3E}">
        <p14:creationId xmlns:p14="http://schemas.microsoft.com/office/powerpoint/2010/main" val="3581390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8025-FE11-4658-9F4A-82AE564B7CEB}"/>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3- Perseverance, proven character &amp; hope</a:t>
            </a:r>
          </a:p>
        </p:txBody>
      </p:sp>
      <p:sp>
        <p:nvSpPr>
          <p:cNvPr id="3" name="Content Placeholder 2">
            <a:extLst>
              <a:ext uri="{FF2B5EF4-FFF2-40B4-BE49-F238E27FC236}">
                <a16:creationId xmlns:a16="http://schemas.microsoft.com/office/drawing/2014/main" id="{61C85426-6634-4CF1-8C0A-EB4DEB71752E}"/>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Rom. 5:3-4</a:t>
            </a:r>
          </a:p>
          <a:p>
            <a:r>
              <a:rPr lang="en-US" sz="3600" b="1" baseline="30000" dirty="0">
                <a:effectLst>
                  <a:outerShdw blurRad="38100" dist="38100" dir="2700000" algn="tl">
                    <a:srgbClr val="000000">
                      <a:alpha val="43137"/>
                    </a:srgbClr>
                  </a:outerShdw>
                </a:effectLst>
              </a:rPr>
              <a:t>3 </a:t>
            </a:r>
            <a:r>
              <a:rPr lang="en-US" sz="3600" b="1" dirty="0">
                <a:effectLst>
                  <a:outerShdw blurRad="38100" dist="38100" dir="2700000" algn="tl">
                    <a:srgbClr val="000000">
                      <a:alpha val="43137"/>
                    </a:srgbClr>
                  </a:outerShdw>
                </a:effectLst>
              </a:rPr>
              <a:t>Not only so, but </a:t>
            </a:r>
            <a:r>
              <a:rPr lang="en-US" sz="3600" b="1" u="sng" dirty="0">
                <a:effectLst>
                  <a:outerShdw blurRad="38100" dist="38100" dir="2700000" algn="tl">
                    <a:srgbClr val="000000">
                      <a:alpha val="43137"/>
                    </a:srgbClr>
                  </a:outerShdw>
                </a:effectLst>
              </a:rPr>
              <a:t>we also glory in our sufferings</a:t>
            </a:r>
            <a:r>
              <a:rPr lang="en-US" sz="3600" b="1" dirty="0">
                <a:effectLst>
                  <a:outerShdw blurRad="38100" dist="38100" dir="2700000" algn="tl">
                    <a:srgbClr val="000000">
                      <a:alpha val="43137"/>
                    </a:srgbClr>
                  </a:outerShdw>
                </a:effectLst>
              </a:rPr>
              <a:t>, because we know that </a:t>
            </a:r>
            <a:r>
              <a:rPr lang="en-US" sz="3600" b="1" u="sng" dirty="0">
                <a:effectLst>
                  <a:outerShdw blurRad="38100" dist="38100" dir="2700000" algn="tl">
                    <a:srgbClr val="000000">
                      <a:alpha val="43137"/>
                    </a:srgbClr>
                  </a:outerShdw>
                </a:effectLst>
              </a:rPr>
              <a:t>suffering produces perseverance</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4 </a:t>
            </a:r>
            <a:r>
              <a:rPr lang="en-US" sz="3600" b="1" u="sng" dirty="0">
                <a:effectLst>
                  <a:outerShdw blurRad="38100" dist="38100" dir="2700000" algn="tl">
                    <a:srgbClr val="000000">
                      <a:alpha val="43137"/>
                    </a:srgbClr>
                  </a:outerShdw>
                </a:effectLst>
              </a:rPr>
              <a:t>perseverance</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character</a:t>
            </a:r>
            <a:r>
              <a:rPr lang="en-US" sz="3600" b="1" dirty="0">
                <a:effectLst>
                  <a:outerShdw blurRad="38100" dist="38100" dir="2700000" algn="tl">
                    <a:srgbClr val="000000">
                      <a:alpha val="43137"/>
                    </a:srgbClr>
                  </a:outerShdw>
                </a:effectLst>
              </a:rPr>
              <a:t>; and </a:t>
            </a:r>
            <a:r>
              <a:rPr lang="en-US" sz="3600" b="1" u="sng" dirty="0">
                <a:effectLst>
                  <a:outerShdw blurRad="38100" dist="38100" dir="2700000" algn="tl">
                    <a:srgbClr val="000000">
                      <a:alpha val="43137"/>
                    </a:srgbClr>
                  </a:outerShdw>
                </a:effectLst>
              </a:rPr>
              <a:t>character, hope</a:t>
            </a:r>
            <a:r>
              <a:rPr lang="en-US" sz="3600" b="1" dirty="0">
                <a:effectLst>
                  <a:outerShdw blurRad="38100" dist="38100" dir="2700000" algn="tl">
                    <a:srgbClr val="000000">
                      <a:alpha val="43137"/>
                    </a:srgbClr>
                  </a:outerShdw>
                </a:effectLst>
              </a:rPr>
              <a:t>. </a:t>
            </a:r>
          </a:p>
          <a:p>
            <a:endParaRPr lang="en-US" b="1" dirty="0"/>
          </a:p>
          <a:p>
            <a:endParaRPr lang="en-US" dirty="0"/>
          </a:p>
        </p:txBody>
      </p:sp>
    </p:spTree>
    <p:extLst>
      <p:ext uri="{BB962C8B-B14F-4D97-AF65-F5344CB8AC3E}">
        <p14:creationId xmlns:p14="http://schemas.microsoft.com/office/powerpoint/2010/main" val="322372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1C96-7BE0-499D-B422-058F0F1B88A3}"/>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4- Strengthen, confirm, perfect &amp; established</a:t>
            </a:r>
          </a:p>
        </p:txBody>
      </p:sp>
      <p:sp>
        <p:nvSpPr>
          <p:cNvPr id="3" name="Content Placeholder 2">
            <a:extLst>
              <a:ext uri="{FF2B5EF4-FFF2-40B4-BE49-F238E27FC236}">
                <a16:creationId xmlns:a16="http://schemas.microsoft.com/office/drawing/2014/main" id="{DE37253A-169B-436A-AFD4-BA8481DDD59D}"/>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 1 Peter 5:10 New International Version (NIV)</a:t>
            </a:r>
          </a:p>
          <a:p>
            <a:r>
              <a:rPr lang="en-US" sz="3600" b="1" dirty="0">
                <a:effectLst>
                  <a:outerShdw blurRad="38100" dist="38100" dir="2700000" algn="tl">
                    <a:srgbClr val="000000">
                      <a:alpha val="43137"/>
                    </a:srgbClr>
                  </a:outerShdw>
                </a:effectLst>
              </a:rPr>
              <a:t>10 And the God of all grace, </a:t>
            </a:r>
            <a:r>
              <a:rPr lang="en-US" sz="3600" b="1" u="sng" dirty="0">
                <a:effectLst>
                  <a:outerShdw blurRad="38100" dist="38100" dir="2700000" algn="tl">
                    <a:srgbClr val="000000">
                      <a:alpha val="43137"/>
                    </a:srgbClr>
                  </a:outerShdw>
                </a:effectLst>
              </a:rPr>
              <a:t>who called you to his eternal glory in Christ</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after</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you have suffered </a:t>
            </a:r>
            <a:r>
              <a:rPr lang="en-US" sz="3600" b="1" dirty="0">
                <a:effectLst>
                  <a:outerShdw blurRad="38100" dist="38100" dir="2700000" algn="tl">
                    <a:srgbClr val="000000">
                      <a:alpha val="43137"/>
                    </a:srgbClr>
                  </a:outerShdw>
                </a:effectLst>
              </a:rPr>
              <a:t>a little while, </a:t>
            </a:r>
            <a:r>
              <a:rPr lang="en-US" sz="3600" b="1" u="sng" dirty="0">
                <a:effectLst>
                  <a:outerShdw blurRad="38100" dist="38100" dir="2700000" algn="tl">
                    <a:srgbClr val="000000">
                      <a:alpha val="43137"/>
                    </a:srgbClr>
                  </a:outerShdw>
                </a:effectLst>
              </a:rPr>
              <a:t>will himself restore you and make you strong, firm and steadfast</a:t>
            </a:r>
            <a:r>
              <a:rPr lang="en-US" sz="3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7574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8099-46C9-40CA-B978-4F9E9FFEE0BA}"/>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5- Purifying your faith</a:t>
            </a:r>
          </a:p>
        </p:txBody>
      </p:sp>
      <p:sp>
        <p:nvSpPr>
          <p:cNvPr id="3" name="Content Placeholder 2">
            <a:extLst>
              <a:ext uri="{FF2B5EF4-FFF2-40B4-BE49-F238E27FC236}">
                <a16:creationId xmlns:a16="http://schemas.microsoft.com/office/drawing/2014/main" id="{3F3D01C6-9259-4E38-BF7E-2EF666972812}"/>
              </a:ext>
            </a:extLst>
          </p:cNvPr>
          <p:cNvSpPr>
            <a:spLocks noGrp="1"/>
          </p:cNvSpPr>
          <p:nvPr>
            <p:ph idx="1"/>
          </p:nvPr>
        </p:nvSpPr>
        <p:spPr>
          <a:xfrm>
            <a:off x="955589" y="1919416"/>
            <a:ext cx="10280822" cy="4283675"/>
          </a:xfrm>
        </p:spPr>
        <p:txBody>
          <a:bodyPr>
            <a:noAutofit/>
          </a:bodyPr>
          <a:lstStyle/>
          <a:p>
            <a:r>
              <a:rPr lang="en-US" sz="3200" dirty="0"/>
              <a:t> </a:t>
            </a:r>
            <a:r>
              <a:rPr lang="en-US" sz="3200" b="1" dirty="0">
                <a:effectLst>
                  <a:outerShdw blurRad="38100" dist="38100" dir="2700000" algn="tl">
                    <a:srgbClr val="000000">
                      <a:alpha val="43137"/>
                    </a:srgbClr>
                  </a:outerShdw>
                </a:effectLst>
              </a:rPr>
              <a:t>1 Peter 1:6-7 </a:t>
            </a:r>
            <a:r>
              <a:rPr lang="en-US" sz="3600" b="1" dirty="0">
                <a:effectLst>
                  <a:outerShdw blurRad="38100" dist="38100" dir="2700000" algn="tl">
                    <a:srgbClr val="000000">
                      <a:alpha val="43137"/>
                    </a:srgbClr>
                  </a:outerShdw>
                </a:effectLst>
              </a:rPr>
              <a:t>6 In all this you greatly rejoice, though now </a:t>
            </a:r>
            <a:r>
              <a:rPr lang="en-US" sz="3600" b="1" u="sng" dirty="0">
                <a:effectLst>
                  <a:outerShdw blurRad="38100" dist="38100" dir="2700000" algn="tl">
                    <a:srgbClr val="000000">
                      <a:alpha val="43137"/>
                    </a:srgbClr>
                  </a:outerShdw>
                </a:effectLst>
              </a:rPr>
              <a:t>for a little while </a:t>
            </a:r>
            <a:r>
              <a:rPr lang="en-US" sz="3600" b="1" dirty="0">
                <a:effectLst>
                  <a:outerShdw blurRad="38100" dist="38100" dir="2700000" algn="tl">
                    <a:srgbClr val="000000">
                      <a:alpha val="43137"/>
                    </a:srgbClr>
                  </a:outerShdw>
                </a:effectLst>
              </a:rPr>
              <a:t>you may have had </a:t>
            </a:r>
            <a:r>
              <a:rPr lang="en-US" sz="3600" b="1" u="sng" dirty="0">
                <a:effectLst>
                  <a:outerShdw blurRad="38100" dist="38100" dir="2700000" algn="tl">
                    <a:srgbClr val="000000">
                      <a:alpha val="43137"/>
                    </a:srgbClr>
                  </a:outerShdw>
                </a:effectLst>
              </a:rPr>
              <a:t>to suffer grief in all kinds of trials</a:t>
            </a:r>
            <a:r>
              <a:rPr lang="en-US" sz="3600" b="1" dirty="0">
                <a:effectLst>
                  <a:outerShdw blurRad="38100" dist="38100" dir="2700000" algn="tl">
                    <a:srgbClr val="000000">
                      <a:alpha val="43137"/>
                    </a:srgbClr>
                  </a:outerShdw>
                </a:effectLst>
              </a:rPr>
              <a:t>. 7 These have come so that the </a:t>
            </a:r>
            <a:r>
              <a:rPr lang="en-US" sz="3600" b="1" u="sng" dirty="0">
                <a:effectLst>
                  <a:outerShdw blurRad="38100" dist="38100" dir="2700000" algn="tl">
                    <a:srgbClr val="000000">
                      <a:alpha val="43137"/>
                    </a:srgbClr>
                  </a:outerShdw>
                </a:effectLst>
              </a:rPr>
              <a:t>proven genuineness of your faith</a:t>
            </a:r>
            <a:r>
              <a:rPr lang="en-US" sz="3600" b="1" dirty="0">
                <a:effectLst>
                  <a:outerShdw blurRad="38100" dist="38100" dir="2700000" algn="tl">
                    <a:srgbClr val="000000">
                      <a:alpha val="43137"/>
                    </a:srgbClr>
                  </a:outerShdw>
                </a:effectLst>
              </a:rPr>
              <a:t>—of greater worth than gold, which perishes even though refined by fire—may </a:t>
            </a:r>
            <a:r>
              <a:rPr lang="en-US" sz="3600" b="1" u="sng" dirty="0">
                <a:effectLst>
                  <a:outerShdw blurRad="38100" dist="38100" dir="2700000" algn="tl">
                    <a:srgbClr val="000000">
                      <a:alpha val="43137"/>
                    </a:srgbClr>
                  </a:outerShdw>
                </a:effectLst>
              </a:rPr>
              <a:t>result in praise</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glory and honor</a:t>
            </a:r>
            <a:r>
              <a:rPr lang="en-US" sz="3600" b="1" dirty="0">
                <a:effectLst>
                  <a:outerShdw blurRad="38100" dist="38100" dir="2700000" algn="tl">
                    <a:srgbClr val="000000">
                      <a:alpha val="43137"/>
                    </a:srgbClr>
                  </a:outerShdw>
                </a:effectLst>
              </a:rPr>
              <a:t> when Jesus Christ is revealed.</a:t>
            </a:r>
          </a:p>
        </p:txBody>
      </p:sp>
    </p:spTree>
    <p:extLst>
      <p:ext uri="{BB962C8B-B14F-4D97-AF65-F5344CB8AC3E}">
        <p14:creationId xmlns:p14="http://schemas.microsoft.com/office/powerpoint/2010/main" val="148655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55AC-C706-4446-8971-47880E496E7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In The Next Life:</a:t>
            </a:r>
          </a:p>
        </p:txBody>
      </p:sp>
      <p:sp>
        <p:nvSpPr>
          <p:cNvPr id="3" name="Content Placeholder 2">
            <a:extLst>
              <a:ext uri="{FF2B5EF4-FFF2-40B4-BE49-F238E27FC236}">
                <a16:creationId xmlns:a16="http://schemas.microsoft.com/office/drawing/2014/main" id="{858C49CB-757B-4931-8765-3B572DCA97B0}"/>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1- Reward Romans 8:18</a:t>
            </a:r>
          </a:p>
          <a:p>
            <a:r>
              <a:rPr lang="en-US" sz="3600" b="1" dirty="0">
                <a:effectLst>
                  <a:outerShdw blurRad="38100" dist="38100" dir="2700000" algn="tl">
                    <a:srgbClr val="000000">
                      <a:alpha val="43137"/>
                    </a:srgbClr>
                  </a:outerShdw>
                </a:effectLst>
              </a:rPr>
              <a:t>Present Suffering and Future Glory</a:t>
            </a:r>
          </a:p>
          <a:p>
            <a:r>
              <a:rPr lang="en-US" sz="3600" b="1" dirty="0">
                <a:effectLst>
                  <a:outerShdw blurRad="38100" dist="38100" dir="2700000" algn="tl">
                    <a:srgbClr val="000000">
                      <a:alpha val="43137"/>
                    </a:srgbClr>
                  </a:outerShdw>
                </a:effectLst>
              </a:rPr>
              <a:t>18 I consider that our present </a:t>
            </a:r>
            <a:r>
              <a:rPr lang="en-US" sz="3600" b="1" u="sng" dirty="0">
                <a:effectLst>
                  <a:outerShdw blurRad="38100" dist="38100" dir="2700000" algn="tl">
                    <a:srgbClr val="000000">
                      <a:alpha val="43137"/>
                    </a:srgbClr>
                  </a:outerShdw>
                </a:effectLst>
              </a:rPr>
              <a:t>sufferings are not worth comparing with the glory that will be revealed in us</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96868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34DA-66B0-4135-92DB-C8DB47357D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2 Corinthians 4:17 New International Version (NIV)</a:t>
            </a:r>
          </a:p>
        </p:txBody>
      </p:sp>
      <p:sp>
        <p:nvSpPr>
          <p:cNvPr id="3" name="Content Placeholder 2">
            <a:extLst>
              <a:ext uri="{FF2B5EF4-FFF2-40B4-BE49-F238E27FC236}">
                <a16:creationId xmlns:a16="http://schemas.microsoft.com/office/drawing/2014/main" id="{15D7B8CC-66FF-485E-852C-466120CAC978}"/>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17 For </a:t>
            </a:r>
            <a:r>
              <a:rPr lang="en-US" sz="3600" b="1" u="sng" dirty="0">
                <a:effectLst>
                  <a:outerShdw blurRad="38100" dist="38100" dir="2700000" algn="tl">
                    <a:srgbClr val="000000">
                      <a:alpha val="43137"/>
                    </a:srgbClr>
                  </a:outerShdw>
                </a:effectLst>
              </a:rPr>
              <a:t>our light</a:t>
            </a:r>
            <a:r>
              <a:rPr lang="en-US" sz="3600" b="1" dirty="0">
                <a:effectLst>
                  <a:outerShdw blurRad="38100" dist="38100" dir="2700000" algn="tl">
                    <a:srgbClr val="000000">
                      <a:alpha val="43137"/>
                    </a:srgbClr>
                  </a:outerShdw>
                </a:effectLst>
              </a:rPr>
              <a:t> and </a:t>
            </a:r>
            <a:r>
              <a:rPr lang="en-US" sz="3600" b="1" u="sng" dirty="0">
                <a:effectLst>
                  <a:outerShdw blurRad="38100" dist="38100" dir="2700000" algn="tl">
                    <a:srgbClr val="000000">
                      <a:alpha val="43137"/>
                    </a:srgbClr>
                  </a:outerShdw>
                </a:effectLst>
              </a:rPr>
              <a:t>momentary troubles</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are achieving for us</a:t>
            </a:r>
            <a:r>
              <a:rPr lang="en-US" sz="3600" b="1" dirty="0">
                <a:effectLst>
                  <a:outerShdw blurRad="38100" dist="38100" dir="2700000" algn="tl">
                    <a:srgbClr val="000000">
                      <a:alpha val="43137"/>
                    </a:srgbClr>
                  </a:outerShdw>
                </a:effectLst>
              </a:rPr>
              <a:t> an </a:t>
            </a:r>
            <a:r>
              <a:rPr lang="en-US" sz="3600" b="1" u="sng" dirty="0">
                <a:effectLst>
                  <a:outerShdw blurRad="38100" dist="38100" dir="2700000" algn="tl">
                    <a:srgbClr val="000000">
                      <a:alpha val="43137"/>
                    </a:srgbClr>
                  </a:outerShdw>
                </a:effectLst>
              </a:rPr>
              <a:t>eternal glory</a:t>
            </a:r>
            <a:r>
              <a:rPr lang="en-US" sz="3600" b="1" dirty="0">
                <a:effectLst>
                  <a:outerShdw blurRad="38100" dist="38100" dir="2700000" algn="tl">
                    <a:srgbClr val="000000">
                      <a:alpha val="43137"/>
                    </a:srgbClr>
                  </a:outerShdw>
                </a:effectLst>
              </a:rPr>
              <a:t> that </a:t>
            </a:r>
            <a:r>
              <a:rPr lang="en-US" sz="3600" b="1" u="sng" dirty="0">
                <a:effectLst>
                  <a:outerShdw blurRad="38100" dist="38100" dir="2700000" algn="tl">
                    <a:srgbClr val="000000">
                      <a:alpha val="43137"/>
                    </a:srgbClr>
                  </a:outerShdw>
                </a:effectLst>
              </a:rPr>
              <a:t>far outweighs them all</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82422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5279-E342-42A3-9155-36D0746A37F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2- Full understanding</a:t>
            </a:r>
          </a:p>
        </p:txBody>
      </p:sp>
      <p:sp>
        <p:nvSpPr>
          <p:cNvPr id="3" name="Content Placeholder 2">
            <a:extLst>
              <a:ext uri="{FF2B5EF4-FFF2-40B4-BE49-F238E27FC236}">
                <a16:creationId xmlns:a16="http://schemas.microsoft.com/office/drawing/2014/main" id="{BBE52217-5871-40A8-A4D7-FBE897174945}"/>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 1 Corinthians 13:12 New International Version (NIV)</a:t>
            </a:r>
          </a:p>
          <a:p>
            <a:r>
              <a:rPr lang="en-US" sz="3600" b="1" dirty="0">
                <a:effectLst>
                  <a:outerShdw blurRad="38100" dist="38100" dir="2700000" algn="tl">
                    <a:srgbClr val="000000">
                      <a:alpha val="43137"/>
                    </a:srgbClr>
                  </a:outerShdw>
                </a:effectLst>
              </a:rPr>
              <a:t>12 For </a:t>
            </a:r>
            <a:r>
              <a:rPr lang="en-US" sz="3600" b="1" u="sng" dirty="0">
                <a:effectLst>
                  <a:outerShdw blurRad="38100" dist="38100" dir="2700000" algn="tl">
                    <a:srgbClr val="000000">
                      <a:alpha val="43137"/>
                    </a:srgbClr>
                  </a:outerShdw>
                </a:effectLst>
              </a:rPr>
              <a:t>now we see only a reflection as in a mirror</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then we shall see face to face</a:t>
            </a:r>
            <a:r>
              <a:rPr lang="en-US" sz="3600" b="1" dirty="0">
                <a:effectLst>
                  <a:outerShdw blurRad="38100" dist="38100" dir="2700000" algn="tl">
                    <a:srgbClr val="000000">
                      <a:alpha val="43137"/>
                    </a:srgbClr>
                  </a:outerShdw>
                </a:effectLst>
              </a:rPr>
              <a:t>. Now </a:t>
            </a:r>
            <a:r>
              <a:rPr lang="en-US" sz="3600" b="1" u="sng" dirty="0">
                <a:effectLst>
                  <a:outerShdw blurRad="38100" dist="38100" dir="2700000" algn="tl">
                    <a:srgbClr val="000000">
                      <a:alpha val="43137"/>
                    </a:srgbClr>
                  </a:outerShdw>
                </a:effectLst>
              </a:rPr>
              <a:t>I know in part</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then I shall know fully</a:t>
            </a:r>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even as I am fully known</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6695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C41A-14E3-4C7A-8765-4F70003BF5B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Like a TAPESTRY</a:t>
            </a:r>
          </a:p>
        </p:txBody>
      </p:sp>
      <p:sp>
        <p:nvSpPr>
          <p:cNvPr id="3" name="Content Placeholder 2">
            <a:extLst>
              <a:ext uri="{FF2B5EF4-FFF2-40B4-BE49-F238E27FC236}">
                <a16:creationId xmlns:a16="http://schemas.microsoft.com/office/drawing/2014/main" id="{AEFA7DEF-3927-46C4-954A-B0008DE6F37D}"/>
              </a:ext>
            </a:extLst>
          </p:cNvPr>
          <p:cNvSpPr>
            <a:spLocks noGrp="1"/>
          </p:cNvSpPr>
          <p:nvPr>
            <p:ph idx="1"/>
          </p:nvPr>
        </p:nvSpPr>
        <p:spPr>
          <a:xfrm>
            <a:off x="1097280" y="1886465"/>
            <a:ext cx="10058400" cy="4151869"/>
          </a:xfrm>
        </p:spPr>
        <p:txBody>
          <a:bodyPr>
            <a:noAutofit/>
          </a:bodyPr>
          <a:lstStyle/>
          <a:p>
            <a:r>
              <a:rPr lang="en-US" sz="3600" b="1" dirty="0">
                <a:effectLst>
                  <a:outerShdw blurRad="38100" dist="38100" dir="2700000" algn="tl">
                    <a:srgbClr val="000000">
                      <a:alpha val="43137"/>
                    </a:srgbClr>
                  </a:outerShdw>
                </a:effectLst>
              </a:rPr>
              <a:t>Like a TAPESTRY, we only see the underside of it during this life. It is full of knotted threads of different colors, and we see no real beauty or pattern. But in the next life, God will show us the top of the TAPESTRY. We will see how it all fits together, and how his hand was always working with perfect love and wisdom to fashion our lives </a:t>
            </a:r>
            <a:r>
              <a:rPr lang="en-US" sz="3600" b="1" dirty="0">
                <a:solidFill>
                  <a:schemeClr val="accent2">
                    <a:lumMod val="60000"/>
                    <a:lumOff val="40000"/>
                  </a:schemeClr>
                </a:solidFill>
                <a:effectLst>
                  <a:outerShdw blurRad="38100" dist="38100" dir="2700000" algn="tl">
                    <a:srgbClr val="000000">
                      <a:alpha val="43137"/>
                    </a:srgbClr>
                  </a:outerShdw>
                </a:effectLst>
              </a:rPr>
              <a:t>into something that gave glory to him.</a:t>
            </a:r>
          </a:p>
        </p:txBody>
      </p:sp>
    </p:spTree>
    <p:extLst>
      <p:ext uri="{BB962C8B-B14F-4D97-AF65-F5344CB8AC3E}">
        <p14:creationId xmlns:p14="http://schemas.microsoft.com/office/powerpoint/2010/main" val="36777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D32A-E3C3-4BF7-9E12-22B344D1A021}"/>
              </a:ext>
            </a:extLst>
          </p:cNvPr>
          <p:cNvSpPr>
            <a:spLocks noGrp="1"/>
          </p:cNvSpPr>
          <p:nvPr>
            <p:ph type="title"/>
          </p:nvPr>
        </p:nvSpPr>
        <p:spPr/>
        <p:txBody>
          <a:bodyPr/>
          <a:lstStyle/>
          <a:p>
            <a:r>
              <a:rPr lang="en-US" sz="4800" b="1" dirty="0">
                <a:effectLst>
                  <a:outerShdw blurRad="38100" dist="38100" dir="2700000" algn="tl">
                    <a:srgbClr val="000000">
                      <a:alpha val="43137"/>
                    </a:srgbClr>
                  </a:outerShdw>
                </a:effectLst>
              </a:rPr>
              <a:t>Our Response</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57FAC7-3140-41EE-88E1-26B97C858AE3}"/>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Our response to God's discipline/breaking</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process is crucial. </a:t>
            </a:r>
          </a:p>
          <a:p>
            <a:r>
              <a:rPr lang="en-US" sz="3600" b="1" dirty="0">
                <a:effectLst>
                  <a:outerShdw blurRad="38100" dist="38100" dir="2700000" algn="tl">
                    <a:srgbClr val="000000">
                      <a:alpha val="43137"/>
                    </a:srgbClr>
                  </a:outerShdw>
                </a:effectLst>
              </a:rPr>
              <a:t>We do not have the ability to escape from suffering, but we do have the ability to nullify God's good purpose for it.</a:t>
            </a:r>
          </a:p>
          <a:p>
            <a:endParaRPr lang="en-US" dirty="0"/>
          </a:p>
        </p:txBody>
      </p:sp>
    </p:spTree>
    <p:extLst>
      <p:ext uri="{BB962C8B-B14F-4D97-AF65-F5344CB8AC3E}">
        <p14:creationId xmlns:p14="http://schemas.microsoft.com/office/powerpoint/2010/main" val="313573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C82D-13DF-4611-90A1-A8CE512162F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Proper and Improper</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989435A-092B-4A4C-98EE-0580D5EBE97F}"/>
              </a:ext>
            </a:extLst>
          </p:cNvPr>
          <p:cNvSpPr>
            <a:spLocks noGrp="1"/>
          </p:cNvSpPr>
          <p:nvPr>
            <p:ph idx="1"/>
          </p:nvPr>
        </p:nvSpPr>
        <p:spPr/>
        <p:txBody>
          <a:bodyPr>
            <a:normAutofit lnSpcReduction="10000"/>
          </a:bodyPr>
          <a:lstStyle/>
          <a:p>
            <a:r>
              <a:rPr lang="en-US" sz="3600" b="1" dirty="0">
                <a:effectLst>
                  <a:outerShdw blurRad="38100" dist="38100" dir="2700000" algn="tl">
                    <a:srgbClr val="000000">
                      <a:alpha val="43137"/>
                    </a:srgbClr>
                  </a:outerShdw>
                </a:effectLst>
              </a:rPr>
              <a:t>Listed here are the proper and improper responses to suffering most emphasized by</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the Bible.</a:t>
            </a:r>
          </a:p>
          <a:p>
            <a:r>
              <a:rPr lang="en-US" sz="3600" b="1" dirty="0">
                <a:effectLst>
                  <a:outerShdw blurRad="38100" dist="38100" dir="2700000" algn="tl">
                    <a:srgbClr val="000000">
                      <a:alpha val="43137"/>
                    </a:srgbClr>
                  </a:outerShdw>
                </a:effectLst>
              </a:rPr>
              <a:t>Identify your most common wrong responses, and give special attention to replacing</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them with the proper response.</a:t>
            </a:r>
          </a:p>
          <a:p>
            <a:endParaRPr lang="en-US" dirty="0"/>
          </a:p>
        </p:txBody>
      </p:sp>
    </p:spTree>
    <p:extLst>
      <p:ext uri="{BB962C8B-B14F-4D97-AF65-F5344CB8AC3E}">
        <p14:creationId xmlns:p14="http://schemas.microsoft.com/office/powerpoint/2010/main" val="145510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2EB8-A91C-46FC-B69E-31032E28F54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1. Don't be surprised.</a:t>
            </a:r>
          </a:p>
        </p:txBody>
      </p:sp>
      <p:sp>
        <p:nvSpPr>
          <p:cNvPr id="3" name="Content Placeholder 2">
            <a:extLst>
              <a:ext uri="{FF2B5EF4-FFF2-40B4-BE49-F238E27FC236}">
                <a16:creationId xmlns:a16="http://schemas.microsoft.com/office/drawing/2014/main" id="{CCB3A178-6698-4BB8-8719-35AE4033A523}"/>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1 Pet. 4:12 - Beloved, do not be surprised at the fiery ordeal among you, which comes upon you for your testing, as though some strange thing were happening to you.</a:t>
            </a:r>
          </a:p>
          <a:p>
            <a:endParaRPr lang="en-US" dirty="0"/>
          </a:p>
        </p:txBody>
      </p:sp>
    </p:spTree>
    <p:extLst>
      <p:ext uri="{BB962C8B-B14F-4D97-AF65-F5344CB8AC3E}">
        <p14:creationId xmlns:p14="http://schemas.microsoft.com/office/powerpoint/2010/main" val="369806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D048-6B95-4109-A70F-2F7479C43E5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2 Tim. 2:3-4</a:t>
            </a:r>
          </a:p>
        </p:txBody>
      </p:sp>
      <p:sp>
        <p:nvSpPr>
          <p:cNvPr id="3" name="Content Placeholder 2">
            <a:extLst>
              <a:ext uri="{FF2B5EF4-FFF2-40B4-BE49-F238E27FC236}">
                <a16:creationId xmlns:a16="http://schemas.microsoft.com/office/drawing/2014/main" id="{04BC0BD0-635D-400A-B67E-793EABAFDEF1}"/>
              </a:ext>
            </a:extLst>
          </p:cNvPr>
          <p:cNvSpPr>
            <a:spLocks noGrp="1"/>
          </p:cNvSpPr>
          <p:nvPr>
            <p:ph idx="1"/>
          </p:nvPr>
        </p:nvSpPr>
        <p:spPr/>
        <p:txBody>
          <a:bodyPr/>
          <a:lstStyle/>
          <a:p>
            <a:pPr lvl="0">
              <a:buClr>
                <a:srgbClr val="9BA8B7"/>
              </a:buClr>
            </a:pPr>
            <a:r>
              <a:rPr lang="en-US" sz="3600" b="1" dirty="0">
                <a:solidFill>
                  <a:srgbClr val="000000">
                    <a:lumMod val="75000"/>
                    <a:lumOff val="25000"/>
                  </a:srgbClr>
                </a:solidFill>
                <a:effectLst>
                  <a:outerShdw blurRad="38100" dist="38100" dir="2700000" algn="tl">
                    <a:srgbClr val="000000">
                      <a:alpha val="43137"/>
                    </a:srgbClr>
                  </a:outerShdw>
                </a:effectLst>
              </a:rPr>
              <a:t>Suffer hardship with me, as a good soldier of Christ Jesus. 4 No soldier in active service entangles himself in the affairs of everyday life, so that he may please the one who enlisted him as a soldier.</a:t>
            </a:r>
          </a:p>
          <a:p>
            <a:endParaRPr lang="en-US" dirty="0"/>
          </a:p>
        </p:txBody>
      </p:sp>
    </p:spTree>
    <p:extLst>
      <p:ext uri="{BB962C8B-B14F-4D97-AF65-F5344CB8AC3E}">
        <p14:creationId xmlns:p14="http://schemas.microsoft.com/office/powerpoint/2010/main" val="398403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1C9F-BE33-4A19-9467-2868007301B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1 Pet. 4:1-2 </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4A80DF8-DEA3-479D-BCAB-388D77A250D0}"/>
              </a:ext>
            </a:extLst>
          </p:cNvPr>
          <p:cNvSpPr>
            <a:spLocks noGrp="1"/>
          </p:cNvSpPr>
          <p:nvPr>
            <p:ph idx="1"/>
          </p:nvPr>
        </p:nvSpPr>
        <p:spPr/>
        <p:txBody>
          <a:bodyPr>
            <a:normAutofit fontScale="92500" lnSpcReduction="20000"/>
          </a:bodyPr>
          <a:lstStyle/>
          <a:p>
            <a:r>
              <a:rPr lang="en-US" sz="3900" b="1" dirty="0">
                <a:effectLst>
                  <a:outerShdw blurRad="38100" dist="38100" dir="2700000" algn="tl">
                    <a:srgbClr val="000000">
                      <a:alpha val="43137"/>
                    </a:srgbClr>
                  </a:outerShdw>
                </a:effectLst>
              </a:rPr>
              <a:t>Therefore, since Christ suffered in his body, arm yourselves also with the same attitude,</a:t>
            </a:r>
            <a:br>
              <a:rPr lang="en-US" sz="3900" b="1" dirty="0">
                <a:effectLst>
                  <a:outerShdw blurRad="38100" dist="38100" dir="2700000" algn="tl">
                    <a:srgbClr val="000000">
                      <a:alpha val="43137"/>
                    </a:srgbClr>
                  </a:outerShdw>
                </a:effectLst>
              </a:rPr>
            </a:br>
            <a:r>
              <a:rPr lang="en-US" sz="3900" b="1" dirty="0">
                <a:effectLst>
                  <a:outerShdw blurRad="38100" dist="38100" dir="2700000" algn="tl">
                    <a:srgbClr val="000000">
                      <a:alpha val="43137"/>
                    </a:srgbClr>
                  </a:outerShdw>
                </a:effectLst>
              </a:rPr>
              <a:t>because he who has suffered in his body is done with sin.</a:t>
            </a:r>
            <a:br>
              <a:rPr lang="en-US" sz="3900" b="1" dirty="0">
                <a:effectLst>
                  <a:outerShdw blurRad="38100" dist="38100" dir="2700000" algn="tl">
                    <a:srgbClr val="000000">
                      <a:alpha val="43137"/>
                    </a:srgbClr>
                  </a:outerShdw>
                </a:effectLst>
              </a:rPr>
            </a:br>
            <a:r>
              <a:rPr lang="en-US" sz="3900" b="1" dirty="0">
                <a:effectLst>
                  <a:outerShdw blurRad="38100" dist="38100" dir="2700000" algn="tl">
                    <a:srgbClr val="000000">
                      <a:alpha val="43137"/>
                    </a:srgbClr>
                  </a:outerShdw>
                </a:effectLst>
              </a:rPr>
              <a:t>2 As a result, he does not live the rest of his earthly life for evil human desires, but rather for the will of God.</a:t>
            </a:r>
          </a:p>
          <a:p>
            <a:endParaRPr lang="en-US" dirty="0"/>
          </a:p>
        </p:txBody>
      </p:sp>
    </p:spTree>
    <p:extLst>
      <p:ext uri="{BB962C8B-B14F-4D97-AF65-F5344CB8AC3E}">
        <p14:creationId xmlns:p14="http://schemas.microsoft.com/office/powerpoint/2010/main" val="96352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4F5A-C71E-416B-BC06-DA13A1D77A8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New Christians should be informed of this ASAP.</a:t>
            </a:r>
          </a:p>
        </p:txBody>
      </p:sp>
      <p:sp>
        <p:nvSpPr>
          <p:cNvPr id="3" name="Content Placeholder 2">
            <a:extLst>
              <a:ext uri="{FF2B5EF4-FFF2-40B4-BE49-F238E27FC236}">
                <a16:creationId xmlns:a16="http://schemas.microsoft.com/office/drawing/2014/main" id="{9C888344-E476-45B3-9F83-444A1DE5518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0802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FE07-5553-4C50-AC34-1C16B184FA12}"/>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Acts 14:22</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D3197EB-9EF6-4925-A6A3-2B6F8559ACC2}"/>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Strengthening the souls of the disciples,  encouraging them to continue in the faith, and saying, `Through many tribulations we must enter the kingdom of God.')</a:t>
            </a:r>
          </a:p>
          <a:p>
            <a:endParaRPr lang="en-US" dirty="0"/>
          </a:p>
        </p:txBody>
      </p:sp>
    </p:spTree>
    <p:extLst>
      <p:ext uri="{BB962C8B-B14F-4D97-AF65-F5344CB8AC3E}">
        <p14:creationId xmlns:p14="http://schemas.microsoft.com/office/powerpoint/2010/main" val="74349604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{2DF238B3-E310-4CEF-AC7F-CA82D3FEB766}tf56160789</Template>
  <TotalTime>0</TotalTime>
  <Words>1430</Words>
  <Application>Microsoft Office PowerPoint</Application>
  <PresentationFormat>Widescreen</PresentationFormat>
  <Paragraphs>71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Bookman Old Style</vt:lpstr>
      <vt:lpstr>Calibri</vt:lpstr>
      <vt:lpstr>Franklin Gothic Book</vt:lpstr>
      <vt:lpstr>1_RetrospectVTI</vt:lpstr>
      <vt:lpstr>How should we respond to suffering?</vt:lpstr>
      <vt:lpstr>"Present yourself to God." “Walk according to the Spirit", with the breaking of the outer man we should respond properly to God's initiatives.</vt:lpstr>
      <vt:lpstr>Our Response</vt:lpstr>
      <vt:lpstr>Proper and Improper</vt:lpstr>
      <vt:lpstr>1. Don't be surprised.</vt:lpstr>
      <vt:lpstr>2 Tim. 2:3-4</vt:lpstr>
      <vt:lpstr>1 Pet. 4:1-2 </vt:lpstr>
      <vt:lpstr>New Christians should be informed of this ASAP.</vt:lpstr>
      <vt:lpstr>Acts 14:22</vt:lpstr>
      <vt:lpstr>     "Forewarned is forearmed!" </vt:lpstr>
      <vt:lpstr>Heb. 12:5</vt:lpstr>
      <vt:lpstr> Arm yourself to suffer </vt:lpstr>
      <vt:lpstr>2. Don’t compare your sufferings to others</vt:lpstr>
      <vt:lpstr>John 21:20-22</vt:lpstr>
      <vt:lpstr>These meditations are foolish</vt:lpstr>
      <vt:lpstr>God has his own plan for each of us. </vt:lpstr>
      <vt:lpstr> 3. Do focus on God’s promises. </vt:lpstr>
      <vt:lpstr>1 Pet. 5:9-10</vt:lpstr>
      <vt:lpstr> In This Life: </vt:lpstr>
      <vt:lpstr>  Philippians 1:12-13 New International Version (NIV)</vt:lpstr>
      <vt:lpstr>2- The peaceful fruit of righteousness</vt:lpstr>
      <vt:lpstr>3- Perseverance, proven character &amp; hope</vt:lpstr>
      <vt:lpstr>4- Strengthen, confirm, perfect &amp; established</vt:lpstr>
      <vt:lpstr>5- Purifying your faith</vt:lpstr>
      <vt:lpstr>In The Next Life:</vt:lpstr>
      <vt:lpstr>2 Corinthians 4:17 New International Version (NIV)</vt:lpstr>
      <vt:lpstr>2- Full understanding</vt:lpstr>
      <vt:lpstr>Like a TAPESTRY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2020-01-26T02:10:09Z</dcterms:created>
  <dcterms:modified xsi:type="dcterms:W3CDTF">2020-01-26T04:41:20Z</dcterms:modified>
</cp:coreProperties>
</file>