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744" r:id="rId4"/>
  </p:sldMasterIdLst>
  <p:notesMasterIdLst>
    <p:notesMasterId r:id="rId28"/>
  </p:notesMasterIdLst>
  <p:handoutMasterIdLst>
    <p:handoutMasterId r:id="rId29"/>
  </p:handoutMasterIdLst>
  <p:sldIdLst>
    <p:sldId id="256" r:id="rId5"/>
    <p:sldId id="275" r:id="rId6"/>
    <p:sldId id="294" r:id="rId7"/>
    <p:sldId id="276" r:id="rId8"/>
    <p:sldId id="277" r:id="rId9"/>
    <p:sldId id="278" r:id="rId10"/>
    <p:sldId id="279" r:id="rId11"/>
    <p:sldId id="280" r:id="rId12"/>
    <p:sldId id="281" r:id="rId13"/>
    <p:sldId id="282" r:id="rId14"/>
    <p:sldId id="283" r:id="rId15"/>
    <p:sldId id="284" r:id="rId16"/>
    <p:sldId id="285" r:id="rId17"/>
    <p:sldId id="286" r:id="rId18"/>
    <p:sldId id="287" r:id="rId19"/>
    <p:sldId id="296" r:id="rId20"/>
    <p:sldId id="300" r:id="rId21"/>
    <p:sldId id="295" r:id="rId22"/>
    <p:sldId id="305" r:id="rId23"/>
    <p:sldId id="303" r:id="rId24"/>
    <p:sldId id="309" r:id="rId25"/>
    <p:sldId id="308" r:id="rId26"/>
    <p:sldId id="310"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EB7AE97-0A7C-4672-961B-F8ED2091EA7E}" v="462" dt="2020-01-01T23:31:16.2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72" autoAdjust="0"/>
    <p:restoredTop sz="95033" autoAdjust="0"/>
  </p:normalViewPr>
  <p:slideViewPr>
    <p:cSldViewPr snapToGrid="0" snapToObjects="1">
      <p:cViewPr varScale="1">
        <p:scale>
          <a:sx n="110" d="100"/>
          <a:sy n="110" d="100"/>
        </p:scale>
        <p:origin x="660" y="102"/>
      </p:cViewPr>
      <p:guideLst>
        <p:guide orient="horz" pos="2160"/>
        <p:guide pos="3840"/>
      </p:guideLst>
    </p:cSldViewPr>
  </p:slideViewPr>
  <p:notesTextViewPr>
    <p:cViewPr>
      <p:scale>
        <a:sx n="1" d="1"/>
        <a:sy n="1" d="1"/>
      </p:scale>
      <p:origin x="0" y="0"/>
    </p:cViewPr>
  </p:notesTextViewPr>
  <p:notesViewPr>
    <p:cSldViewPr snapToGrid="0" snapToObjects="1">
      <p:cViewPr>
        <p:scale>
          <a:sx n="66" d="100"/>
          <a:sy n="66" d="100"/>
        </p:scale>
        <p:origin x="3330" y="19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0EF0912-B83A-42C6-BB23-7A690E7AC33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DB3D5DC4-1380-4B24-BDBD-DA7EA6CBC5C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367B97B-9619-4AC8-82FF-73C4D5713A4E}" type="datetimeFigureOut">
              <a:rPr lang="en-US" smtClean="0"/>
              <a:t>1/5/2020</a:t>
            </a:fld>
            <a:endParaRPr lang="en-US" dirty="0"/>
          </a:p>
        </p:txBody>
      </p:sp>
      <p:sp>
        <p:nvSpPr>
          <p:cNvPr id="4" name="Footer Placeholder 3">
            <a:extLst>
              <a:ext uri="{FF2B5EF4-FFF2-40B4-BE49-F238E27FC236}">
                <a16:creationId xmlns:a16="http://schemas.microsoft.com/office/drawing/2014/main" id="{123334A9-4ADD-4E49-92B8-B060BCE5549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44E3E284-A085-4213-BAFF-1E760A903E3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CEF27E8-CC73-4BD4-BE7E-584FE3DD710D}" type="slidenum">
              <a:rPr lang="en-US" smtClean="0"/>
              <a:t>‹#›</a:t>
            </a:fld>
            <a:endParaRPr lang="en-US" dirty="0"/>
          </a:p>
        </p:txBody>
      </p:sp>
    </p:spTree>
    <p:extLst>
      <p:ext uri="{BB962C8B-B14F-4D97-AF65-F5344CB8AC3E}">
        <p14:creationId xmlns:p14="http://schemas.microsoft.com/office/powerpoint/2010/main" val="3827640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01B5C6-863E-4100-B40A-8ADE734BFBC6}" type="datetimeFigureOut">
              <a:rPr lang="en-US" smtClean="0"/>
              <a:t>1/4/2020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85B5E6-9E00-4F32-96FF-298B8A177D37}" type="slidenum">
              <a:rPr lang="en-US" smtClean="0"/>
              <a:t>‹#›</a:t>
            </a:fld>
            <a:endParaRPr lang="en-US" dirty="0"/>
          </a:p>
        </p:txBody>
      </p:sp>
    </p:spTree>
    <p:extLst>
      <p:ext uri="{BB962C8B-B14F-4D97-AF65-F5344CB8AC3E}">
        <p14:creationId xmlns:p14="http://schemas.microsoft.com/office/powerpoint/2010/main" val="8776373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85B5E6-9E00-4F32-96FF-298B8A177D37}" type="slidenum">
              <a:rPr lang="en-US" smtClean="0"/>
              <a:t>1</a:t>
            </a:fld>
            <a:endParaRPr lang="en-US" dirty="0"/>
          </a:p>
        </p:txBody>
      </p:sp>
    </p:spTree>
    <p:extLst>
      <p:ext uri="{BB962C8B-B14F-4D97-AF65-F5344CB8AC3E}">
        <p14:creationId xmlns:p14="http://schemas.microsoft.com/office/powerpoint/2010/main" val="38799020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87DE6118-2437-4B30-8E3C-4D2BE6020583}" type="datetimeFigureOut">
              <a:rPr lang="en-US" smtClean="0"/>
              <a:pPr/>
              <a:t>1/4/2020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220232501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7DE6118-2437-4B30-8E3C-4D2BE6020583}" type="datetimeFigureOut">
              <a:rPr lang="en-US" smtClean="0"/>
              <a:pPr/>
              <a:t>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3386312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7DE6118-2437-4B30-8E3C-4D2BE6020583}" type="datetimeFigureOut">
              <a:rPr lang="en-US" smtClean="0"/>
              <a:pPr/>
              <a:t>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34980088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7DE6118-2437-4B30-8E3C-4D2BE6020583}" type="datetimeFigureOut">
              <a:rPr lang="en-US" smtClean="0"/>
              <a:pPr/>
              <a:t>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3205053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7DE6118-2437-4B30-8E3C-4D2BE6020583}" type="datetimeFigureOut">
              <a:rPr lang="en-US" smtClean="0"/>
              <a:pPr/>
              <a:t>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21785693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7DE6118-2437-4B30-8E3C-4D2BE6020583}" type="datetimeFigureOut">
              <a:rPr lang="en-US" smtClean="0"/>
              <a:pPr/>
              <a:t>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30441876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7DE6118-2437-4B30-8E3C-4D2BE6020583}" type="datetimeFigureOut">
              <a:rPr lang="en-US" smtClean="0"/>
              <a:pPr/>
              <a:t>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42859608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2021260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447542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466546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7DE6118-2437-4B30-8E3C-4D2BE6020583}" type="datetimeFigureOut">
              <a:rPr lang="en-US" smtClean="0"/>
              <a:pPr/>
              <a:t>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1074580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t>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623104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t>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987299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4240550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87DE6118-2437-4B30-8E3C-4D2BE6020583}" type="datetimeFigureOut">
              <a:rPr lang="en-US" smtClean="0"/>
              <a:t>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293073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7DE6118-2437-4B30-8E3C-4D2BE6020583}" type="datetimeFigureOut">
              <a:rPr lang="en-US" smtClean="0"/>
              <a:pPr/>
              <a:t>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11409764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7DE6118-2437-4B30-8E3C-4D2BE6020583}" type="datetimeFigureOut">
              <a:rPr lang="en-US" smtClean="0"/>
              <a:pPr/>
              <a:t>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2179080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7DE6118-2437-4B30-8E3C-4D2BE6020583}" type="datetimeFigureOut">
              <a:rPr lang="en-US" smtClean="0"/>
              <a:pPr/>
              <a:t>1/4/2020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645065765"/>
      </p:ext>
    </p:extLst>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758" r:id="rId14"/>
    <p:sldLayoutId id="2147483759" r:id="rId15"/>
    <p:sldLayoutId id="2147483760" r:id="rId16"/>
    <p:sldLayoutId id="2147483761"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night sky with mountains far away on the horizon">
            <a:extLst>
              <a:ext uri="{FF2B5EF4-FFF2-40B4-BE49-F238E27FC236}">
                <a16:creationId xmlns:a16="http://schemas.microsoft.com/office/drawing/2014/main" id="{7C454B0C-0819-4D56-9275-BCE254DA659D}"/>
              </a:ext>
            </a:extLst>
          </p:cNvPr>
          <p:cNvPicPr>
            <a:picLocks noChangeAspect="1"/>
          </p:cNvPicPr>
          <p:nvPr/>
        </p:nvPicPr>
        <p:blipFill rotWithShape="1">
          <a:blip r:embed="rId3">
            <a:alphaModFix amt="20000"/>
            <a:extLst>
              <a:ext uri="{28A0092B-C50C-407E-A947-70E740481C1C}">
                <a14:useLocalDpi xmlns:a14="http://schemas.microsoft.com/office/drawing/2010/main"/>
              </a:ext>
            </a:extLst>
          </a:blip>
          <a:srcRect/>
          <a:stretch/>
        </p:blipFill>
        <p:spPr>
          <a:xfrm>
            <a:off x="20" y="10"/>
            <a:ext cx="12191980" cy="6857990"/>
          </a:xfrm>
          <a:prstGeom prst="rect">
            <a:avLst/>
          </a:prstGeom>
        </p:spPr>
      </p:pic>
      <p:sp>
        <p:nvSpPr>
          <p:cNvPr id="2" name="Title 1">
            <a:extLst>
              <a:ext uri="{FF2B5EF4-FFF2-40B4-BE49-F238E27FC236}">
                <a16:creationId xmlns:a16="http://schemas.microsoft.com/office/drawing/2014/main" id="{340C7600-5BA8-4A54-887F-74AF87750A31}"/>
              </a:ext>
            </a:extLst>
          </p:cNvPr>
          <p:cNvSpPr>
            <a:spLocks noGrp="1"/>
          </p:cNvSpPr>
          <p:nvPr>
            <p:ph type="ctrTitle"/>
          </p:nvPr>
        </p:nvSpPr>
        <p:spPr>
          <a:xfrm>
            <a:off x="3962399" y="2554817"/>
            <a:ext cx="7197726" cy="2421464"/>
          </a:xfrm>
        </p:spPr>
        <p:txBody>
          <a:bodyPr>
            <a:normAutofit/>
          </a:bodyPr>
          <a:lstStyle/>
          <a:p>
            <a:pPr algn="l"/>
            <a:r>
              <a:rPr lang="en-US" b="1" dirty="0"/>
              <a:t>Our Plans Without God</a:t>
            </a:r>
            <a:r>
              <a:rPr lang="en-US" dirty="0"/>
              <a:t> </a:t>
            </a:r>
          </a:p>
          <a:p>
            <a:endParaRPr lang="en-US" b="1" dirty="0">
              <a:cs typeface="Calibri Light"/>
            </a:endParaRPr>
          </a:p>
        </p:txBody>
      </p:sp>
      <p:sp>
        <p:nvSpPr>
          <p:cNvPr id="3" name="Subtitle 2">
            <a:extLst>
              <a:ext uri="{FF2B5EF4-FFF2-40B4-BE49-F238E27FC236}">
                <a16:creationId xmlns:a16="http://schemas.microsoft.com/office/drawing/2014/main" id="{AE584786-6548-4BB4-95FD-977AD1F362C6}"/>
              </a:ext>
            </a:extLst>
          </p:cNvPr>
          <p:cNvSpPr>
            <a:spLocks noGrp="1"/>
          </p:cNvSpPr>
          <p:nvPr>
            <p:ph type="subTitle" idx="1"/>
          </p:nvPr>
        </p:nvSpPr>
        <p:spPr>
          <a:xfrm>
            <a:off x="3962399" y="4976282"/>
            <a:ext cx="7197726" cy="1405467"/>
          </a:xfrm>
        </p:spPr>
        <p:txBody>
          <a:bodyPr>
            <a:normAutofit/>
          </a:bodyPr>
          <a:lstStyle/>
          <a:p>
            <a:r>
              <a:rPr lang="en-US" sz="2400" b="1" dirty="0"/>
              <a:t>With Bishop Ronald K. Powell</a:t>
            </a:r>
          </a:p>
          <a:p>
            <a:endParaRPr lang="en-US" dirty="0">
              <a:solidFill>
                <a:schemeClr val="accent1">
                  <a:lumMod val="40000"/>
                  <a:lumOff val="60000"/>
                </a:schemeClr>
              </a:solidFill>
              <a:cs typeface="Calibri"/>
            </a:endParaRPr>
          </a:p>
        </p:txBody>
      </p:sp>
    </p:spTree>
    <p:extLst>
      <p:ext uri="{BB962C8B-B14F-4D97-AF65-F5344CB8AC3E}">
        <p14:creationId xmlns:p14="http://schemas.microsoft.com/office/powerpoint/2010/main" val="34177214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CC614-6AB8-4ABA-9430-78BF8661BB9E}"/>
              </a:ext>
            </a:extLst>
          </p:cNvPr>
          <p:cNvSpPr>
            <a:spLocks noGrp="1"/>
          </p:cNvSpPr>
          <p:nvPr>
            <p:ph type="title"/>
          </p:nvPr>
        </p:nvSpPr>
        <p:spPr/>
        <p:txBody>
          <a:bodyPr/>
          <a:lstStyle/>
          <a:p>
            <a:r>
              <a:rPr lang="en-US" b="1" dirty="0">
                <a:ea typeface="+mj-lt"/>
                <a:cs typeface="+mj-lt"/>
              </a:rPr>
              <a:t>SERMON POINTS</a:t>
            </a:r>
            <a:endParaRPr lang="en-US" dirty="0"/>
          </a:p>
        </p:txBody>
      </p:sp>
      <p:sp>
        <p:nvSpPr>
          <p:cNvPr id="3" name="Content Placeholder 2">
            <a:extLst>
              <a:ext uri="{FF2B5EF4-FFF2-40B4-BE49-F238E27FC236}">
                <a16:creationId xmlns:a16="http://schemas.microsoft.com/office/drawing/2014/main" id="{1F43C357-F6F5-4889-B01D-D50FA1205291}"/>
              </a:ext>
            </a:extLst>
          </p:cNvPr>
          <p:cNvSpPr>
            <a:spLocks noGrp="1"/>
          </p:cNvSpPr>
          <p:nvPr>
            <p:ph idx="1"/>
          </p:nvPr>
        </p:nvSpPr>
        <p:spPr/>
        <p:txBody>
          <a:bodyPr/>
          <a:lstStyle/>
          <a:p>
            <a:r>
              <a:rPr lang="en-US" sz="2800" b="1" dirty="0"/>
              <a:t>Sometimes we act as foolishly as the people of Babel when we fail to consider what God would have us do.</a:t>
            </a:r>
            <a:r>
              <a:rPr lang="en-US" sz="2800" dirty="0"/>
              <a:t> </a:t>
            </a:r>
            <a:endParaRPr lang="en-US" dirty="0"/>
          </a:p>
          <a:p>
            <a:r>
              <a:rPr lang="en-US" sz="2800" dirty="0"/>
              <a:t>He is willing to guide our choices and direct us into His will if we will ask Him before we move ahead on our own. </a:t>
            </a:r>
            <a:endParaRPr lang="en-US"/>
          </a:p>
          <a:p>
            <a:r>
              <a:rPr lang="en-US" sz="2800" dirty="0"/>
              <a:t>His plans for us are so much better than anything we could devise.</a:t>
            </a:r>
            <a:r>
              <a:rPr lang="en-US" dirty="0"/>
              <a:t> </a:t>
            </a:r>
            <a:endParaRPr lang="en-US">
              <a:cs typeface="Calibri"/>
            </a:endParaRPr>
          </a:p>
          <a:p>
            <a:endParaRPr lang="en-US" dirty="0">
              <a:cs typeface="Calibri"/>
            </a:endParaRPr>
          </a:p>
        </p:txBody>
      </p:sp>
    </p:spTree>
    <p:extLst>
      <p:ext uri="{BB962C8B-B14F-4D97-AF65-F5344CB8AC3E}">
        <p14:creationId xmlns:p14="http://schemas.microsoft.com/office/powerpoint/2010/main" val="7979569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FF313-4FE5-4847-8ADA-B0CDB1E445E2}"/>
              </a:ext>
            </a:extLst>
          </p:cNvPr>
          <p:cNvSpPr>
            <a:spLocks noGrp="1"/>
          </p:cNvSpPr>
          <p:nvPr>
            <p:ph type="title"/>
          </p:nvPr>
        </p:nvSpPr>
        <p:spPr/>
        <p:txBody>
          <a:bodyPr/>
          <a:lstStyle/>
          <a:p>
            <a:r>
              <a:rPr lang="en-US" b="1" dirty="0">
                <a:ea typeface="+mj-lt"/>
                <a:cs typeface="+mj-lt"/>
              </a:rPr>
              <a:t>SERMON POINTS</a:t>
            </a:r>
            <a:endParaRPr lang="en-US" dirty="0"/>
          </a:p>
        </p:txBody>
      </p:sp>
      <p:sp>
        <p:nvSpPr>
          <p:cNvPr id="3" name="Content Placeholder 2">
            <a:extLst>
              <a:ext uri="{FF2B5EF4-FFF2-40B4-BE49-F238E27FC236}">
                <a16:creationId xmlns:a16="http://schemas.microsoft.com/office/drawing/2014/main" id="{DB1D7E0A-56BE-49CF-98CF-CB5D44F48372}"/>
              </a:ext>
            </a:extLst>
          </p:cNvPr>
          <p:cNvSpPr>
            <a:spLocks noGrp="1"/>
          </p:cNvSpPr>
          <p:nvPr>
            <p:ph idx="1"/>
          </p:nvPr>
        </p:nvSpPr>
        <p:spPr/>
        <p:txBody>
          <a:bodyPr>
            <a:normAutofit lnSpcReduction="10000"/>
          </a:bodyPr>
          <a:lstStyle/>
          <a:p>
            <a:r>
              <a:rPr lang="en-US" sz="2800" b="1" dirty="0"/>
              <a:t>If we claim that Jesus Christ is our Savior and Lord, we should consult Him regarding every decision</a:t>
            </a:r>
            <a:r>
              <a:rPr lang="en-US" sz="2800" dirty="0"/>
              <a:t>. </a:t>
            </a:r>
          </a:p>
          <a:p>
            <a:r>
              <a:rPr lang="en-US" sz="2800" dirty="0"/>
              <a:t>He loves us, understands our weaknesses, knows what’s best for us and how to accomplish it, and can save us from the pain and trouble that could result from following our own self-directed path. </a:t>
            </a:r>
            <a:endParaRPr lang="en-US" sz="2800"/>
          </a:p>
          <a:p>
            <a:r>
              <a:rPr lang="en-US" sz="2800" dirty="0"/>
              <a:t>When He directs our way, He ensures that everything works out according to His will because He has the power to accomplish it. </a:t>
            </a:r>
            <a:endParaRPr lang="en-US" sz="2800">
              <a:cs typeface="Calibri" panose="020F0502020204030204"/>
            </a:endParaRPr>
          </a:p>
          <a:p>
            <a:endParaRPr lang="en-US" dirty="0">
              <a:cs typeface="Calibri"/>
            </a:endParaRPr>
          </a:p>
        </p:txBody>
      </p:sp>
    </p:spTree>
    <p:extLst>
      <p:ext uri="{BB962C8B-B14F-4D97-AF65-F5344CB8AC3E}">
        <p14:creationId xmlns:p14="http://schemas.microsoft.com/office/powerpoint/2010/main" val="558141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A492C-FEE7-4378-B2B1-C0B79D58FCAB}"/>
              </a:ext>
            </a:extLst>
          </p:cNvPr>
          <p:cNvSpPr>
            <a:spLocks noGrp="1"/>
          </p:cNvSpPr>
          <p:nvPr>
            <p:ph type="title"/>
          </p:nvPr>
        </p:nvSpPr>
        <p:spPr>
          <a:xfrm>
            <a:off x="685801" y="609600"/>
            <a:ext cx="10131425" cy="826789"/>
          </a:xfrm>
        </p:spPr>
        <p:txBody>
          <a:bodyPr/>
          <a:lstStyle/>
          <a:p>
            <a:r>
              <a:rPr lang="en-US" b="1" dirty="0">
                <a:ea typeface="+mj-lt"/>
                <a:cs typeface="+mj-lt"/>
              </a:rPr>
              <a:t>SERMON POINTS</a:t>
            </a:r>
            <a:endParaRPr lang="en-US" dirty="0"/>
          </a:p>
        </p:txBody>
      </p:sp>
      <p:sp>
        <p:nvSpPr>
          <p:cNvPr id="3" name="Content Placeholder 2">
            <a:extLst>
              <a:ext uri="{FF2B5EF4-FFF2-40B4-BE49-F238E27FC236}">
                <a16:creationId xmlns:a16="http://schemas.microsoft.com/office/drawing/2014/main" id="{0E57BA29-B4FB-4285-A8C1-43AA064BDA65}"/>
              </a:ext>
            </a:extLst>
          </p:cNvPr>
          <p:cNvSpPr>
            <a:spLocks noGrp="1"/>
          </p:cNvSpPr>
          <p:nvPr>
            <p:ph idx="1"/>
          </p:nvPr>
        </p:nvSpPr>
        <p:spPr>
          <a:xfrm>
            <a:off x="685801" y="1280677"/>
            <a:ext cx="10131425" cy="5195218"/>
          </a:xfrm>
        </p:spPr>
        <p:txBody>
          <a:bodyPr vert="horz" lIns="91440" tIns="45720" rIns="91440" bIns="45720" rtlCol="0" anchor="ctr">
            <a:noAutofit/>
          </a:bodyPr>
          <a:lstStyle/>
          <a:p>
            <a:r>
              <a:rPr lang="en-US" sz="2600" b="1" dirty="0"/>
              <a:t>We need God’s guidance for every area of our lives</a:t>
            </a:r>
            <a:r>
              <a:rPr lang="en-US" sz="2600" dirty="0"/>
              <a:t>—financial decisions, marriage, business, education, or anything that concerns us. </a:t>
            </a:r>
            <a:endParaRPr lang="en-US" sz="2600">
              <a:cs typeface="Calibri"/>
            </a:endParaRPr>
          </a:p>
          <a:p>
            <a:r>
              <a:rPr lang="en-US" sz="2600" dirty="0"/>
              <a:t>Sometimes we’re going in the right direction, but the timing isn’t right. God not only knows what we should do, but how and when as well. </a:t>
            </a:r>
            <a:endParaRPr lang="en-US" sz="2600">
              <a:cs typeface="Calibri"/>
            </a:endParaRPr>
          </a:p>
          <a:p>
            <a:r>
              <a:rPr lang="en-US" sz="2600" dirty="0"/>
              <a:t>Some choices may seem fantastic from our perspective, but if they aren’t God’s will, we will regret them eventually. As Christ’s followers, we have the Holy Spirit within us to guide us into all truth. </a:t>
            </a:r>
            <a:endParaRPr lang="en-US" sz="2600">
              <a:cs typeface="Calibri"/>
            </a:endParaRPr>
          </a:p>
          <a:p>
            <a:r>
              <a:rPr lang="en-US" sz="2600" dirty="0"/>
              <a:t>But if we neglect His divine leadership and insist on going our own way, the Lord will let us face the consequences until we finally repent and turn back to Him. </a:t>
            </a:r>
            <a:endParaRPr lang="en-US" sz="2800">
              <a:cs typeface="Calibri"/>
            </a:endParaRPr>
          </a:p>
          <a:p>
            <a:endParaRPr lang="en-US" dirty="0">
              <a:cs typeface="Calibri"/>
            </a:endParaRPr>
          </a:p>
        </p:txBody>
      </p:sp>
    </p:spTree>
    <p:extLst>
      <p:ext uri="{BB962C8B-B14F-4D97-AF65-F5344CB8AC3E}">
        <p14:creationId xmlns:p14="http://schemas.microsoft.com/office/powerpoint/2010/main" val="17333869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18CC1-1A9C-43EE-873F-B6F647B99E23}"/>
              </a:ext>
            </a:extLst>
          </p:cNvPr>
          <p:cNvSpPr>
            <a:spLocks noGrp="1"/>
          </p:cNvSpPr>
          <p:nvPr>
            <p:ph type="title"/>
          </p:nvPr>
        </p:nvSpPr>
        <p:spPr/>
        <p:txBody>
          <a:bodyPr/>
          <a:lstStyle/>
          <a:p>
            <a:r>
              <a:rPr lang="en-US" b="1" dirty="0">
                <a:ea typeface="+mj-lt"/>
                <a:cs typeface="+mj-lt"/>
              </a:rPr>
              <a:t>SERMON POINTS</a:t>
            </a:r>
            <a:endParaRPr lang="en-US" dirty="0"/>
          </a:p>
        </p:txBody>
      </p:sp>
      <p:sp>
        <p:nvSpPr>
          <p:cNvPr id="3" name="Content Placeholder 2">
            <a:extLst>
              <a:ext uri="{FF2B5EF4-FFF2-40B4-BE49-F238E27FC236}">
                <a16:creationId xmlns:a16="http://schemas.microsoft.com/office/drawing/2014/main" id="{ED062734-D75B-4D78-A2C0-3012005B8EF5}"/>
              </a:ext>
            </a:extLst>
          </p:cNvPr>
          <p:cNvSpPr>
            <a:spLocks noGrp="1"/>
          </p:cNvSpPr>
          <p:nvPr>
            <p:ph idx="1"/>
          </p:nvPr>
        </p:nvSpPr>
        <p:spPr/>
        <p:txBody>
          <a:bodyPr/>
          <a:lstStyle/>
          <a:p>
            <a:r>
              <a:rPr lang="en-US" sz="2800" b="1" dirty="0"/>
              <a:t>The Consequences of Leaving God Out of Our Plans</a:t>
            </a:r>
            <a:r>
              <a:rPr lang="en-US" sz="2800" dirty="0"/>
              <a:t> </a:t>
            </a:r>
            <a:endParaRPr lang="en-US" sz="2800">
              <a:cs typeface="Calibri" panose="020F0502020204030204"/>
            </a:endParaRPr>
          </a:p>
          <a:p>
            <a:r>
              <a:rPr lang="en-US" sz="2800" dirty="0"/>
              <a:t>We can’t claim the promise of provision and God’s protection. </a:t>
            </a:r>
          </a:p>
          <a:p>
            <a:r>
              <a:rPr lang="en-US" sz="2800" dirty="0"/>
              <a:t>He doesn’t give us His assistance and power to accomplish what’s not His will. </a:t>
            </a:r>
            <a:endParaRPr lang="en-US" sz="2800">
              <a:cs typeface="Calibri"/>
            </a:endParaRPr>
          </a:p>
          <a:p>
            <a:endParaRPr lang="en-US" dirty="0">
              <a:cs typeface="Calibri"/>
            </a:endParaRPr>
          </a:p>
        </p:txBody>
      </p:sp>
    </p:spTree>
    <p:extLst>
      <p:ext uri="{BB962C8B-B14F-4D97-AF65-F5344CB8AC3E}">
        <p14:creationId xmlns:p14="http://schemas.microsoft.com/office/powerpoint/2010/main" val="22291877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1AE28-4F9B-4FC3-84C1-0156647C00C7}"/>
              </a:ext>
            </a:extLst>
          </p:cNvPr>
          <p:cNvSpPr>
            <a:spLocks noGrp="1"/>
          </p:cNvSpPr>
          <p:nvPr>
            <p:ph type="title"/>
          </p:nvPr>
        </p:nvSpPr>
        <p:spPr/>
        <p:txBody>
          <a:bodyPr/>
          <a:lstStyle/>
          <a:p>
            <a:r>
              <a:rPr lang="en-US" b="1" dirty="0">
                <a:ea typeface="+mj-lt"/>
                <a:cs typeface="+mj-lt"/>
              </a:rPr>
              <a:t>SERMON POINTS</a:t>
            </a:r>
            <a:endParaRPr lang="en-US" dirty="0"/>
          </a:p>
        </p:txBody>
      </p:sp>
      <p:sp>
        <p:nvSpPr>
          <p:cNvPr id="3" name="Content Placeholder 2">
            <a:extLst>
              <a:ext uri="{FF2B5EF4-FFF2-40B4-BE49-F238E27FC236}">
                <a16:creationId xmlns:a16="http://schemas.microsoft.com/office/drawing/2014/main" id="{14A45427-021A-4617-A48B-C721BE8BAE3E}"/>
              </a:ext>
            </a:extLst>
          </p:cNvPr>
          <p:cNvSpPr>
            <a:spLocks noGrp="1"/>
          </p:cNvSpPr>
          <p:nvPr>
            <p:ph idx="1"/>
          </p:nvPr>
        </p:nvSpPr>
        <p:spPr/>
        <p:txBody>
          <a:bodyPr/>
          <a:lstStyle/>
          <a:p>
            <a:r>
              <a:rPr lang="en-US" sz="2800" b="1" dirty="0"/>
              <a:t>We can’t honestly ask the Lord for His blessing.</a:t>
            </a:r>
            <a:r>
              <a:rPr lang="en-US" sz="2800" dirty="0"/>
              <a:t> </a:t>
            </a:r>
          </a:p>
          <a:p>
            <a:r>
              <a:rPr lang="en-US" sz="2800" dirty="0"/>
              <a:t>The goal is to pray for guidance, not to make up our minds and ask God to bless what we’ve planned. </a:t>
            </a:r>
            <a:endParaRPr lang="en-US" sz="2800"/>
          </a:p>
          <a:p>
            <a:r>
              <a:rPr lang="en-US" sz="2800" dirty="0"/>
              <a:t>As children of God we belong to Him, and He’s committed to guide and provide for us, but not always in a way that makes immediate sense to us. </a:t>
            </a:r>
            <a:endParaRPr lang="en-US" sz="2800">
              <a:cs typeface="Calibri" panose="020F0502020204030204"/>
            </a:endParaRPr>
          </a:p>
          <a:p>
            <a:endParaRPr lang="en-US" dirty="0">
              <a:cs typeface="Calibri"/>
            </a:endParaRPr>
          </a:p>
        </p:txBody>
      </p:sp>
    </p:spTree>
    <p:extLst>
      <p:ext uri="{BB962C8B-B14F-4D97-AF65-F5344CB8AC3E}">
        <p14:creationId xmlns:p14="http://schemas.microsoft.com/office/powerpoint/2010/main" val="9010397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5CB4A6-AF17-4302-97BB-198A238C5AFE}"/>
              </a:ext>
            </a:extLst>
          </p:cNvPr>
          <p:cNvSpPr>
            <a:spLocks noGrp="1"/>
          </p:cNvSpPr>
          <p:nvPr>
            <p:ph type="title"/>
          </p:nvPr>
        </p:nvSpPr>
        <p:spPr>
          <a:xfrm>
            <a:off x="685801" y="609600"/>
            <a:ext cx="10131425" cy="1025572"/>
          </a:xfrm>
        </p:spPr>
        <p:txBody>
          <a:bodyPr/>
          <a:lstStyle/>
          <a:p>
            <a:r>
              <a:rPr lang="en-US" b="1" dirty="0">
                <a:ea typeface="+mj-lt"/>
                <a:cs typeface="+mj-lt"/>
              </a:rPr>
              <a:t>SERMON POINTS</a:t>
            </a:r>
            <a:endParaRPr lang="en-US" dirty="0"/>
          </a:p>
        </p:txBody>
      </p:sp>
      <p:sp>
        <p:nvSpPr>
          <p:cNvPr id="3" name="Content Placeholder 2">
            <a:extLst>
              <a:ext uri="{FF2B5EF4-FFF2-40B4-BE49-F238E27FC236}">
                <a16:creationId xmlns:a16="http://schemas.microsoft.com/office/drawing/2014/main" id="{07682CE8-C2C5-489F-8535-B6006389F598}"/>
              </a:ext>
            </a:extLst>
          </p:cNvPr>
          <p:cNvSpPr>
            <a:spLocks noGrp="1"/>
          </p:cNvSpPr>
          <p:nvPr>
            <p:ph idx="1"/>
          </p:nvPr>
        </p:nvSpPr>
        <p:spPr>
          <a:xfrm>
            <a:off x="685801" y="1865981"/>
            <a:ext cx="10131425" cy="4289653"/>
          </a:xfrm>
        </p:spPr>
        <p:txBody>
          <a:bodyPr vert="horz" lIns="91440" tIns="45720" rIns="91440" bIns="45720" rtlCol="0" anchor="ctr">
            <a:noAutofit/>
          </a:bodyPr>
          <a:lstStyle/>
          <a:p>
            <a:r>
              <a:rPr lang="en-US" sz="2800" b="1" dirty="0"/>
              <a:t>The absence of God in our plans limits the possibilities of whatever we do.</a:t>
            </a:r>
            <a:endParaRPr lang="en-US" sz="2800">
              <a:cs typeface="Calibri" panose="020F0502020204030204"/>
            </a:endParaRPr>
          </a:p>
          <a:p>
            <a:r>
              <a:rPr lang="en-US" sz="2800" dirty="0"/>
              <a:t>The Lord’s will for our lives is far more profitable for us than anything we could devise apart from Him. </a:t>
            </a:r>
            <a:endParaRPr lang="en-US" sz="2000" dirty="0"/>
          </a:p>
          <a:p>
            <a:r>
              <a:rPr lang="en-US" sz="2800" dirty="0"/>
              <a:t>How we make decisions is important because we face choices every day, and the only way to make them according to God’s will is to rely on the guidance of the Holy Spirit. </a:t>
            </a:r>
            <a:endParaRPr lang="en-US" sz="2000"/>
          </a:p>
          <a:p>
            <a:r>
              <a:rPr lang="en-US" sz="2800" dirty="0"/>
              <a:t>God’s plan is not something we can come up with on our own. </a:t>
            </a:r>
            <a:endParaRPr lang="en-US" sz="2000">
              <a:cs typeface="Calibri"/>
            </a:endParaRPr>
          </a:p>
          <a:p>
            <a:endParaRPr lang="en-US" dirty="0">
              <a:cs typeface="Calibri"/>
            </a:endParaRPr>
          </a:p>
        </p:txBody>
      </p:sp>
    </p:spTree>
    <p:extLst>
      <p:ext uri="{BB962C8B-B14F-4D97-AF65-F5344CB8AC3E}">
        <p14:creationId xmlns:p14="http://schemas.microsoft.com/office/powerpoint/2010/main" val="21900328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5CB4A6-AF17-4302-97BB-198A238C5AFE}"/>
              </a:ext>
            </a:extLst>
          </p:cNvPr>
          <p:cNvSpPr>
            <a:spLocks noGrp="1"/>
          </p:cNvSpPr>
          <p:nvPr>
            <p:ph type="title"/>
          </p:nvPr>
        </p:nvSpPr>
        <p:spPr/>
        <p:txBody>
          <a:bodyPr/>
          <a:lstStyle/>
          <a:p>
            <a:r>
              <a:rPr lang="en-US" b="1" dirty="0">
                <a:ea typeface="+mj-lt"/>
                <a:cs typeface="+mj-lt"/>
              </a:rPr>
              <a:t>SERMON POINTS</a:t>
            </a:r>
            <a:endParaRPr lang="en-US" dirty="0"/>
          </a:p>
        </p:txBody>
      </p:sp>
      <p:sp>
        <p:nvSpPr>
          <p:cNvPr id="3" name="Content Placeholder 2">
            <a:extLst>
              <a:ext uri="{FF2B5EF4-FFF2-40B4-BE49-F238E27FC236}">
                <a16:creationId xmlns:a16="http://schemas.microsoft.com/office/drawing/2014/main" id="{07682CE8-C2C5-489F-8535-B6006389F598}"/>
              </a:ext>
            </a:extLst>
          </p:cNvPr>
          <p:cNvSpPr>
            <a:spLocks noGrp="1"/>
          </p:cNvSpPr>
          <p:nvPr>
            <p:ph idx="1"/>
          </p:nvPr>
        </p:nvSpPr>
        <p:spPr/>
        <p:txBody>
          <a:bodyPr/>
          <a:lstStyle/>
          <a:p>
            <a:r>
              <a:rPr lang="en-US" sz="2800" b="1" dirty="0"/>
              <a:t>Leaving God out of our plans reveals our pride.</a:t>
            </a:r>
            <a:r>
              <a:rPr lang="en-US" sz="2800" dirty="0"/>
              <a:t> </a:t>
            </a:r>
          </a:p>
          <a:p>
            <a:r>
              <a:rPr lang="en-US" sz="2800" dirty="0"/>
              <a:t>We may not think we need the Lord’s direction for a normal day, but that’s really an attitude of personal pride. </a:t>
            </a:r>
            <a:endParaRPr lang="en-US" sz="2800"/>
          </a:p>
          <a:p>
            <a:r>
              <a:rPr lang="en-US" sz="2800" dirty="0"/>
              <a:t>We should begin every day seeking His guidance for whatever lies ahead and end the day with gratitude for His protection, provision, and direction. </a:t>
            </a:r>
            <a:endParaRPr lang="en-US" sz="2800">
              <a:cs typeface="Calibri" panose="020F0502020204030204"/>
            </a:endParaRPr>
          </a:p>
          <a:p>
            <a:endParaRPr lang="en-US" dirty="0">
              <a:cs typeface="Calibri"/>
            </a:endParaRPr>
          </a:p>
        </p:txBody>
      </p:sp>
    </p:spTree>
    <p:extLst>
      <p:ext uri="{BB962C8B-B14F-4D97-AF65-F5344CB8AC3E}">
        <p14:creationId xmlns:p14="http://schemas.microsoft.com/office/powerpoint/2010/main" val="34407844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5CB4A6-AF17-4302-97BB-198A238C5AFE}"/>
              </a:ext>
            </a:extLst>
          </p:cNvPr>
          <p:cNvSpPr>
            <a:spLocks noGrp="1"/>
          </p:cNvSpPr>
          <p:nvPr>
            <p:ph type="title"/>
          </p:nvPr>
        </p:nvSpPr>
        <p:spPr/>
        <p:txBody>
          <a:bodyPr/>
          <a:lstStyle/>
          <a:p>
            <a:r>
              <a:rPr lang="en-US" b="1" dirty="0">
                <a:ea typeface="+mj-lt"/>
                <a:cs typeface="+mj-lt"/>
              </a:rPr>
              <a:t>SERMON POINTS</a:t>
            </a:r>
            <a:endParaRPr lang="en-US" dirty="0"/>
          </a:p>
        </p:txBody>
      </p:sp>
      <p:sp>
        <p:nvSpPr>
          <p:cNvPr id="3" name="Content Placeholder 2">
            <a:extLst>
              <a:ext uri="{FF2B5EF4-FFF2-40B4-BE49-F238E27FC236}">
                <a16:creationId xmlns:a16="http://schemas.microsoft.com/office/drawing/2014/main" id="{07682CE8-C2C5-489F-8535-B6006389F598}"/>
              </a:ext>
            </a:extLst>
          </p:cNvPr>
          <p:cNvSpPr>
            <a:spLocks noGrp="1"/>
          </p:cNvSpPr>
          <p:nvPr>
            <p:ph idx="1"/>
          </p:nvPr>
        </p:nvSpPr>
        <p:spPr/>
        <p:txBody>
          <a:bodyPr/>
          <a:lstStyle/>
          <a:p>
            <a:r>
              <a:rPr lang="en-US" sz="2800" b="1" dirty="0"/>
              <a:t>If we don’t seek God’s guidance, we may choose less than He would have provided.</a:t>
            </a:r>
            <a:r>
              <a:rPr lang="en-US" sz="2800" dirty="0"/>
              <a:t> </a:t>
            </a:r>
          </a:p>
          <a:p>
            <a:r>
              <a:rPr lang="en-US" sz="2800" dirty="0"/>
              <a:t>We may look at a situation and think we know the best option, but if we wait on the Lord, He may lead us to something better than we would have chosen on our own. </a:t>
            </a:r>
            <a:endParaRPr lang="en-US" sz="2800"/>
          </a:p>
          <a:p>
            <a:r>
              <a:rPr lang="en-US" sz="2800" dirty="0"/>
              <a:t>To receive God’s best, we must ask for His direction regarding what to do, when to do it, and how to accomplish it.</a:t>
            </a:r>
            <a:endParaRPr lang="en-US" sz="2800">
              <a:cs typeface="Calibri" panose="020F0502020204030204"/>
            </a:endParaRPr>
          </a:p>
          <a:p>
            <a:endParaRPr lang="en-US" dirty="0">
              <a:cs typeface="Calibri"/>
            </a:endParaRPr>
          </a:p>
        </p:txBody>
      </p:sp>
    </p:spTree>
    <p:extLst>
      <p:ext uri="{BB962C8B-B14F-4D97-AF65-F5344CB8AC3E}">
        <p14:creationId xmlns:p14="http://schemas.microsoft.com/office/powerpoint/2010/main" val="9472684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5CB4A6-AF17-4302-97BB-198A238C5AFE}"/>
              </a:ext>
            </a:extLst>
          </p:cNvPr>
          <p:cNvSpPr>
            <a:spLocks noGrp="1"/>
          </p:cNvSpPr>
          <p:nvPr>
            <p:ph type="title"/>
          </p:nvPr>
        </p:nvSpPr>
        <p:spPr/>
        <p:txBody>
          <a:bodyPr/>
          <a:lstStyle/>
          <a:p>
            <a:r>
              <a:rPr lang="en-US" b="1" dirty="0">
                <a:ea typeface="+mj-lt"/>
                <a:cs typeface="+mj-lt"/>
              </a:rPr>
              <a:t>SERMON POINTS</a:t>
            </a:r>
            <a:endParaRPr lang="en-US" dirty="0"/>
          </a:p>
        </p:txBody>
      </p:sp>
      <p:sp>
        <p:nvSpPr>
          <p:cNvPr id="3" name="Content Placeholder 2">
            <a:extLst>
              <a:ext uri="{FF2B5EF4-FFF2-40B4-BE49-F238E27FC236}">
                <a16:creationId xmlns:a16="http://schemas.microsoft.com/office/drawing/2014/main" id="{07682CE8-C2C5-489F-8535-B6006389F598}"/>
              </a:ext>
            </a:extLst>
          </p:cNvPr>
          <p:cNvSpPr>
            <a:spLocks noGrp="1"/>
          </p:cNvSpPr>
          <p:nvPr>
            <p:ph idx="1"/>
          </p:nvPr>
        </p:nvSpPr>
        <p:spPr/>
        <p:txBody>
          <a:bodyPr/>
          <a:lstStyle/>
          <a:p>
            <a:r>
              <a:rPr lang="en-US" sz="2800" b="1" dirty="0"/>
              <a:t>Results of Disobedience to God</a:t>
            </a:r>
            <a:r>
              <a:rPr lang="en-US" sz="2800" dirty="0"/>
              <a:t> </a:t>
            </a:r>
            <a:endParaRPr lang="en-US" sz="2800">
              <a:cs typeface="Calibri" panose="020F0502020204030204"/>
            </a:endParaRPr>
          </a:p>
          <a:p>
            <a:r>
              <a:rPr lang="en-US" sz="2800" b="1" dirty="0"/>
              <a:t>When we refuse to consult the Lord and are determined to go our own way, we can expect the following results:</a:t>
            </a:r>
            <a:r>
              <a:rPr lang="en-US" sz="2800" dirty="0"/>
              <a:t> </a:t>
            </a:r>
            <a:endParaRPr lang="en-US" sz="2800" dirty="0">
              <a:cs typeface="Calibri"/>
            </a:endParaRPr>
          </a:p>
          <a:p>
            <a:endParaRPr lang="en-US" dirty="0">
              <a:cs typeface="Calibri"/>
            </a:endParaRPr>
          </a:p>
        </p:txBody>
      </p:sp>
    </p:spTree>
    <p:extLst>
      <p:ext uri="{BB962C8B-B14F-4D97-AF65-F5344CB8AC3E}">
        <p14:creationId xmlns:p14="http://schemas.microsoft.com/office/powerpoint/2010/main" val="463713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5CB4A6-AF17-4302-97BB-198A238C5AFE}"/>
              </a:ext>
            </a:extLst>
          </p:cNvPr>
          <p:cNvSpPr>
            <a:spLocks noGrp="1"/>
          </p:cNvSpPr>
          <p:nvPr>
            <p:ph type="title"/>
          </p:nvPr>
        </p:nvSpPr>
        <p:spPr/>
        <p:txBody>
          <a:bodyPr/>
          <a:lstStyle/>
          <a:p>
            <a:r>
              <a:rPr lang="en-US" b="1" dirty="0">
                <a:ea typeface="+mj-lt"/>
                <a:cs typeface="+mj-lt"/>
              </a:rPr>
              <a:t>SERMON POINTS</a:t>
            </a:r>
            <a:endParaRPr lang="en-US" dirty="0"/>
          </a:p>
        </p:txBody>
      </p:sp>
      <p:sp>
        <p:nvSpPr>
          <p:cNvPr id="3" name="Content Placeholder 2">
            <a:extLst>
              <a:ext uri="{FF2B5EF4-FFF2-40B4-BE49-F238E27FC236}">
                <a16:creationId xmlns:a16="http://schemas.microsoft.com/office/drawing/2014/main" id="{07682CE8-C2C5-489F-8535-B6006389F598}"/>
              </a:ext>
            </a:extLst>
          </p:cNvPr>
          <p:cNvSpPr>
            <a:spLocks noGrp="1"/>
          </p:cNvSpPr>
          <p:nvPr>
            <p:ph idx="1"/>
          </p:nvPr>
        </p:nvSpPr>
        <p:spPr/>
        <p:txBody>
          <a:bodyPr/>
          <a:lstStyle/>
          <a:p>
            <a:r>
              <a:rPr lang="en-US" sz="2800" b="1" dirty="0"/>
              <a:t>Confusion.</a:t>
            </a:r>
            <a:r>
              <a:rPr lang="en-US" sz="2800" dirty="0"/>
              <a:t> We’ll start to question our decision and wonder if we made a wrong choice. </a:t>
            </a:r>
          </a:p>
          <a:p>
            <a:r>
              <a:rPr lang="en-US" sz="2800" dirty="0"/>
              <a:t>God’s actions at the Tower of Babel demonstrate how He brings confusion when we make decisions apart from Him. </a:t>
            </a:r>
            <a:endParaRPr lang="en-US" sz="2800"/>
          </a:p>
          <a:p>
            <a:r>
              <a:rPr lang="en-US" sz="2800" dirty="0"/>
              <a:t>Not only were their plans frustrated, but God accomplished His will despite them, as they scattered over the surface of the earth. </a:t>
            </a:r>
            <a:endParaRPr lang="en-US" sz="2800">
              <a:cs typeface="Calibri" panose="020F0502020204030204"/>
            </a:endParaRPr>
          </a:p>
          <a:p>
            <a:endParaRPr lang="en-US" dirty="0">
              <a:cs typeface="Calibri"/>
            </a:endParaRPr>
          </a:p>
        </p:txBody>
      </p:sp>
    </p:spTree>
    <p:extLst>
      <p:ext uri="{BB962C8B-B14F-4D97-AF65-F5344CB8AC3E}">
        <p14:creationId xmlns:p14="http://schemas.microsoft.com/office/powerpoint/2010/main" val="2331179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C418F-A2F6-4C49-B63D-C35C4B2A2B97}"/>
              </a:ext>
            </a:extLst>
          </p:cNvPr>
          <p:cNvSpPr>
            <a:spLocks noGrp="1"/>
          </p:cNvSpPr>
          <p:nvPr>
            <p:ph type="title"/>
          </p:nvPr>
        </p:nvSpPr>
        <p:spPr>
          <a:xfrm>
            <a:off x="685801" y="333514"/>
            <a:ext cx="10131425" cy="650555"/>
          </a:xfrm>
        </p:spPr>
        <p:txBody>
          <a:bodyPr/>
          <a:lstStyle/>
          <a:p>
            <a:r>
              <a:rPr lang="en-US" b="1" dirty="0">
                <a:ea typeface="+mj-lt"/>
                <a:cs typeface="+mj-lt"/>
              </a:rPr>
              <a:t>KEY PASSAGE: Genesis 11:1-9</a:t>
            </a:r>
            <a:r>
              <a:rPr lang="en-US" dirty="0">
                <a:ea typeface="+mj-lt"/>
                <a:cs typeface="+mj-lt"/>
              </a:rPr>
              <a:t> </a:t>
            </a:r>
            <a:endParaRPr lang="en-US" dirty="0"/>
          </a:p>
        </p:txBody>
      </p:sp>
      <p:sp>
        <p:nvSpPr>
          <p:cNvPr id="3" name="Content Placeholder 2">
            <a:extLst>
              <a:ext uri="{FF2B5EF4-FFF2-40B4-BE49-F238E27FC236}">
                <a16:creationId xmlns:a16="http://schemas.microsoft.com/office/drawing/2014/main" id="{0AE6901D-3F3E-4A20-AFC9-5A5AE8A43A5B}"/>
              </a:ext>
            </a:extLst>
          </p:cNvPr>
          <p:cNvSpPr>
            <a:spLocks noGrp="1"/>
          </p:cNvSpPr>
          <p:nvPr>
            <p:ph idx="1"/>
          </p:nvPr>
        </p:nvSpPr>
        <p:spPr/>
        <p:txBody>
          <a:bodyPr/>
          <a:lstStyle/>
          <a:p>
            <a:endParaRPr lang="en-US" dirty="0">
              <a:cs typeface="Calibri" panose="020F0502020204030204"/>
            </a:endParaRPr>
          </a:p>
          <a:p>
            <a:endParaRPr lang="en-US" dirty="0">
              <a:cs typeface="Calibri" panose="020F0502020204030204"/>
            </a:endParaRPr>
          </a:p>
          <a:p>
            <a:endParaRPr lang="en-US" dirty="0">
              <a:cs typeface="Calibri" panose="020F0502020204030204"/>
            </a:endParaRPr>
          </a:p>
        </p:txBody>
      </p:sp>
      <p:sp>
        <p:nvSpPr>
          <p:cNvPr id="4" name="TextBox 3">
            <a:extLst>
              <a:ext uri="{FF2B5EF4-FFF2-40B4-BE49-F238E27FC236}">
                <a16:creationId xmlns:a16="http://schemas.microsoft.com/office/drawing/2014/main" id="{CD134B27-74A6-49F8-B2CD-A6D2204088D7}"/>
              </a:ext>
            </a:extLst>
          </p:cNvPr>
          <p:cNvSpPr txBox="1"/>
          <p:nvPr/>
        </p:nvSpPr>
        <p:spPr>
          <a:xfrm>
            <a:off x="1057966" y="757646"/>
            <a:ext cx="9122354" cy="526297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dirty="0">
                <a:latin typeface="Arial"/>
                <a:cs typeface="Arial"/>
              </a:rPr>
              <a:t>11 And the whole earth was of one language, and of one speech.</a:t>
            </a:r>
          </a:p>
          <a:p>
            <a:r>
              <a:rPr lang="en-US" sz="2800" baseline="30000" dirty="0">
                <a:latin typeface="Arial"/>
                <a:cs typeface="Arial"/>
              </a:rPr>
              <a:t>2 </a:t>
            </a:r>
            <a:r>
              <a:rPr lang="en-US" sz="2800" dirty="0">
                <a:latin typeface="Arial"/>
                <a:cs typeface="Arial"/>
              </a:rPr>
              <a:t>And it came to pass, as they journeyed from the east, that they found a plain in the land of Shinar; and they dwelt there.</a:t>
            </a:r>
          </a:p>
          <a:p>
            <a:r>
              <a:rPr lang="en-US" sz="2800" baseline="30000" dirty="0">
                <a:latin typeface="Arial"/>
                <a:cs typeface="Arial"/>
              </a:rPr>
              <a:t>3 </a:t>
            </a:r>
            <a:r>
              <a:rPr lang="en-US" sz="2800" dirty="0">
                <a:latin typeface="Arial"/>
                <a:cs typeface="Arial"/>
              </a:rPr>
              <a:t>And they said one to another, Go to, let us make brick, and burn them thoroughly. And they had brick for stone, and slime had they for mortar.</a:t>
            </a:r>
          </a:p>
          <a:p>
            <a:r>
              <a:rPr lang="en-US" sz="2800" baseline="30000" dirty="0">
                <a:latin typeface="Arial"/>
                <a:cs typeface="Arial"/>
              </a:rPr>
              <a:t>4 </a:t>
            </a:r>
            <a:r>
              <a:rPr lang="en-US" sz="2800" dirty="0">
                <a:latin typeface="Arial"/>
                <a:cs typeface="Arial"/>
              </a:rPr>
              <a:t>And they said, Go to, let us build us a city and a tower, whose top may reach unto heaven; and let us make us a name, lest we be scattered abroad upon the face of the whole earth.</a:t>
            </a:r>
          </a:p>
        </p:txBody>
      </p:sp>
    </p:spTree>
    <p:extLst>
      <p:ext uri="{BB962C8B-B14F-4D97-AF65-F5344CB8AC3E}">
        <p14:creationId xmlns:p14="http://schemas.microsoft.com/office/powerpoint/2010/main" val="4666759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5CB4A6-AF17-4302-97BB-198A238C5AFE}"/>
              </a:ext>
            </a:extLst>
          </p:cNvPr>
          <p:cNvSpPr>
            <a:spLocks noGrp="1"/>
          </p:cNvSpPr>
          <p:nvPr>
            <p:ph type="title"/>
          </p:nvPr>
        </p:nvSpPr>
        <p:spPr/>
        <p:txBody>
          <a:bodyPr/>
          <a:lstStyle/>
          <a:p>
            <a:r>
              <a:rPr lang="en-US" b="1" dirty="0">
                <a:ea typeface="+mj-lt"/>
                <a:cs typeface="+mj-lt"/>
              </a:rPr>
              <a:t>SERMON POINTS</a:t>
            </a:r>
            <a:endParaRPr lang="en-US" dirty="0"/>
          </a:p>
        </p:txBody>
      </p:sp>
      <p:sp>
        <p:nvSpPr>
          <p:cNvPr id="3" name="Content Placeholder 2">
            <a:extLst>
              <a:ext uri="{FF2B5EF4-FFF2-40B4-BE49-F238E27FC236}">
                <a16:creationId xmlns:a16="http://schemas.microsoft.com/office/drawing/2014/main" id="{07682CE8-C2C5-489F-8535-B6006389F598}"/>
              </a:ext>
            </a:extLst>
          </p:cNvPr>
          <p:cNvSpPr>
            <a:spLocks noGrp="1"/>
          </p:cNvSpPr>
          <p:nvPr>
            <p:ph idx="1"/>
          </p:nvPr>
        </p:nvSpPr>
        <p:spPr/>
        <p:txBody>
          <a:bodyPr/>
          <a:lstStyle/>
          <a:p>
            <a:r>
              <a:rPr lang="en-US" sz="2800" b="1" dirty="0"/>
              <a:t>Conflict.</a:t>
            </a:r>
            <a:r>
              <a:rPr lang="en-US" sz="2800" dirty="0"/>
              <a:t> We’ll experience internal conflict when the Holy Spirit gives us a sense of uneasiness, inadequacy, and doubt over our course of action. </a:t>
            </a:r>
            <a:endParaRPr lang="en-US" sz="2800">
              <a:cs typeface="Calibri" panose="020F0502020204030204"/>
            </a:endParaRPr>
          </a:p>
          <a:p>
            <a:r>
              <a:rPr lang="en-US" sz="2800" b="1" dirty="0"/>
              <a:t>Cost.</a:t>
            </a:r>
            <a:r>
              <a:rPr lang="en-US" sz="2800" dirty="0"/>
              <a:t> Disobedience is always costly when we don’t do the right thing, in the right time, and in the right way. </a:t>
            </a:r>
            <a:endParaRPr lang="en-US" sz="2800">
              <a:cs typeface="Calibri"/>
            </a:endParaRPr>
          </a:p>
          <a:p>
            <a:r>
              <a:rPr lang="en-US" sz="2800" b="1" dirty="0"/>
              <a:t>Loss</a:t>
            </a:r>
            <a:r>
              <a:rPr lang="en-US" sz="2800" dirty="0"/>
              <a:t>. We will experience loss at some point in our lives, whether emotionally or physically. </a:t>
            </a:r>
            <a:endParaRPr lang="en-US" sz="2800" dirty="0">
              <a:cs typeface="Calibri"/>
            </a:endParaRPr>
          </a:p>
          <a:p>
            <a:endParaRPr lang="en-US" dirty="0">
              <a:cs typeface="Calibri"/>
            </a:endParaRPr>
          </a:p>
        </p:txBody>
      </p:sp>
    </p:spTree>
    <p:extLst>
      <p:ext uri="{BB962C8B-B14F-4D97-AF65-F5344CB8AC3E}">
        <p14:creationId xmlns:p14="http://schemas.microsoft.com/office/powerpoint/2010/main" val="2308924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5CB4A6-AF17-4302-97BB-198A238C5AFE}"/>
              </a:ext>
            </a:extLst>
          </p:cNvPr>
          <p:cNvSpPr>
            <a:spLocks noGrp="1"/>
          </p:cNvSpPr>
          <p:nvPr>
            <p:ph type="title"/>
          </p:nvPr>
        </p:nvSpPr>
        <p:spPr/>
        <p:txBody>
          <a:bodyPr/>
          <a:lstStyle/>
          <a:p>
            <a:r>
              <a:rPr lang="en-US" b="1" dirty="0">
                <a:ea typeface="+mj-lt"/>
                <a:cs typeface="+mj-lt"/>
              </a:rPr>
              <a:t>SERMON POINTS</a:t>
            </a:r>
            <a:endParaRPr lang="en-US" dirty="0"/>
          </a:p>
        </p:txBody>
      </p:sp>
      <p:sp>
        <p:nvSpPr>
          <p:cNvPr id="3" name="Content Placeholder 2">
            <a:extLst>
              <a:ext uri="{FF2B5EF4-FFF2-40B4-BE49-F238E27FC236}">
                <a16:creationId xmlns:a16="http://schemas.microsoft.com/office/drawing/2014/main" id="{07682CE8-C2C5-489F-8535-B6006389F598}"/>
              </a:ext>
            </a:extLst>
          </p:cNvPr>
          <p:cNvSpPr>
            <a:spLocks noGrp="1"/>
          </p:cNvSpPr>
          <p:nvPr>
            <p:ph idx="1"/>
          </p:nvPr>
        </p:nvSpPr>
        <p:spPr/>
        <p:txBody>
          <a:bodyPr vert="horz" lIns="91440" tIns="45720" rIns="91440" bIns="45720" rtlCol="0" anchor="ctr">
            <a:noAutofit/>
          </a:bodyPr>
          <a:lstStyle/>
          <a:p>
            <a:r>
              <a:rPr lang="en-US" sz="2800" b="1" dirty="0"/>
              <a:t>Regret</a:t>
            </a:r>
            <a:r>
              <a:rPr lang="en-US" sz="2800" dirty="0"/>
              <a:t>. God chooses the best direction, time, and way. Therefore, if we go in an opposite direction, don’t wait for His timing, or do it our way, we will miss His best and suffer deep regret. </a:t>
            </a:r>
            <a:endParaRPr lang="en-US" sz="2800">
              <a:cs typeface="Calibri" panose="020F0502020204030204"/>
            </a:endParaRPr>
          </a:p>
          <a:p>
            <a:r>
              <a:rPr lang="en-US" sz="2800" b="1" dirty="0"/>
              <a:t>Pain.</a:t>
            </a:r>
            <a:r>
              <a:rPr lang="en-US" sz="2800" dirty="0"/>
              <a:t> We may experience physical pain as the result of our disobedience, but the worst pain is that which is emotional. As we look back at our choices, we’ll be filled with thoughts of “If only I’d done this or not done that.” </a:t>
            </a:r>
            <a:endParaRPr lang="en-US" sz="2800" dirty="0">
              <a:cs typeface="Calibri"/>
            </a:endParaRPr>
          </a:p>
          <a:p>
            <a:endParaRPr lang="en-US" dirty="0">
              <a:cs typeface="Calibri"/>
            </a:endParaRPr>
          </a:p>
        </p:txBody>
      </p:sp>
    </p:spTree>
    <p:extLst>
      <p:ext uri="{BB962C8B-B14F-4D97-AF65-F5344CB8AC3E}">
        <p14:creationId xmlns:p14="http://schemas.microsoft.com/office/powerpoint/2010/main" val="37395492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5CB4A6-AF17-4302-97BB-198A238C5AFE}"/>
              </a:ext>
            </a:extLst>
          </p:cNvPr>
          <p:cNvSpPr>
            <a:spLocks noGrp="1"/>
          </p:cNvSpPr>
          <p:nvPr>
            <p:ph type="title"/>
          </p:nvPr>
        </p:nvSpPr>
        <p:spPr/>
        <p:txBody>
          <a:bodyPr/>
          <a:lstStyle/>
          <a:p>
            <a:r>
              <a:rPr lang="en-US" b="1" dirty="0">
                <a:ea typeface="+mj-lt"/>
                <a:cs typeface="+mj-lt"/>
              </a:rPr>
              <a:t>SERMON POINTS</a:t>
            </a:r>
            <a:endParaRPr lang="en-US" dirty="0"/>
          </a:p>
        </p:txBody>
      </p:sp>
      <p:sp>
        <p:nvSpPr>
          <p:cNvPr id="3" name="Content Placeholder 2">
            <a:extLst>
              <a:ext uri="{FF2B5EF4-FFF2-40B4-BE49-F238E27FC236}">
                <a16:creationId xmlns:a16="http://schemas.microsoft.com/office/drawing/2014/main" id="{07682CE8-C2C5-489F-8535-B6006389F598}"/>
              </a:ext>
            </a:extLst>
          </p:cNvPr>
          <p:cNvSpPr>
            <a:spLocks noGrp="1"/>
          </p:cNvSpPr>
          <p:nvPr>
            <p:ph idx="1"/>
          </p:nvPr>
        </p:nvSpPr>
        <p:spPr/>
        <p:txBody>
          <a:bodyPr/>
          <a:lstStyle/>
          <a:p>
            <a:r>
              <a:rPr lang="en-US" sz="2800" b="1" dirty="0"/>
              <a:t>Disaster</a:t>
            </a:r>
            <a:r>
              <a:rPr lang="en-US" sz="2800" dirty="0"/>
              <a:t>. It could come to us financially, emotionally, or in countless other ways, but the result of disobedience is always disastrous because we didn’t follow the Lord. </a:t>
            </a:r>
            <a:endParaRPr lang="en-US" sz="2800">
              <a:cs typeface="Calibri" panose="020F0502020204030204"/>
            </a:endParaRPr>
          </a:p>
          <a:p>
            <a:r>
              <a:rPr lang="en-US" sz="2800" b="1" dirty="0"/>
              <a:t>Discipline. </a:t>
            </a:r>
            <a:r>
              <a:rPr lang="en-US" sz="2800" dirty="0"/>
              <a:t>If we will not listen and obey God, He’ll discipline us. His goal is that we learn to trust in Him with all our heart instead of leaning on our own understanding (Prov. 3:5-6). </a:t>
            </a:r>
          </a:p>
          <a:p>
            <a:r>
              <a:rPr lang="en-US" sz="2800" dirty="0"/>
              <a:t>Only then will He make our paths straight. </a:t>
            </a:r>
            <a:endParaRPr lang="en-US" sz="2800">
              <a:cs typeface="Calibri"/>
            </a:endParaRPr>
          </a:p>
          <a:p>
            <a:endParaRPr lang="en-US" dirty="0">
              <a:cs typeface="Calibri"/>
            </a:endParaRPr>
          </a:p>
        </p:txBody>
      </p:sp>
    </p:spTree>
    <p:extLst>
      <p:ext uri="{BB962C8B-B14F-4D97-AF65-F5344CB8AC3E}">
        <p14:creationId xmlns:p14="http://schemas.microsoft.com/office/powerpoint/2010/main" val="25372645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5CB4A6-AF17-4302-97BB-198A238C5AFE}"/>
              </a:ext>
            </a:extLst>
          </p:cNvPr>
          <p:cNvSpPr>
            <a:spLocks noGrp="1"/>
          </p:cNvSpPr>
          <p:nvPr>
            <p:ph type="title"/>
          </p:nvPr>
        </p:nvSpPr>
        <p:spPr/>
        <p:txBody>
          <a:bodyPr/>
          <a:lstStyle/>
          <a:p>
            <a:r>
              <a:rPr lang="en-US" b="1" dirty="0"/>
              <a:t>RESPONSE</a:t>
            </a:r>
            <a:r>
              <a:rPr lang="en-US" dirty="0"/>
              <a:t> </a:t>
            </a:r>
          </a:p>
          <a:p>
            <a:endParaRPr lang="en-US" b="1" dirty="0">
              <a:cs typeface="Calibri Light"/>
            </a:endParaRPr>
          </a:p>
        </p:txBody>
      </p:sp>
      <p:sp>
        <p:nvSpPr>
          <p:cNvPr id="3" name="Content Placeholder 2">
            <a:extLst>
              <a:ext uri="{FF2B5EF4-FFF2-40B4-BE49-F238E27FC236}">
                <a16:creationId xmlns:a16="http://schemas.microsoft.com/office/drawing/2014/main" id="{07682CE8-C2C5-489F-8535-B6006389F598}"/>
              </a:ext>
            </a:extLst>
          </p:cNvPr>
          <p:cNvSpPr>
            <a:spLocks noGrp="1"/>
          </p:cNvSpPr>
          <p:nvPr>
            <p:ph idx="1"/>
          </p:nvPr>
        </p:nvSpPr>
        <p:spPr/>
        <p:txBody>
          <a:bodyPr vert="horz" lIns="91440" tIns="45720" rIns="91440" bIns="45720" rtlCol="0" anchor="ctr">
            <a:noAutofit/>
          </a:bodyPr>
          <a:lstStyle/>
          <a:p>
            <a:r>
              <a:rPr lang="en-US" sz="2800" dirty="0"/>
              <a:t>When you are making plans, do you ask the Lord for guidance?  </a:t>
            </a:r>
            <a:endParaRPr lang="en-US" sz="2800">
              <a:cs typeface="Calibri" panose="020F0502020204030204"/>
            </a:endParaRPr>
          </a:p>
          <a:p>
            <a:r>
              <a:rPr lang="en-US" sz="2800" dirty="0"/>
              <a:t>What situations cause you to remember to ask Him for direction?  </a:t>
            </a:r>
            <a:endParaRPr lang="en-US" sz="2800">
              <a:cs typeface="Calibri"/>
            </a:endParaRPr>
          </a:p>
          <a:p>
            <a:r>
              <a:rPr lang="en-US" sz="2800" dirty="0"/>
              <a:t>Which decisions do you usually make on your own? </a:t>
            </a:r>
            <a:endParaRPr lang="en-US" sz="2800">
              <a:cs typeface="Calibri"/>
            </a:endParaRPr>
          </a:p>
          <a:p>
            <a:r>
              <a:rPr lang="en-US" sz="2800" dirty="0"/>
              <a:t>What hard lessons have you learned from leaving God out of your plans or jumping ahead of Him?  </a:t>
            </a:r>
            <a:endParaRPr lang="en-US" sz="2800">
              <a:cs typeface="Calibri"/>
            </a:endParaRPr>
          </a:p>
          <a:p>
            <a:r>
              <a:rPr lang="en-US" sz="2800" dirty="0"/>
              <a:t>What blessings have you enjoyed as a result of seeking His guidance and following Him in obedience? </a:t>
            </a:r>
            <a:endParaRPr lang="en-US" sz="2800" dirty="0">
              <a:cs typeface="Calibri"/>
            </a:endParaRPr>
          </a:p>
          <a:p>
            <a:endParaRPr lang="en-US" dirty="0">
              <a:cs typeface="Calibri"/>
            </a:endParaRPr>
          </a:p>
        </p:txBody>
      </p:sp>
    </p:spTree>
    <p:extLst>
      <p:ext uri="{BB962C8B-B14F-4D97-AF65-F5344CB8AC3E}">
        <p14:creationId xmlns:p14="http://schemas.microsoft.com/office/powerpoint/2010/main" val="4245511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A2A33-5C85-412B-9FDF-BCCB81CB6D17}"/>
              </a:ext>
            </a:extLst>
          </p:cNvPr>
          <p:cNvSpPr>
            <a:spLocks noGrp="1"/>
          </p:cNvSpPr>
          <p:nvPr>
            <p:ph type="title"/>
          </p:nvPr>
        </p:nvSpPr>
        <p:spPr>
          <a:xfrm>
            <a:off x="685801" y="609600"/>
            <a:ext cx="10131425" cy="661137"/>
          </a:xfrm>
        </p:spPr>
        <p:txBody>
          <a:bodyPr/>
          <a:lstStyle/>
          <a:p>
            <a:r>
              <a:rPr lang="en-US" b="1" dirty="0">
                <a:cs typeface="Calibri Light"/>
              </a:rPr>
              <a:t>KEY PASSAGE: Genesis 11:1-9</a:t>
            </a:r>
            <a:r>
              <a:rPr lang="en-US" dirty="0">
                <a:cs typeface="Calibri Light"/>
              </a:rPr>
              <a:t> </a:t>
            </a:r>
            <a:endParaRPr lang="en-US" dirty="0"/>
          </a:p>
        </p:txBody>
      </p:sp>
      <p:sp>
        <p:nvSpPr>
          <p:cNvPr id="3" name="Content Placeholder 2">
            <a:extLst>
              <a:ext uri="{FF2B5EF4-FFF2-40B4-BE49-F238E27FC236}">
                <a16:creationId xmlns:a16="http://schemas.microsoft.com/office/drawing/2014/main" id="{B2936A52-9BE8-47D5-BBBF-413C7CCE8BCE}"/>
              </a:ext>
            </a:extLst>
          </p:cNvPr>
          <p:cNvSpPr>
            <a:spLocks noGrp="1"/>
          </p:cNvSpPr>
          <p:nvPr>
            <p:ph idx="1"/>
          </p:nvPr>
        </p:nvSpPr>
        <p:spPr/>
        <p:txBody>
          <a:bodyPr vert="horz" lIns="91440" tIns="45720" rIns="91440" bIns="45720" rtlCol="0" anchor="ctr">
            <a:noAutofit/>
          </a:bodyPr>
          <a:lstStyle/>
          <a:p>
            <a:r>
              <a:rPr lang="en-US" sz="2600" baseline="30000" dirty="0">
                <a:ea typeface="+mn-lt"/>
                <a:cs typeface="+mn-lt"/>
              </a:rPr>
              <a:t>6 </a:t>
            </a:r>
            <a:r>
              <a:rPr lang="en-US" sz="2600" dirty="0">
                <a:ea typeface="+mn-lt"/>
                <a:cs typeface="+mn-lt"/>
              </a:rPr>
              <a:t>And the </a:t>
            </a:r>
            <a:r>
              <a:rPr lang="en-US" sz="2600" cap="small" dirty="0">
                <a:ea typeface="+mn-lt"/>
                <a:cs typeface="+mn-lt"/>
              </a:rPr>
              <a:t>Lord</a:t>
            </a:r>
            <a:r>
              <a:rPr lang="en-US" sz="2600" dirty="0">
                <a:ea typeface="+mn-lt"/>
                <a:cs typeface="+mn-lt"/>
              </a:rPr>
              <a:t> said, Behold, the people is one, and they have all one language; and this they begin to do: and now nothing will be restrained from them, which they have imagined to do.</a:t>
            </a:r>
            <a:endParaRPr lang="en-US" sz="2600">
              <a:cs typeface="Calibri" panose="020F0502020204030204"/>
            </a:endParaRPr>
          </a:p>
          <a:p>
            <a:r>
              <a:rPr lang="en-US" sz="2600" baseline="30000" dirty="0">
                <a:ea typeface="+mn-lt"/>
                <a:cs typeface="+mn-lt"/>
              </a:rPr>
              <a:t>7 </a:t>
            </a:r>
            <a:r>
              <a:rPr lang="en-US" sz="2600" dirty="0">
                <a:ea typeface="+mn-lt"/>
                <a:cs typeface="+mn-lt"/>
              </a:rPr>
              <a:t>Go to, let us go down, and there confound their language, that they may not understand one another's speech.</a:t>
            </a:r>
            <a:endParaRPr lang="en-US" sz="2600">
              <a:cs typeface="Calibri"/>
            </a:endParaRPr>
          </a:p>
          <a:p>
            <a:r>
              <a:rPr lang="en-US" sz="2600" baseline="30000" dirty="0">
                <a:ea typeface="+mn-lt"/>
                <a:cs typeface="+mn-lt"/>
              </a:rPr>
              <a:t>8 </a:t>
            </a:r>
            <a:r>
              <a:rPr lang="en-US" sz="2600" dirty="0">
                <a:ea typeface="+mn-lt"/>
                <a:cs typeface="+mn-lt"/>
              </a:rPr>
              <a:t>So the </a:t>
            </a:r>
            <a:r>
              <a:rPr lang="en-US" sz="2600" cap="small" dirty="0">
                <a:ea typeface="+mn-lt"/>
                <a:cs typeface="+mn-lt"/>
              </a:rPr>
              <a:t>Lord</a:t>
            </a:r>
            <a:r>
              <a:rPr lang="en-US" sz="2600" dirty="0">
                <a:ea typeface="+mn-lt"/>
                <a:cs typeface="+mn-lt"/>
              </a:rPr>
              <a:t> scattered them abroad from thence upon the face of all the earth: and they left off to build the city.</a:t>
            </a:r>
            <a:endParaRPr lang="en-US" sz="2600">
              <a:cs typeface="Calibri"/>
            </a:endParaRPr>
          </a:p>
          <a:p>
            <a:r>
              <a:rPr lang="en-US" sz="2600" baseline="30000" dirty="0">
                <a:ea typeface="+mn-lt"/>
                <a:cs typeface="+mn-lt"/>
              </a:rPr>
              <a:t>9 </a:t>
            </a:r>
            <a:r>
              <a:rPr lang="en-US" sz="2600" dirty="0">
                <a:ea typeface="+mn-lt"/>
                <a:cs typeface="+mn-lt"/>
              </a:rPr>
              <a:t>Therefore is the name of it called Babel; because the </a:t>
            </a:r>
            <a:r>
              <a:rPr lang="en-US" sz="2600" cap="small" dirty="0">
                <a:ea typeface="+mn-lt"/>
                <a:cs typeface="+mn-lt"/>
              </a:rPr>
              <a:t>Lord</a:t>
            </a:r>
            <a:r>
              <a:rPr lang="en-US" sz="2600" dirty="0">
                <a:ea typeface="+mn-lt"/>
                <a:cs typeface="+mn-lt"/>
              </a:rPr>
              <a:t> did there confound the language of all the earth: and from thence did the </a:t>
            </a:r>
            <a:r>
              <a:rPr lang="en-US" sz="2600" cap="small" dirty="0">
                <a:ea typeface="+mn-lt"/>
                <a:cs typeface="+mn-lt"/>
              </a:rPr>
              <a:t>Lord</a:t>
            </a:r>
            <a:r>
              <a:rPr lang="en-US" sz="2600" dirty="0">
                <a:ea typeface="+mn-lt"/>
                <a:cs typeface="+mn-lt"/>
              </a:rPr>
              <a:t> scatter them abroad upon the face of all the earth.</a:t>
            </a:r>
            <a:endParaRPr lang="en-US" sz="2600" dirty="0"/>
          </a:p>
          <a:p>
            <a:endParaRPr lang="en-US" dirty="0">
              <a:cs typeface="Calibri"/>
            </a:endParaRPr>
          </a:p>
        </p:txBody>
      </p:sp>
    </p:spTree>
    <p:extLst>
      <p:ext uri="{BB962C8B-B14F-4D97-AF65-F5344CB8AC3E}">
        <p14:creationId xmlns:p14="http://schemas.microsoft.com/office/powerpoint/2010/main" val="866780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2DCDB-049F-459C-BD34-4634EBEB060E}"/>
              </a:ext>
            </a:extLst>
          </p:cNvPr>
          <p:cNvSpPr>
            <a:spLocks noGrp="1"/>
          </p:cNvSpPr>
          <p:nvPr>
            <p:ph type="title"/>
          </p:nvPr>
        </p:nvSpPr>
        <p:spPr/>
        <p:txBody>
          <a:bodyPr/>
          <a:lstStyle/>
          <a:p>
            <a:r>
              <a:rPr lang="en-US" b="1" dirty="0">
                <a:ea typeface="+mj-lt"/>
                <a:cs typeface="+mj-lt"/>
              </a:rPr>
              <a:t>SUPPORTING SCRIPTURES: Genesis 9:7 </a:t>
            </a:r>
            <a:br>
              <a:rPr lang="en-US" b="1" dirty="0">
                <a:ea typeface="+mj-lt"/>
                <a:cs typeface="+mj-lt"/>
              </a:rPr>
            </a:br>
            <a:r>
              <a:rPr lang="en-US" b="1" dirty="0">
                <a:ea typeface="+mj-lt"/>
                <a:cs typeface="+mj-lt"/>
              </a:rPr>
              <a:t> Proverbs 3:5-6 | Matthew 7:7</a:t>
            </a:r>
            <a:r>
              <a:rPr lang="en-US" dirty="0">
                <a:ea typeface="+mj-lt"/>
                <a:cs typeface="+mj-lt"/>
              </a:rPr>
              <a:t> </a:t>
            </a:r>
            <a:endParaRPr lang="en-US" dirty="0"/>
          </a:p>
        </p:txBody>
      </p:sp>
      <p:sp>
        <p:nvSpPr>
          <p:cNvPr id="3" name="Content Placeholder 2">
            <a:extLst>
              <a:ext uri="{FF2B5EF4-FFF2-40B4-BE49-F238E27FC236}">
                <a16:creationId xmlns:a16="http://schemas.microsoft.com/office/drawing/2014/main" id="{9D55D994-8461-462C-9032-0E302AEF9D2F}"/>
              </a:ext>
            </a:extLst>
          </p:cNvPr>
          <p:cNvSpPr>
            <a:spLocks noGrp="1"/>
          </p:cNvSpPr>
          <p:nvPr>
            <p:ph idx="1"/>
          </p:nvPr>
        </p:nvSpPr>
        <p:spPr/>
        <p:txBody>
          <a:bodyPr/>
          <a:lstStyle/>
          <a:p>
            <a:r>
              <a:rPr lang="en-US" sz="3200" b="1" cap="all" baseline="30000" dirty="0">
                <a:latin typeface="Arial"/>
                <a:ea typeface="+mn-lt"/>
                <a:cs typeface="+mn-lt"/>
              </a:rPr>
              <a:t>Genesis 9:7</a:t>
            </a:r>
          </a:p>
          <a:p>
            <a:r>
              <a:rPr lang="en-US" sz="2800" cap="all" baseline="30000" dirty="0">
                <a:latin typeface="Arial"/>
                <a:ea typeface="+mn-lt"/>
                <a:cs typeface="+mn-lt"/>
              </a:rPr>
              <a:t>7 </a:t>
            </a:r>
            <a:r>
              <a:rPr lang="en-US" sz="2800" cap="all" dirty="0">
                <a:latin typeface="Arial"/>
                <a:ea typeface="+mn-lt"/>
                <a:cs typeface="+mn-lt"/>
              </a:rPr>
              <a:t>And you, be ye fruitful, and multiply; bring forth abundantly in the earth, and multiply therein</a:t>
            </a:r>
            <a:r>
              <a:rPr lang="en-US" sz="2800" cap="all" dirty="0">
                <a:ea typeface="+mn-lt"/>
                <a:cs typeface="+mn-lt"/>
              </a:rPr>
              <a:t>.</a:t>
            </a:r>
            <a:br>
              <a:rPr lang="en-US" b="1" cap="all" dirty="0">
                <a:latin typeface="Calibri Light"/>
                <a:cs typeface="Calibri Light"/>
              </a:rPr>
            </a:br>
            <a:endParaRPr lang="en-US">
              <a:ea typeface="+mn-lt"/>
              <a:cs typeface="+mn-lt"/>
            </a:endParaRPr>
          </a:p>
        </p:txBody>
      </p:sp>
    </p:spTree>
    <p:extLst>
      <p:ext uri="{BB962C8B-B14F-4D97-AF65-F5344CB8AC3E}">
        <p14:creationId xmlns:p14="http://schemas.microsoft.com/office/powerpoint/2010/main" val="3737882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C90F7-8825-4E09-B3C5-491A013F8E69}"/>
              </a:ext>
            </a:extLst>
          </p:cNvPr>
          <p:cNvSpPr>
            <a:spLocks noGrp="1"/>
          </p:cNvSpPr>
          <p:nvPr>
            <p:ph type="title"/>
          </p:nvPr>
        </p:nvSpPr>
        <p:spPr/>
        <p:txBody>
          <a:bodyPr/>
          <a:lstStyle/>
          <a:p>
            <a:r>
              <a:rPr lang="en-US" b="1" dirty="0">
                <a:cs typeface="Calibri Light"/>
              </a:rPr>
              <a:t>SUPPORTING SCRIPTURES:  Proverbs 3:5-6 | Matthew 7:7</a:t>
            </a:r>
            <a:r>
              <a:rPr lang="en-US" dirty="0">
                <a:cs typeface="Calibri Light"/>
              </a:rPr>
              <a:t> </a:t>
            </a:r>
            <a:endParaRPr lang="en-US" dirty="0"/>
          </a:p>
        </p:txBody>
      </p:sp>
      <p:sp>
        <p:nvSpPr>
          <p:cNvPr id="3" name="Content Placeholder 2">
            <a:extLst>
              <a:ext uri="{FF2B5EF4-FFF2-40B4-BE49-F238E27FC236}">
                <a16:creationId xmlns:a16="http://schemas.microsoft.com/office/drawing/2014/main" id="{C446E9E5-3C69-4533-B8F8-9C932C32004A}"/>
              </a:ext>
            </a:extLst>
          </p:cNvPr>
          <p:cNvSpPr>
            <a:spLocks noGrp="1"/>
          </p:cNvSpPr>
          <p:nvPr>
            <p:ph idx="1"/>
          </p:nvPr>
        </p:nvSpPr>
        <p:spPr/>
        <p:txBody>
          <a:bodyPr/>
          <a:lstStyle/>
          <a:p>
            <a:r>
              <a:rPr lang="en-US" sz="2800" dirty="0"/>
              <a:t>Proverbs 3:5-6 King James Version (KJV)</a:t>
            </a:r>
            <a:endParaRPr lang="en-US" sz="2800" dirty="0">
              <a:ea typeface="+mn-lt"/>
              <a:cs typeface="+mn-lt"/>
            </a:endParaRPr>
          </a:p>
          <a:p>
            <a:r>
              <a:rPr lang="en-US" sz="2800" cap="all" baseline="30000" dirty="0">
                <a:ea typeface="+mn-lt"/>
                <a:cs typeface="+mn-lt"/>
              </a:rPr>
              <a:t>5 </a:t>
            </a:r>
            <a:r>
              <a:rPr lang="en-US" sz="2800" cap="all" dirty="0">
                <a:ea typeface="+mn-lt"/>
                <a:cs typeface="+mn-lt"/>
              </a:rPr>
              <a:t>Trust in the </a:t>
            </a:r>
            <a:r>
              <a:rPr lang="en-US" sz="2800" cap="small" dirty="0">
                <a:ea typeface="+mn-lt"/>
                <a:cs typeface="+mn-lt"/>
              </a:rPr>
              <a:t>Lord</a:t>
            </a:r>
            <a:r>
              <a:rPr lang="en-US" sz="2800" cap="all" dirty="0">
                <a:ea typeface="+mn-lt"/>
                <a:cs typeface="+mn-lt"/>
              </a:rPr>
              <a:t> with all thine heart; and lean not unto thine own understanding.</a:t>
            </a:r>
            <a:endParaRPr lang="en-US" sz="2800" dirty="0">
              <a:cs typeface="Calibri"/>
            </a:endParaRPr>
          </a:p>
          <a:p>
            <a:r>
              <a:rPr lang="en-US" sz="2800" cap="all" baseline="30000" dirty="0">
                <a:ea typeface="+mn-lt"/>
                <a:cs typeface="+mn-lt"/>
              </a:rPr>
              <a:t>6 </a:t>
            </a:r>
            <a:r>
              <a:rPr lang="en-US" sz="2800" cap="all" dirty="0">
                <a:ea typeface="+mn-lt"/>
                <a:cs typeface="+mn-lt"/>
              </a:rPr>
              <a:t>In all thy ways acknowledge him, and he shall direct thy paths.</a:t>
            </a:r>
            <a:endParaRPr lang="en-US" sz="2800" dirty="0"/>
          </a:p>
          <a:p>
            <a:endParaRPr lang="en-US" b="1" cap="all" dirty="0">
              <a:ea typeface="+mn-lt"/>
              <a:cs typeface="+mn-lt"/>
            </a:endParaRPr>
          </a:p>
          <a:p>
            <a:endParaRPr lang="en-US" b="1" cap="all" dirty="0">
              <a:cs typeface="Calibri"/>
            </a:endParaRPr>
          </a:p>
        </p:txBody>
      </p:sp>
    </p:spTree>
    <p:extLst>
      <p:ext uri="{BB962C8B-B14F-4D97-AF65-F5344CB8AC3E}">
        <p14:creationId xmlns:p14="http://schemas.microsoft.com/office/powerpoint/2010/main" val="8199321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D8569-C38E-477C-94A9-42974242C26A}"/>
              </a:ext>
            </a:extLst>
          </p:cNvPr>
          <p:cNvSpPr>
            <a:spLocks noGrp="1"/>
          </p:cNvSpPr>
          <p:nvPr>
            <p:ph type="title"/>
          </p:nvPr>
        </p:nvSpPr>
        <p:spPr/>
        <p:txBody>
          <a:bodyPr/>
          <a:lstStyle/>
          <a:p>
            <a:r>
              <a:rPr lang="en-US" b="1" dirty="0">
                <a:ea typeface="+mj-lt"/>
                <a:cs typeface="+mj-lt"/>
              </a:rPr>
              <a:t>SUPPORTING SCRIPTURES:   Matthew 7:7</a:t>
            </a:r>
            <a:r>
              <a:rPr lang="en-US" dirty="0">
                <a:ea typeface="+mj-lt"/>
                <a:cs typeface="+mj-lt"/>
              </a:rPr>
              <a:t> </a:t>
            </a:r>
          </a:p>
          <a:p>
            <a:endParaRPr lang="en-US" dirty="0">
              <a:cs typeface="Calibri Light"/>
            </a:endParaRPr>
          </a:p>
        </p:txBody>
      </p:sp>
      <p:sp>
        <p:nvSpPr>
          <p:cNvPr id="3" name="Content Placeholder 2">
            <a:extLst>
              <a:ext uri="{FF2B5EF4-FFF2-40B4-BE49-F238E27FC236}">
                <a16:creationId xmlns:a16="http://schemas.microsoft.com/office/drawing/2014/main" id="{0D24AB95-B405-4163-B8BF-513CBC7BCF42}"/>
              </a:ext>
            </a:extLst>
          </p:cNvPr>
          <p:cNvSpPr>
            <a:spLocks noGrp="1"/>
          </p:cNvSpPr>
          <p:nvPr>
            <p:ph idx="1"/>
          </p:nvPr>
        </p:nvSpPr>
        <p:spPr/>
        <p:txBody>
          <a:bodyPr/>
          <a:lstStyle/>
          <a:p>
            <a:r>
              <a:rPr lang="en-US" sz="2800" b="1" dirty="0"/>
              <a:t>Matthew 7:7 King James Version (KJV)</a:t>
            </a:r>
            <a:endParaRPr lang="en-US" sz="2800" b="1">
              <a:cs typeface="Calibri" panose="020F0502020204030204"/>
            </a:endParaRPr>
          </a:p>
          <a:p>
            <a:r>
              <a:rPr lang="en-US" sz="2800" b="1" baseline="30000" dirty="0">
                <a:ea typeface="+mn-lt"/>
                <a:cs typeface="+mn-lt"/>
              </a:rPr>
              <a:t>7 </a:t>
            </a:r>
            <a:r>
              <a:rPr lang="en-US" sz="2800" b="1" dirty="0">
                <a:ea typeface="+mn-lt"/>
                <a:cs typeface="+mn-lt"/>
              </a:rPr>
              <a:t>Ask, and it shall be given you; seek, and ye shall find; knock, and it shall be opened unto you:</a:t>
            </a:r>
            <a:endParaRPr lang="en-US" sz="2800" b="1" dirty="0"/>
          </a:p>
          <a:p>
            <a:endParaRPr lang="en-US" dirty="0">
              <a:cs typeface="Calibri"/>
            </a:endParaRPr>
          </a:p>
        </p:txBody>
      </p:sp>
    </p:spTree>
    <p:extLst>
      <p:ext uri="{BB962C8B-B14F-4D97-AF65-F5344CB8AC3E}">
        <p14:creationId xmlns:p14="http://schemas.microsoft.com/office/powerpoint/2010/main" val="3835487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13DAC-F732-43CD-89EB-3F117A9DF2CD}"/>
              </a:ext>
            </a:extLst>
          </p:cNvPr>
          <p:cNvSpPr>
            <a:spLocks noGrp="1"/>
          </p:cNvSpPr>
          <p:nvPr>
            <p:ph type="title"/>
          </p:nvPr>
        </p:nvSpPr>
        <p:spPr/>
        <p:txBody>
          <a:bodyPr/>
          <a:lstStyle/>
          <a:p>
            <a:r>
              <a:rPr lang="en-US" b="1" dirty="0"/>
              <a:t>Introduction</a:t>
            </a:r>
            <a:r>
              <a:rPr lang="en-US" dirty="0"/>
              <a:t> </a:t>
            </a:r>
          </a:p>
          <a:p>
            <a:endParaRPr lang="en-US" dirty="0">
              <a:cs typeface="Calibri Light"/>
            </a:endParaRPr>
          </a:p>
        </p:txBody>
      </p:sp>
      <p:sp>
        <p:nvSpPr>
          <p:cNvPr id="3" name="Content Placeholder 2">
            <a:extLst>
              <a:ext uri="{FF2B5EF4-FFF2-40B4-BE49-F238E27FC236}">
                <a16:creationId xmlns:a16="http://schemas.microsoft.com/office/drawing/2014/main" id="{0A0B3BD1-04C3-4E60-AB89-2D6AAA393299}"/>
              </a:ext>
            </a:extLst>
          </p:cNvPr>
          <p:cNvSpPr>
            <a:spLocks noGrp="1"/>
          </p:cNvSpPr>
          <p:nvPr>
            <p:ph idx="1"/>
          </p:nvPr>
        </p:nvSpPr>
        <p:spPr/>
        <p:txBody>
          <a:bodyPr vert="horz" lIns="91440" tIns="45720" rIns="91440" bIns="45720" rtlCol="0" anchor="ctr">
            <a:noAutofit/>
          </a:bodyPr>
          <a:lstStyle/>
          <a:p>
            <a:r>
              <a:rPr lang="en-US" sz="2800" b="1" dirty="0"/>
              <a:t>Sometimes we might wonder why a plan of ours doesn’t turn out as we had hoped.</a:t>
            </a:r>
            <a:r>
              <a:rPr lang="en-US" sz="2800" dirty="0"/>
              <a:t> </a:t>
            </a:r>
            <a:endParaRPr lang="en-US" sz="2800">
              <a:cs typeface="Calibri" panose="020F0502020204030204"/>
            </a:endParaRPr>
          </a:p>
          <a:p>
            <a:r>
              <a:rPr lang="en-US" sz="2800" b="1" dirty="0"/>
              <a:t>We were careful to think through every step, but it didn’t work.</a:t>
            </a:r>
            <a:endParaRPr lang="en-US" sz="2000" dirty="0"/>
          </a:p>
          <a:p>
            <a:r>
              <a:rPr lang="en-US" sz="2800" dirty="0"/>
              <a:t> One possible reason is that we foolishly left God out of the plan.</a:t>
            </a:r>
            <a:endParaRPr lang="en-US" sz="2000" dirty="0"/>
          </a:p>
          <a:p>
            <a:r>
              <a:rPr lang="en-US" sz="2800" dirty="0"/>
              <a:t> Instead of relying on the One who knows everything and has all power, we depended on our own knowledge, understanding, and resources to determine what we wanted to accomplish, where we desired to go, and how we would complete the plan. </a:t>
            </a:r>
            <a:endParaRPr lang="en-US" sz="2000">
              <a:cs typeface="Calibri"/>
            </a:endParaRPr>
          </a:p>
          <a:p>
            <a:endParaRPr lang="en-US" dirty="0">
              <a:cs typeface="Calibri"/>
            </a:endParaRPr>
          </a:p>
        </p:txBody>
      </p:sp>
    </p:spTree>
    <p:extLst>
      <p:ext uri="{BB962C8B-B14F-4D97-AF65-F5344CB8AC3E}">
        <p14:creationId xmlns:p14="http://schemas.microsoft.com/office/powerpoint/2010/main" val="1048935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0DA05-7853-4F02-9BF4-E1A10A5EA5CD}"/>
              </a:ext>
            </a:extLst>
          </p:cNvPr>
          <p:cNvSpPr>
            <a:spLocks noGrp="1"/>
          </p:cNvSpPr>
          <p:nvPr>
            <p:ph type="title"/>
          </p:nvPr>
        </p:nvSpPr>
        <p:spPr/>
        <p:txBody>
          <a:bodyPr/>
          <a:lstStyle/>
          <a:p>
            <a:r>
              <a:rPr lang="en-US" b="1" dirty="0"/>
              <a:t>SERMON POINTS</a:t>
            </a:r>
            <a:endParaRPr lang="en-US" dirty="0"/>
          </a:p>
          <a:p>
            <a:endParaRPr lang="en-US" dirty="0">
              <a:cs typeface="Calibri Light"/>
            </a:endParaRPr>
          </a:p>
        </p:txBody>
      </p:sp>
      <p:sp>
        <p:nvSpPr>
          <p:cNvPr id="3" name="Content Placeholder 2">
            <a:extLst>
              <a:ext uri="{FF2B5EF4-FFF2-40B4-BE49-F238E27FC236}">
                <a16:creationId xmlns:a16="http://schemas.microsoft.com/office/drawing/2014/main" id="{DF3F9E73-0196-4674-A588-7E84C31CBCF9}"/>
              </a:ext>
            </a:extLst>
          </p:cNvPr>
          <p:cNvSpPr>
            <a:spLocks noGrp="1"/>
          </p:cNvSpPr>
          <p:nvPr>
            <p:ph idx="1"/>
          </p:nvPr>
        </p:nvSpPr>
        <p:spPr>
          <a:xfrm>
            <a:off x="685801" y="1711372"/>
            <a:ext cx="10131425" cy="4079828"/>
          </a:xfrm>
        </p:spPr>
        <p:txBody>
          <a:bodyPr>
            <a:normAutofit lnSpcReduction="10000"/>
          </a:bodyPr>
          <a:lstStyle/>
          <a:p>
            <a:r>
              <a:rPr lang="en-US" sz="2800" b="1" dirty="0"/>
              <a:t>An example of this kind of mindset is found in Genesis 11:1-9.</a:t>
            </a:r>
            <a:r>
              <a:rPr lang="en-US" sz="2800" dirty="0"/>
              <a:t> After the flood, the Lord had told Noah’s sons, “Be fruitful and multiply; populate the earth abundantly and multiply on it” </a:t>
            </a:r>
            <a:r>
              <a:rPr lang="en-US" sz="2800" b="1" dirty="0"/>
              <a:t>(Gen. 9:7)</a:t>
            </a:r>
            <a:r>
              <a:rPr lang="en-US" sz="2800" dirty="0"/>
              <a:t>. </a:t>
            </a:r>
            <a:endParaRPr lang="en-US" sz="2000" dirty="0"/>
          </a:p>
          <a:p>
            <a:r>
              <a:rPr lang="en-US" sz="2800" dirty="0"/>
              <a:t>But their descendants gathered on a plain in Shinar and settled there, saying, “Come, let us build for ourselves a city, and a tower whose top will reach into heaven, and let us make for ourselves a name, otherwise we will be scattered abroad over the face of the whole earth” </a:t>
            </a:r>
            <a:r>
              <a:rPr lang="en-US" sz="2800" b="1" dirty="0"/>
              <a:t>(Gen. 11:4</a:t>
            </a:r>
            <a:r>
              <a:rPr lang="en-US" sz="2800" dirty="0"/>
              <a:t>). </a:t>
            </a:r>
            <a:endParaRPr lang="en-US" sz="2000">
              <a:cs typeface="Calibri" panose="020F0502020204030204"/>
            </a:endParaRPr>
          </a:p>
          <a:p>
            <a:endParaRPr lang="en-US" dirty="0">
              <a:cs typeface="Calibri"/>
            </a:endParaRPr>
          </a:p>
        </p:txBody>
      </p:sp>
    </p:spTree>
    <p:extLst>
      <p:ext uri="{BB962C8B-B14F-4D97-AF65-F5344CB8AC3E}">
        <p14:creationId xmlns:p14="http://schemas.microsoft.com/office/powerpoint/2010/main" val="42156999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68680-52FF-42D0-AAEA-40673E84FF84}"/>
              </a:ext>
            </a:extLst>
          </p:cNvPr>
          <p:cNvSpPr>
            <a:spLocks noGrp="1"/>
          </p:cNvSpPr>
          <p:nvPr>
            <p:ph type="title"/>
          </p:nvPr>
        </p:nvSpPr>
        <p:spPr/>
        <p:txBody>
          <a:bodyPr/>
          <a:lstStyle/>
          <a:p>
            <a:r>
              <a:rPr lang="en-US" b="1" dirty="0">
                <a:ea typeface="+mj-lt"/>
                <a:cs typeface="+mj-lt"/>
              </a:rPr>
              <a:t>SERMON POINTS</a:t>
            </a:r>
            <a:endParaRPr lang="en-US" dirty="0"/>
          </a:p>
        </p:txBody>
      </p:sp>
      <p:sp>
        <p:nvSpPr>
          <p:cNvPr id="3" name="Content Placeholder 2">
            <a:extLst>
              <a:ext uri="{FF2B5EF4-FFF2-40B4-BE49-F238E27FC236}">
                <a16:creationId xmlns:a16="http://schemas.microsoft.com/office/drawing/2014/main" id="{0E06F7EA-A4D5-48A4-B469-31350D429065}"/>
              </a:ext>
            </a:extLst>
          </p:cNvPr>
          <p:cNvSpPr>
            <a:spLocks noGrp="1"/>
          </p:cNvSpPr>
          <p:nvPr>
            <p:ph idx="1"/>
          </p:nvPr>
        </p:nvSpPr>
        <p:spPr/>
        <p:txBody>
          <a:bodyPr/>
          <a:lstStyle/>
          <a:p>
            <a:r>
              <a:rPr lang="en-US" sz="2800" b="1" dirty="0"/>
              <a:t>Although God had made it very clear that He wanted mankind to fill the earth, the people at Babel decided to make their own plan, disregarding the Lord’s instructions.</a:t>
            </a:r>
            <a:r>
              <a:rPr lang="en-US" sz="2800" dirty="0"/>
              <a:t> </a:t>
            </a:r>
          </a:p>
          <a:p>
            <a:r>
              <a:rPr lang="en-US" sz="2800" dirty="0"/>
              <a:t>In response to their rebellion, God confused their language so they could no longer communicate with each other and build the tower.</a:t>
            </a:r>
            <a:endParaRPr lang="en-US" sz="2800" dirty="0">
              <a:cs typeface="Calibri"/>
            </a:endParaRPr>
          </a:p>
          <a:p>
            <a:r>
              <a:rPr lang="en-US" sz="2800" dirty="0"/>
              <a:t> As a result, His will was accomplished, and they were scattered abroad over the face of the earth. </a:t>
            </a:r>
            <a:endParaRPr lang="en-US" sz="2800">
              <a:cs typeface="Calibri" panose="020F0502020204030204"/>
            </a:endParaRPr>
          </a:p>
          <a:p>
            <a:endParaRPr lang="en-US" dirty="0">
              <a:cs typeface="Calibri"/>
            </a:endParaRPr>
          </a:p>
        </p:txBody>
      </p:sp>
    </p:spTree>
    <p:extLst>
      <p:ext uri="{BB962C8B-B14F-4D97-AF65-F5344CB8AC3E}">
        <p14:creationId xmlns:p14="http://schemas.microsoft.com/office/powerpoint/2010/main" val="18938599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3F296A"/>
      </a:dk2>
      <a:lt2>
        <a:srgbClr val="EBEBEB"/>
      </a:lt2>
      <a:accent1>
        <a:srgbClr val="E84574"/>
      </a:accent1>
      <a:accent2>
        <a:srgbClr val="798FF2"/>
      </a:accent2>
      <a:accent3>
        <a:srgbClr val="95C369"/>
      </a:accent3>
      <a:accent4>
        <a:srgbClr val="EE875A"/>
      </a:accent4>
      <a:accent5>
        <a:srgbClr val="C363E8"/>
      </a:accent5>
      <a:accent6>
        <a:srgbClr val="6AADC8"/>
      </a:accent6>
      <a:hlink>
        <a:srgbClr val="FE80C7"/>
      </a:hlink>
      <a:folHlink>
        <a:srgbClr val="FBA3EC"/>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61DDDE80-2DFA-4F2A-B66F-72059846BD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84178DDC-36E9-4EC8-A11F-9A81F92C03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FEF6A1A-C688-4464-AB07-AB68677D0963}">
  <ds:schemaRefs>
    <ds:schemaRef ds:uri="http://schemas.microsoft.com/sharepoint/v3/contenttype/forms"/>
  </ds:schemaRefs>
</ds:datastoreItem>
</file>

<file path=customXml/itemProps3.xml><?xml version="1.0" encoding="utf-8"?>
<ds:datastoreItem xmlns:ds="http://schemas.openxmlformats.org/officeDocument/2006/customXml" ds:itemID="{12C47A85-C19E-4256-8429-038D0FDE2DE5}">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
  <TotalTime>0</TotalTime>
  <Words>1728</Words>
  <Application>Microsoft Office PowerPoint</Application>
  <PresentationFormat>Widescreen</PresentationFormat>
  <Paragraphs>94</Paragraphs>
  <Slides>23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Calibri Light</vt:lpstr>
      <vt:lpstr>Celestial</vt:lpstr>
      <vt:lpstr>Our Plans Without God  </vt:lpstr>
      <vt:lpstr>KEY PASSAGE: Genesis 11:1-9 </vt:lpstr>
      <vt:lpstr>KEY PASSAGE: Genesis 11:1-9 </vt:lpstr>
      <vt:lpstr>SUPPORTING SCRIPTURES: Genesis 9:7   Proverbs 3:5-6 | Matthew 7:7 </vt:lpstr>
      <vt:lpstr>SUPPORTING SCRIPTURES:  Proverbs 3:5-6 | Matthew 7:7 </vt:lpstr>
      <vt:lpstr>SUPPORTING SCRIPTURES:   Matthew 7:7  </vt:lpstr>
      <vt:lpstr>Introduction  </vt:lpstr>
      <vt:lpstr>SERMON POINTS </vt:lpstr>
      <vt:lpstr>SERMON POINTS</vt:lpstr>
      <vt:lpstr>SERMON POINTS</vt:lpstr>
      <vt:lpstr>SERMON POINTS</vt:lpstr>
      <vt:lpstr>SERMON POINTS</vt:lpstr>
      <vt:lpstr>SERMON POINTS</vt:lpstr>
      <vt:lpstr>SERMON POINTS</vt:lpstr>
      <vt:lpstr>SERMON POINTS</vt:lpstr>
      <vt:lpstr>SERMON POINTS</vt:lpstr>
      <vt:lpstr>SERMON POINTS</vt:lpstr>
      <vt:lpstr>SERMON POINTS</vt:lpstr>
      <vt:lpstr>SERMON POINTS</vt:lpstr>
      <vt:lpstr>SERMON POINTS</vt:lpstr>
      <vt:lpstr>SERMON POINTS</vt:lpstr>
      <vt:lpstr>SERMON POINTS</vt:lpstr>
      <vt:lpstr>RESPONSE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Future Celestial Design</dc:title>
  <dc:creator/>
  <cp:lastModifiedBy/>
  <cp:revision>209</cp:revision>
  <dcterms:created xsi:type="dcterms:W3CDTF">2020-01-01T22:57:33Z</dcterms:created>
  <dcterms:modified xsi:type="dcterms:W3CDTF">2020-01-05T14:00:12Z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42aa342-8706-4288-bd11-ebb85995028c_Enabled">
    <vt:lpwstr>True</vt:lpwstr>
  </property>
  <property fmtid="{D5CDD505-2E9C-101B-9397-08002B2CF9AE}" pid="3" name="MSIP_Label_f42aa342-8706-4288-bd11-ebb85995028c_SiteId">
    <vt:lpwstr>72f988bf-86f1-41af-91ab-2d7cd011db47</vt:lpwstr>
  </property>
  <property fmtid="{D5CDD505-2E9C-101B-9397-08002B2CF9AE}" pid="4" name="MSIP_Label_f42aa342-8706-4288-bd11-ebb85995028c_Owner">
    <vt:lpwstr>v-abdarl@microsoft.com</vt:lpwstr>
  </property>
  <property fmtid="{D5CDD505-2E9C-101B-9397-08002B2CF9AE}" pid="5" name="MSIP_Label_f42aa342-8706-4288-bd11-ebb85995028c_SetDate">
    <vt:lpwstr>2019-04-01T22:39:43.0089704Z</vt:lpwstr>
  </property>
  <property fmtid="{D5CDD505-2E9C-101B-9397-08002B2CF9AE}" pid="6" name="MSIP_Label_f42aa342-8706-4288-bd11-ebb85995028c_Name">
    <vt:lpwstr>General</vt:lpwstr>
  </property>
  <property fmtid="{D5CDD505-2E9C-101B-9397-08002B2CF9AE}" pid="7" name="MSIP_Label_f42aa342-8706-4288-bd11-ebb85995028c_Application">
    <vt:lpwstr>Microsoft Azure Information Protection</vt:lpwstr>
  </property>
  <property fmtid="{D5CDD505-2E9C-101B-9397-08002B2CF9AE}" pid="8" name="MSIP_Label_f42aa342-8706-4288-bd11-ebb85995028c_ActionId">
    <vt:lpwstr>c08b12af-717c-4ae9-a989-12bcb17fb5af</vt:lpwstr>
  </property>
  <property fmtid="{D5CDD505-2E9C-101B-9397-08002B2CF9AE}" pid="9" name="MSIP_Label_f42aa342-8706-4288-bd11-ebb85995028c_Extended_MSFT_Method">
    <vt:lpwstr>Automatic</vt:lpwstr>
  </property>
  <property fmtid="{D5CDD505-2E9C-101B-9397-08002B2CF9AE}" pid="10" name="Sensitivity">
    <vt:lpwstr>General</vt:lpwstr>
  </property>
  <property fmtid="{D5CDD505-2E9C-101B-9397-08002B2CF9AE}" pid="11" name="ContentTypeId">
    <vt:lpwstr>0x01010079F111ED35F8CC479449609E8A0923A6</vt:lpwstr>
  </property>
</Properties>
</file>