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79" r:id="rId7"/>
    <p:sldId id="280" r:id="rId8"/>
    <p:sldId id="261" r:id="rId9"/>
    <p:sldId id="262" r:id="rId10"/>
    <p:sldId id="263" r:id="rId11"/>
    <p:sldId id="264" r:id="rId12"/>
    <p:sldId id="282" r:id="rId13"/>
    <p:sldId id="281" r:id="rId14"/>
    <p:sldId id="283" r:id="rId15"/>
    <p:sldId id="265" r:id="rId16"/>
    <p:sldId id="284" r:id="rId17"/>
    <p:sldId id="266" r:id="rId18"/>
    <p:sldId id="267" r:id="rId19"/>
    <p:sldId id="268" r:id="rId20"/>
    <p:sldId id="269" r:id="rId21"/>
    <p:sldId id="270" r:id="rId22"/>
    <p:sldId id="271" r:id="rId23"/>
    <p:sldId id="272" r:id="rId24"/>
    <p:sldId id="273" r:id="rId25"/>
    <p:sldId id="274"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6" d="100"/>
          <a:sy n="116" d="100"/>
        </p:scale>
        <p:origin x="336"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1007533" y="0"/>
            <a:ext cx="7934348"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8941881"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2611808" y="3428998"/>
            <a:ext cx="5518066" cy="2268559"/>
          </a:xfrm>
        </p:spPr>
        <p:txBody>
          <a:bodyPr anchor="t">
            <a:normAutofit/>
          </a:bodyPr>
          <a:lstStyle>
            <a:lvl1pPr algn="r">
              <a:defRPr sz="6000"/>
            </a:lvl1pPr>
          </a:lstStyle>
          <a:p>
            <a:r>
              <a:rPr lang="en-US"/>
              <a:t>Click to edit Master title style</a:t>
            </a:r>
            <a:endParaRPr lang="en-US" dirty="0"/>
          </a:p>
        </p:txBody>
      </p:sp>
      <p:sp>
        <p:nvSpPr>
          <p:cNvPr id="3" name="Subtitle 2"/>
          <p:cNvSpPr>
            <a:spLocks noGrp="1"/>
          </p:cNvSpPr>
          <p:nvPr>
            <p:ph type="subTitle" idx="1"/>
          </p:nvPr>
        </p:nvSpPr>
        <p:spPr>
          <a:xfrm>
            <a:off x="2772274" y="2268786"/>
            <a:ext cx="5357600" cy="1160213"/>
          </a:xfrm>
        </p:spPr>
        <p:txBody>
          <a:bodyPr tIns="0" anchor="b">
            <a:normAutofit/>
          </a:bodyPr>
          <a:lstStyle>
            <a:lvl1pPr marL="0" indent="0" algn="r">
              <a:buNone/>
              <a:defRPr sz="1800" b="0">
                <a:solidFill>
                  <a:schemeClr val="tx1"/>
                </a:solidFill>
              </a:defRPr>
            </a:lvl1pPr>
            <a:lvl2pPr marL="457200" indent="0" algn="ctr">
              <a:buNone/>
              <a:defRPr sz="18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9AB3A824-1A51-4B26-AD58-A6D8E14F6C04}"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rIns="45720"/>
          <a:lstStyle/>
          <a:p>
            <a:fld id="{6D22F896-40B5-4ADD-8801-0D06FADFA095}" type="slidenum">
              <a:rPr lang="en-US" dirty="0"/>
              <a:t>‹#›</a:t>
            </a:fld>
            <a:endParaRPr lang="en-US" dirty="0"/>
          </a:p>
        </p:txBody>
      </p:sp>
      <p:sp>
        <p:nvSpPr>
          <p:cNvPr id="13" name="TextBox 12"/>
          <p:cNvSpPr txBox="1"/>
          <p:nvPr/>
        </p:nvSpPr>
        <p:spPr>
          <a:xfrm>
            <a:off x="2191282" y="3262852"/>
            <a:ext cx="415636" cy="461665"/>
          </a:xfrm>
          <a:prstGeom prst="rect">
            <a:avLst/>
          </a:prstGeom>
          <a:noFill/>
        </p:spPr>
        <p:txBody>
          <a:bodyPr wrap="square" rtlCol="0">
            <a:spAutoFit/>
          </a:bodyPr>
          <a:lstStyle/>
          <a:p>
            <a:pPr algn="r"/>
            <a:r>
              <a:rPr lang="en-US" sz="2400" dirty="0">
                <a:solidFill>
                  <a:schemeClr val="accent6"/>
                </a:solidFill>
                <a:latin typeface="Wingdings 3" panose="05040102010807070707" pitchFamily="18" charset="2"/>
              </a:rPr>
              <a:t>z</a:t>
            </a:r>
            <a:endParaRPr lang="en-US" sz="2400" dirty="0">
              <a:solidFill>
                <a:schemeClr val="accent6"/>
              </a:solidFill>
              <a:latin typeface="MS Shell Dlg 2" panose="020B0604030504040204" pitchFamily="34" charset="0"/>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4" name="Rectangle 1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a:off x="2194236"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11808" y="808056"/>
            <a:ext cx="7954091" cy="1077229"/>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857E33E-8B18-4087-B112-809917729534}"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5" name="Rectangle 1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Rectangle 1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TextBox 8"/>
          <p:cNvSpPr txBox="1"/>
          <p:nvPr/>
        </p:nvSpPr>
        <p:spPr>
          <a:xfrm rot="5400000">
            <a:off x="10337141" y="416061"/>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Vertical Title 1"/>
          <p:cNvSpPr>
            <a:spLocks noGrp="1"/>
          </p:cNvSpPr>
          <p:nvPr>
            <p:ph type="title" orient="vert"/>
          </p:nvPr>
        </p:nvSpPr>
        <p:spPr>
          <a:xfrm>
            <a:off x="9239380" y="805818"/>
            <a:ext cx="1326519" cy="5244126"/>
          </a:xfrm>
        </p:spPr>
        <p:txBody>
          <a:bodyPr vert="eaVert"/>
          <a:lstStyle>
            <a:lvl1pPr algn="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2608751" y="970410"/>
            <a:ext cx="6466903" cy="5079534"/>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D3FFE419-2371-464F-8239-3959401C3561}"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9" name="Rectangle 2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97D162C4-EDD9-4389-A98B-B87ECEA2A816}"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
        <p:nvSpPr>
          <p:cNvPr id="7" name="TextBox 6"/>
          <p:cNvSpPr txBox="1"/>
          <p:nvPr/>
        </p:nvSpPr>
        <p:spPr>
          <a:xfrm>
            <a:off x="2194943" y="641225"/>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4" name="Rectangle 23"/>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5" name="Rectangle 24"/>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TextBox 10"/>
          <p:cNvSpPr txBox="1"/>
          <p:nvPr/>
        </p:nvSpPr>
        <p:spPr>
          <a:xfrm>
            <a:off x="2191843" y="296258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3147254"/>
            <a:ext cx="7956560" cy="1424746"/>
          </a:xfrm>
        </p:spPr>
        <p:txBody>
          <a:bodyPr anchor="t">
            <a:normAutofit/>
          </a:bodyPr>
          <a:lstStyle>
            <a:lvl1pPr algn="r">
              <a:defRPr sz="3200"/>
            </a:lvl1pPr>
          </a:lstStyle>
          <a:p>
            <a:r>
              <a:rPr lang="en-US"/>
              <a:t>Click to edit Master title style</a:t>
            </a:r>
            <a:endParaRPr lang="en-US" dirty="0"/>
          </a:p>
        </p:txBody>
      </p:sp>
      <p:sp>
        <p:nvSpPr>
          <p:cNvPr id="3" name="Text Placeholder 2"/>
          <p:cNvSpPr>
            <a:spLocks noGrp="1"/>
          </p:cNvSpPr>
          <p:nvPr>
            <p:ph type="body" idx="1"/>
          </p:nvPr>
        </p:nvSpPr>
        <p:spPr>
          <a:xfrm>
            <a:off x="2773968" y="2268786"/>
            <a:ext cx="7791931" cy="878468"/>
          </a:xfrm>
        </p:spPr>
        <p:txBody>
          <a:bodyPr tIns="0" anchor="b">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E5059C3-6A89-4494-99FF-5A4D6FFD50EB}" type="datetimeFigureOut">
              <a:rPr lang="en-US" dirty="0"/>
              <a:t>1/15/2020</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6" name="Rectangle 25"/>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7" name="Rectangle 26"/>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609873" y="805817"/>
            <a:ext cx="7950984" cy="1081705"/>
          </a:xfrm>
        </p:spPr>
        <p:txBody>
          <a:bodyPr/>
          <a:lstStyle/>
          <a:p>
            <a:r>
              <a:rPr lang="en-US"/>
              <a:t>Click to edit Master title style</a:t>
            </a:r>
            <a:endParaRPr lang="en-US" dirty="0"/>
          </a:p>
        </p:txBody>
      </p:sp>
      <p:sp>
        <p:nvSpPr>
          <p:cNvPr id="3" name="Content Placeholder 2"/>
          <p:cNvSpPr>
            <a:spLocks noGrp="1"/>
          </p:cNvSpPr>
          <p:nvPr>
            <p:ph sz="half" idx="1"/>
          </p:nvPr>
        </p:nvSpPr>
        <p:spPr>
          <a:xfrm>
            <a:off x="2605374" y="2052116"/>
            <a:ext cx="3891960" cy="399782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66636" y="2052114"/>
            <a:ext cx="3894222" cy="399782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CA954B2F-12DE-47F5-8894-472B206D2E1E}"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
        <p:nvSpPr>
          <p:cNvPr id="10" name="TextBox 9"/>
          <p:cNvSpPr txBox="1"/>
          <p:nvPr/>
        </p:nvSpPr>
        <p:spPr>
          <a:xfrm>
            <a:off x="2196172" y="641223"/>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0" name="Rectangle 19"/>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Rectangle 20"/>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TextBox 11"/>
          <p:cNvSpPr txBox="1"/>
          <p:nvPr/>
        </p:nvSpPr>
        <p:spPr>
          <a:xfrm>
            <a:off x="2193650" y="636424"/>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2609873" y="805818"/>
            <a:ext cx="7956560" cy="1078348"/>
          </a:xfrm>
        </p:spPr>
        <p:txBody>
          <a:bodyPr/>
          <a:lstStyle/>
          <a:p>
            <a:r>
              <a:rPr lang="en-US"/>
              <a:t>Click to edit Master title style</a:t>
            </a:r>
            <a:endParaRPr lang="en-US" dirty="0"/>
          </a:p>
        </p:txBody>
      </p:sp>
      <p:sp>
        <p:nvSpPr>
          <p:cNvPr id="3" name="Text Placeholder 2"/>
          <p:cNvSpPr>
            <a:spLocks noGrp="1"/>
          </p:cNvSpPr>
          <p:nvPr>
            <p:ph type="body" idx="1"/>
          </p:nvPr>
        </p:nvSpPr>
        <p:spPr>
          <a:xfrm>
            <a:off x="2609285" y="2052115"/>
            <a:ext cx="3896467"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2609285" y="2851331"/>
            <a:ext cx="3893623"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666634" y="2052115"/>
            <a:ext cx="3899798" cy="713818"/>
          </a:xfrm>
        </p:spPr>
        <p:txBody>
          <a:bodyPr anchor="b">
            <a:noAutofit/>
          </a:bodyPr>
          <a:lstStyle>
            <a:lvl1pPr marL="0" indent="0" algn="l">
              <a:lnSpc>
                <a:spcPct val="100000"/>
              </a:lnSpc>
              <a:buNone/>
              <a:defRPr sz="2200" b="0" cap="none" baseline="0">
                <a:solidFill>
                  <a:schemeClr val="accent6"/>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66635" y="2851331"/>
            <a:ext cx="3899798" cy="3071434"/>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F30E46F-7819-4ACF-B48B-48222C2ACC88}" type="datetimeFigureOut">
              <a:rPr lang="en-US" dirty="0"/>
              <a:t>1/15/2020</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3" name="Rectangle 12"/>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Rectangle 13"/>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FAF3416-4057-4DAA-829D-4CA07428D088}" type="datetimeFigureOut">
              <a:rPr lang="en-US" dirty="0"/>
              <a:t>1/15/2020</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
        <p:nvSpPr>
          <p:cNvPr id="8" name="TextBox 7"/>
          <p:cNvSpPr txBox="1"/>
          <p:nvPr/>
        </p:nvSpPr>
        <p:spPr>
          <a:xfrm>
            <a:off x="2196172" y="641226"/>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2" name="Rectangle 11"/>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921D9284-D300-4297-87F7-E791DCC15DB1}" type="datetimeFigureOut">
              <a:rPr lang="en-US" dirty="0"/>
              <a:t>1/15/2020</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5" name="Rectangle 24"/>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6" name="Rectangle 25"/>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TextBox 9"/>
          <p:cNvSpPr txBox="1"/>
          <p:nvPr/>
        </p:nvSpPr>
        <p:spPr>
          <a:xfrm>
            <a:off x="1554154"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0323" y="1282451"/>
            <a:ext cx="2664361" cy="1903241"/>
          </a:xfrm>
        </p:spPr>
        <p:txBody>
          <a:bodyPr anchor="b">
            <a:normAutofit/>
          </a:bodyPr>
          <a:lstStyle>
            <a:lvl1pPr algn="l">
              <a:defRPr sz="2400"/>
            </a:lvl1pPr>
          </a:lstStyle>
          <a:p>
            <a:r>
              <a:rPr lang="en-US"/>
              <a:t>Click to edit Master title style</a:t>
            </a:r>
            <a:endParaRPr lang="en-US" dirty="0"/>
          </a:p>
        </p:txBody>
      </p:sp>
      <p:sp>
        <p:nvSpPr>
          <p:cNvPr id="3" name="Content Placeholder 2"/>
          <p:cNvSpPr>
            <a:spLocks noGrp="1"/>
          </p:cNvSpPr>
          <p:nvPr>
            <p:ph idx="1"/>
          </p:nvPr>
        </p:nvSpPr>
        <p:spPr>
          <a:xfrm>
            <a:off x="5120154" y="805818"/>
            <a:ext cx="5446278" cy="524412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970322" y="3186154"/>
            <a:ext cx="2664361" cy="2386397"/>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7D525BB-DA17-4BA0-B3C8-3AC3ABC827E6}"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9" name="Rectangle 18"/>
          <p:cNvSpPr/>
          <p:nvPr/>
        </p:nvSpPr>
        <p:spPr>
          <a:xfrm>
            <a:off x="1004479" y="0"/>
            <a:ext cx="10372316" cy="6858000"/>
          </a:xfrm>
          <a:prstGeom prst="rect">
            <a:avLst/>
          </a:prstGeom>
          <a:solidFill>
            <a:schemeClr val="bg2">
              <a:alpha val="92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0" name="Rectangle 19"/>
          <p:cNvSpPr/>
          <p:nvPr/>
        </p:nvSpPr>
        <p:spPr>
          <a:xfrm>
            <a:off x="11377328" y="0"/>
            <a:ext cx="27432"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6747062" y="3229"/>
            <a:ext cx="4629734" cy="6858000"/>
          </a:xfrm>
          <a:solidFill>
            <a:schemeClr val="tx1">
              <a:alpha val="10000"/>
            </a:schemeClr>
          </a:solidFill>
          <a:ln w="9525" cap="sq">
            <a:noFill/>
            <a:miter lim="800000"/>
          </a:ln>
          <a:effectLst/>
          <a:scene3d>
            <a:camera prst="orthographicFront"/>
            <a:lightRig rig="twoPt" dir="t">
              <a:rot lat="0" lon="0" rev="7200000"/>
            </a:lightRig>
          </a:scene3d>
          <a:sp3d>
            <a:bevelT w="25400" h="19050"/>
            <a:contourClr>
              <a:srgbClr val="FFFFFF"/>
            </a:contourClr>
          </a:sp3d>
        </p:spPr>
        <p:txBody>
          <a:bodyPr anchor="t">
            <a:normAutofit/>
          </a:bodyPr>
          <a:lstStyle>
            <a:lvl1pPr marL="0" indent="0" algn="ctr">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TextBox 9"/>
          <p:cNvSpPr txBox="1"/>
          <p:nvPr/>
        </p:nvSpPr>
        <p:spPr>
          <a:xfrm>
            <a:off x="1554686" y="1127550"/>
            <a:ext cx="415636" cy="369332"/>
          </a:xfrm>
          <a:prstGeom prst="rect">
            <a:avLst/>
          </a:prstGeom>
          <a:noFill/>
        </p:spPr>
        <p:txBody>
          <a:bodyPr wrap="square" rtlCol="0">
            <a:spAutoFit/>
          </a:bodyPr>
          <a:lstStyle/>
          <a:p>
            <a:pPr algn="r"/>
            <a:r>
              <a:rPr lang="en-US" sz="1800" dirty="0">
                <a:solidFill>
                  <a:schemeClr val="accent6"/>
                </a:solidFill>
                <a:latin typeface="Wingdings 3" panose="05040102010807070707" pitchFamily="18" charset="2"/>
              </a:rPr>
              <a:t>z</a:t>
            </a:r>
            <a:endParaRPr lang="en-US" sz="1000" dirty="0">
              <a:solidFill>
                <a:schemeClr val="accent6"/>
              </a:solidFill>
              <a:latin typeface="MS Shell Dlg 2" panose="020B0604030504040204" pitchFamily="34" charset="0"/>
            </a:endParaRPr>
          </a:p>
        </p:txBody>
      </p:sp>
      <p:sp>
        <p:nvSpPr>
          <p:cNvPr id="2" name="Title 1"/>
          <p:cNvSpPr>
            <a:spLocks noGrp="1"/>
          </p:cNvSpPr>
          <p:nvPr>
            <p:ph type="title"/>
          </p:nvPr>
        </p:nvSpPr>
        <p:spPr>
          <a:xfrm>
            <a:off x="1971241" y="1282452"/>
            <a:ext cx="3970986" cy="1900473"/>
          </a:xfrm>
        </p:spPr>
        <p:txBody>
          <a:bodyPr anchor="b">
            <a:normAutofit/>
          </a:bodyPr>
          <a:lstStyle>
            <a:lvl1pPr algn="l">
              <a:defRPr sz="3200"/>
            </a:lvl1pPr>
          </a:lstStyle>
          <a:p>
            <a:r>
              <a:rPr lang="en-US"/>
              <a:t>Click to edit Master title style</a:t>
            </a:r>
            <a:endParaRPr lang="en-US" dirty="0"/>
          </a:p>
        </p:txBody>
      </p:sp>
      <p:sp>
        <p:nvSpPr>
          <p:cNvPr id="4" name="Text Placeholder 3"/>
          <p:cNvSpPr>
            <a:spLocks noGrp="1"/>
          </p:cNvSpPr>
          <p:nvPr>
            <p:ph type="body" sz="half" idx="2"/>
          </p:nvPr>
        </p:nvSpPr>
        <p:spPr>
          <a:xfrm>
            <a:off x="1970322" y="3182928"/>
            <a:ext cx="3971874" cy="2386394"/>
          </a:xfrm>
        </p:spPr>
        <p:txBody>
          <a:bodyPr>
            <a:normAutofit/>
          </a:bodyPr>
          <a:lstStyle>
            <a:lvl1pPr marL="0" indent="0" algn="l">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B16C4C9A-3960-41CF-A4E9-2A8FB932454B}" type="datetimeFigureOut">
              <a:rPr lang="en-US" dirty="0"/>
              <a:t>1/15/2020</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pic>
        <p:nvPicPr>
          <p:cNvPr id="18" name="Picture 17"/>
          <p:cNvPicPr>
            <a:picLocks noChangeAspect="1"/>
          </p:cNvPicPr>
          <p:nvPr/>
        </p:nvPicPr>
        <p:blipFill>
          <a:blip r:embed="rId13">
            <a:extLst>
              <a:ext uri="{28A0092B-C50C-407E-A947-70E740481C1C}">
                <a14:useLocalDpi xmlns:a14="http://schemas.microsoft.com/office/drawing/2010/main" val="0"/>
              </a:ext>
            </a:extLst>
          </a:blip>
          <a:stretch>
            <a:fillRect/>
          </a:stretch>
        </p:blipFill>
        <p:spPr>
          <a:xfrm>
            <a:off x="2831794" y="2105202"/>
            <a:ext cx="9360205" cy="4752798"/>
          </a:xfrm>
          <a:prstGeom prst="rect">
            <a:avLst/>
          </a:prstGeom>
        </p:spPr>
      </p:pic>
      <p:pic>
        <p:nvPicPr>
          <p:cNvPr id="15" name="Picture 14"/>
          <p:cNvPicPr>
            <a:picLocks noChangeAspect="1"/>
          </p:cNvPicPr>
          <p:nvPr/>
        </p:nvPicPr>
        <p:blipFill>
          <a:blip r:embed="rId14">
            <a:extLst>
              <a:ext uri="{28A0092B-C50C-407E-A947-70E740481C1C}">
                <a14:useLocalDpi xmlns:a14="http://schemas.microsoft.com/office/drawing/2010/main" val="0"/>
              </a:ext>
            </a:extLst>
          </a:blip>
          <a:stretch>
            <a:fillRect/>
          </a:stretch>
        </p:blipFill>
        <p:spPr>
          <a:xfrm>
            <a:off x="0" y="0"/>
            <a:ext cx="12189867" cy="6858000"/>
          </a:xfrm>
          <a:prstGeom prst="rect">
            <a:avLst/>
          </a:prstGeom>
        </p:spPr>
      </p:pic>
      <p:sp>
        <p:nvSpPr>
          <p:cNvPr id="8" name="Rectangle 7"/>
          <p:cNvSpPr/>
          <p:nvPr/>
        </p:nvSpPr>
        <p:spPr>
          <a:xfrm>
            <a:off x="0" y="0"/>
            <a:ext cx="964174" cy="685800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611808" y="808056"/>
            <a:ext cx="7958331" cy="1077229"/>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2773599" y="2052116"/>
            <a:ext cx="7796540" cy="399782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rot="5400000">
            <a:off x="-810065" y="5270604"/>
            <a:ext cx="2662729" cy="182880"/>
          </a:xfrm>
          <a:prstGeom prst="rect">
            <a:avLst/>
          </a:prstGeom>
        </p:spPr>
        <p:txBody>
          <a:bodyPr vert="horz" lIns="91440" tIns="18288" rIns="91440" bIns="45720" rtlCol="0" anchor="t"/>
          <a:lstStyle>
            <a:lvl1pPr algn="r">
              <a:defRPr sz="800">
                <a:solidFill>
                  <a:schemeClr val="tx1">
                    <a:tint val="75000"/>
                  </a:schemeClr>
                </a:solidFill>
                <a:latin typeface="+mn-lt"/>
              </a:defRPr>
            </a:lvl1pPr>
          </a:lstStyle>
          <a:p>
            <a:fld id="{3CBC1C18-307B-4F68-A007-B5B542270E8D}" type="datetimeFigureOut">
              <a:rPr lang="en-US" dirty="0"/>
              <a:t>1/15/2020</a:t>
            </a:fld>
            <a:endParaRPr lang="en-US" dirty="0"/>
          </a:p>
        </p:txBody>
      </p:sp>
      <p:sp>
        <p:nvSpPr>
          <p:cNvPr id="5" name="Footer Placeholder 4"/>
          <p:cNvSpPr>
            <a:spLocks noGrp="1"/>
          </p:cNvSpPr>
          <p:nvPr>
            <p:ph type="ftr" sz="quarter" idx="3"/>
          </p:nvPr>
        </p:nvSpPr>
        <p:spPr>
          <a:xfrm rot="5400000">
            <a:off x="-2237130" y="3661144"/>
            <a:ext cx="5885352" cy="179176"/>
          </a:xfrm>
          <a:prstGeom prst="rect">
            <a:avLst/>
          </a:prstGeom>
        </p:spPr>
        <p:txBody>
          <a:bodyPr vert="horz" lIns="91440" tIns="45720" rIns="91440" bIns="18288" rtlCol="0" anchor="b"/>
          <a:lstStyle>
            <a:lvl1pPr algn="r">
              <a:defRPr sz="800">
                <a:solidFill>
                  <a:schemeClr val="tx1">
                    <a:tint val="75000"/>
                  </a:schemeClr>
                </a:solidFill>
              </a:defRPr>
            </a:lvl1pPr>
          </a:lstStyle>
          <a:p>
            <a:r>
              <a:rPr lang="en-US" dirty="0"/>
              <a:t>
              </a:t>
            </a:r>
          </a:p>
        </p:txBody>
      </p:sp>
      <p:sp>
        <p:nvSpPr>
          <p:cNvPr id="6" name="Slide Number Placeholder 5"/>
          <p:cNvSpPr>
            <a:spLocks noGrp="1"/>
          </p:cNvSpPr>
          <p:nvPr>
            <p:ph type="sldNum" sz="quarter" idx="4"/>
          </p:nvPr>
        </p:nvSpPr>
        <p:spPr>
          <a:xfrm>
            <a:off x="158407" y="164592"/>
            <a:ext cx="636727" cy="322851"/>
          </a:xfrm>
          <a:prstGeom prst="rect">
            <a:avLst/>
          </a:prstGeom>
        </p:spPr>
        <p:txBody>
          <a:bodyPr vert="horz" lIns="91440" tIns="45720" rIns="45720" bIns="45720" rtlCol="0" anchor="ctr"/>
          <a:lstStyle>
            <a:lvl1pPr algn="r">
              <a:defRPr sz="1800">
                <a:solidFill>
                  <a:schemeClr val="tx1">
                    <a:tint val="75000"/>
                  </a:schemeClr>
                </a:solidFill>
              </a:defRPr>
            </a:lvl1pPr>
          </a:lstStyle>
          <a:p>
            <a:fld id="{6D22F896-40B5-4ADD-8801-0D06FADFA095}" type="slidenum">
              <a:rPr lang="en-US" dirty="0"/>
              <a:pPr/>
              <a:t>‹#›</a:t>
            </a:fld>
            <a:endParaRPr lang="en-US" dirty="0"/>
          </a:p>
        </p:txBody>
      </p:sp>
      <p:sp>
        <p:nvSpPr>
          <p:cNvPr id="57" name="Rectangle 56"/>
          <p:cNvSpPr/>
          <p:nvPr/>
        </p:nvSpPr>
        <p:spPr>
          <a:xfrm>
            <a:off x="962042" y="0"/>
            <a:ext cx="45719" cy="6858000"/>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r" defTabSz="914400" rtl="0" eaLnBrk="1" latinLnBrk="0" hangingPunct="1">
        <a:lnSpc>
          <a:spcPct val="90000"/>
        </a:lnSpc>
        <a:spcBef>
          <a:spcPct val="0"/>
        </a:spcBef>
        <a:buNone/>
        <a:defRPr sz="3400" b="0" i="0" kern="1200" cap="none">
          <a:solidFill>
            <a:schemeClr val="tx1"/>
          </a:solidFill>
          <a:effectLst/>
          <a:latin typeface="+mj-lt"/>
          <a:ea typeface="+mj-ea"/>
          <a:cs typeface="+mj-cs"/>
        </a:defRPr>
      </a:lvl1pPr>
    </p:titleStyle>
    <p:bodyStyle>
      <a:lvl1pPr marL="3444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2000" kern="1200">
          <a:solidFill>
            <a:schemeClr val="tx1"/>
          </a:solidFill>
          <a:effectLst/>
          <a:latin typeface="+mn-lt"/>
          <a:ea typeface="+mn-ea"/>
          <a:cs typeface="+mn-cs"/>
        </a:defRPr>
      </a:lvl1pPr>
      <a:lvl2pPr marL="7953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800" kern="1200">
          <a:solidFill>
            <a:schemeClr val="tx1"/>
          </a:solidFill>
          <a:effectLst/>
          <a:latin typeface="+mn-lt"/>
          <a:ea typeface="+mn-ea"/>
          <a:cs typeface="+mn-cs"/>
        </a:defRPr>
      </a:lvl2pPr>
      <a:lvl3pPr marL="12588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600" kern="1200">
          <a:solidFill>
            <a:schemeClr val="tx1"/>
          </a:solidFill>
          <a:effectLst/>
          <a:latin typeface="+mn-lt"/>
          <a:ea typeface="+mn-ea"/>
          <a:cs typeface="+mn-cs"/>
        </a:defRPr>
      </a:lvl3pPr>
      <a:lvl4pPr marL="170973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400" kern="1200">
          <a:solidFill>
            <a:schemeClr val="tx1"/>
          </a:solidFill>
          <a:effectLst/>
          <a:latin typeface="+mn-lt"/>
          <a:ea typeface="+mn-ea"/>
          <a:cs typeface="+mn-cs"/>
        </a:defRPr>
      </a:lvl4pPr>
      <a:lvl5pPr marL="217328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5pPr>
      <a:lvl6pPr marL="2642616"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6pPr>
      <a:lvl7pPr marL="3108960"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7pPr>
      <a:lvl8pPr marL="3575304"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8pPr>
      <a:lvl9pPr marL="4041648" indent="-338328" algn="l" defTabSz="914400" rtl="0" eaLnBrk="1" latinLnBrk="0" hangingPunct="1">
        <a:lnSpc>
          <a:spcPct val="120000"/>
        </a:lnSpc>
        <a:spcBef>
          <a:spcPts val="500"/>
        </a:spcBef>
        <a:spcAft>
          <a:spcPts val="600"/>
        </a:spcAft>
        <a:buClr>
          <a:schemeClr val="accent6"/>
        </a:buClr>
        <a:buSzPct val="90000"/>
        <a:buFont typeface="Wingdings" panose="05000000000000000000" pitchFamily="2" charset="2"/>
        <a:buChar char="§"/>
        <a:defRPr sz="1200" kern="120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7EFB29BA-804D-4BE1-9B24-AB5A57A219C9}"/>
              </a:ext>
            </a:extLst>
          </p:cNvPr>
          <p:cNvSpPr>
            <a:spLocks noGrp="1"/>
          </p:cNvSpPr>
          <p:nvPr>
            <p:ph type="subTitle" idx="1"/>
          </p:nvPr>
        </p:nvSpPr>
        <p:spPr>
          <a:xfrm>
            <a:off x="2772274" y="2268787"/>
            <a:ext cx="5357600" cy="902782"/>
          </a:xfrm>
        </p:spPr>
        <p:txBody>
          <a:bodyPr/>
          <a:lstStyle/>
          <a:p>
            <a:r>
              <a:rPr lang="en-US" dirty="0"/>
              <a:t>With Bishop Ronald K. Powell</a:t>
            </a:r>
          </a:p>
        </p:txBody>
      </p:sp>
      <p:pic>
        <p:nvPicPr>
          <p:cNvPr id="5" name="Picture 4">
            <a:extLst>
              <a:ext uri="{FF2B5EF4-FFF2-40B4-BE49-F238E27FC236}">
                <a16:creationId xmlns:a16="http://schemas.microsoft.com/office/drawing/2014/main" id="{6877979C-431E-4E6A-8948-6498F84BA511}"/>
              </a:ext>
            </a:extLst>
          </p:cNvPr>
          <p:cNvPicPr>
            <a:picLocks noChangeAspect="1"/>
          </p:cNvPicPr>
          <p:nvPr/>
        </p:nvPicPr>
        <p:blipFill>
          <a:blip r:embed="rId2"/>
          <a:stretch>
            <a:fillRect/>
          </a:stretch>
        </p:blipFill>
        <p:spPr>
          <a:xfrm>
            <a:off x="2290120" y="3299990"/>
            <a:ext cx="6274858" cy="3298517"/>
          </a:xfrm>
          <a:prstGeom prst="rect">
            <a:avLst/>
          </a:prstGeom>
        </p:spPr>
      </p:pic>
    </p:spTree>
    <p:extLst>
      <p:ext uri="{BB962C8B-B14F-4D97-AF65-F5344CB8AC3E}">
        <p14:creationId xmlns:p14="http://schemas.microsoft.com/office/powerpoint/2010/main" val="819557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196275-DCDD-4BD6-9011-164B8B48EF90}"/>
              </a:ext>
            </a:extLst>
          </p:cNvPr>
          <p:cNvSpPr>
            <a:spLocks noGrp="1"/>
          </p:cNvSpPr>
          <p:nvPr>
            <p:ph type="title"/>
          </p:nvPr>
        </p:nvSpPr>
        <p:spPr/>
        <p:txBody>
          <a:bodyPr/>
          <a:lstStyle/>
          <a:p>
            <a:r>
              <a:rPr lang="en-US" dirty="0"/>
              <a:t>#1: Ignorance of the Word</a:t>
            </a:r>
          </a:p>
        </p:txBody>
      </p:sp>
      <p:sp>
        <p:nvSpPr>
          <p:cNvPr id="3" name="Content Placeholder 2">
            <a:extLst>
              <a:ext uri="{FF2B5EF4-FFF2-40B4-BE49-F238E27FC236}">
                <a16:creationId xmlns:a16="http://schemas.microsoft.com/office/drawing/2014/main" id="{175CD0DB-38AD-415C-98E0-B8FC3A78F742}"/>
              </a:ext>
            </a:extLst>
          </p:cNvPr>
          <p:cNvSpPr>
            <a:spLocks noGrp="1"/>
          </p:cNvSpPr>
          <p:nvPr>
            <p:ph idx="1"/>
          </p:nvPr>
        </p:nvSpPr>
        <p:spPr>
          <a:xfrm>
            <a:off x="2773599" y="1754659"/>
            <a:ext cx="7796540" cy="4295285"/>
          </a:xfrm>
        </p:spPr>
        <p:txBody>
          <a:bodyPr>
            <a:normAutofit/>
          </a:bodyPr>
          <a:lstStyle/>
          <a:p>
            <a:r>
              <a:rPr lang="en-US" sz="2800" b="1" dirty="0"/>
              <a:t>Like Paul, we need to realize the importance of learning spiritual things, for Galatians 6:8 says:</a:t>
            </a:r>
          </a:p>
          <a:p>
            <a:r>
              <a:rPr lang="en-US" sz="2800" b="1" dirty="0"/>
              <a:t> ...he who sows to his own flesh (lower nature, sensuality) will from the flesh reap decay and ruin and destruction, but he who sows to the Spirit will from the Spirit reap eternal life.</a:t>
            </a:r>
          </a:p>
        </p:txBody>
      </p:sp>
    </p:spTree>
    <p:extLst>
      <p:ext uri="{BB962C8B-B14F-4D97-AF65-F5344CB8AC3E}">
        <p14:creationId xmlns:p14="http://schemas.microsoft.com/office/powerpoint/2010/main" val="12247062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958B-24EF-4FDC-8E4B-CCD4F3C9665A}"/>
              </a:ext>
            </a:extLst>
          </p:cNvPr>
          <p:cNvSpPr>
            <a:spLocks noGrp="1"/>
          </p:cNvSpPr>
          <p:nvPr>
            <p:ph type="title"/>
          </p:nvPr>
        </p:nvSpPr>
        <p:spPr/>
        <p:txBody>
          <a:bodyPr/>
          <a:lstStyle/>
          <a:p>
            <a:r>
              <a:rPr lang="en-US" dirty="0"/>
              <a:t>#2: Disobedience - the trait of being unwilling to obey</a:t>
            </a:r>
          </a:p>
        </p:txBody>
      </p:sp>
      <p:sp>
        <p:nvSpPr>
          <p:cNvPr id="3" name="Content Placeholder 2">
            <a:extLst>
              <a:ext uri="{FF2B5EF4-FFF2-40B4-BE49-F238E27FC236}">
                <a16:creationId xmlns:a16="http://schemas.microsoft.com/office/drawing/2014/main" id="{F5A3EB72-D29F-438E-888C-0BD3A88C795D}"/>
              </a:ext>
            </a:extLst>
          </p:cNvPr>
          <p:cNvSpPr>
            <a:spLocks noGrp="1"/>
          </p:cNvSpPr>
          <p:nvPr>
            <p:ph idx="1"/>
          </p:nvPr>
        </p:nvSpPr>
        <p:spPr>
          <a:xfrm>
            <a:off x="2773599" y="2052115"/>
            <a:ext cx="7796540" cy="4183927"/>
          </a:xfrm>
        </p:spPr>
        <p:txBody>
          <a:bodyPr>
            <a:normAutofit lnSpcReduction="10000"/>
          </a:bodyPr>
          <a:lstStyle/>
          <a:p>
            <a:r>
              <a:rPr lang="en-US" sz="2800" b="1" dirty="0"/>
              <a:t>Once we know the Word of God, we have a responsibility to be obedient to it. Too many of us intend to be obedient, but put it off.</a:t>
            </a:r>
          </a:p>
          <a:p>
            <a:r>
              <a:rPr lang="en-US" sz="2800" b="1" dirty="0"/>
              <a:t>Even procrastination is disobedience, and it can cause us to suffer.</a:t>
            </a:r>
          </a:p>
          <a:p>
            <a:r>
              <a:rPr lang="en-US" sz="2800" b="1" dirty="0"/>
              <a:t>James 4:7 gives us good advice: Submit yourselves therefore to God... .</a:t>
            </a:r>
          </a:p>
        </p:txBody>
      </p:sp>
    </p:spTree>
    <p:extLst>
      <p:ext uri="{BB962C8B-B14F-4D97-AF65-F5344CB8AC3E}">
        <p14:creationId xmlns:p14="http://schemas.microsoft.com/office/powerpoint/2010/main" val="21632730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958B-24EF-4FDC-8E4B-CCD4F3C9665A}"/>
              </a:ext>
            </a:extLst>
          </p:cNvPr>
          <p:cNvSpPr>
            <a:spLocks noGrp="1"/>
          </p:cNvSpPr>
          <p:nvPr>
            <p:ph type="title"/>
          </p:nvPr>
        </p:nvSpPr>
        <p:spPr/>
        <p:txBody>
          <a:bodyPr/>
          <a:lstStyle/>
          <a:p>
            <a:r>
              <a:rPr lang="en-US" dirty="0"/>
              <a:t>#2: Disobedience - the trait of being unwilling to obey</a:t>
            </a:r>
          </a:p>
        </p:txBody>
      </p:sp>
      <p:sp>
        <p:nvSpPr>
          <p:cNvPr id="3" name="Content Placeholder 2">
            <a:extLst>
              <a:ext uri="{FF2B5EF4-FFF2-40B4-BE49-F238E27FC236}">
                <a16:creationId xmlns:a16="http://schemas.microsoft.com/office/drawing/2014/main" id="{F5A3EB72-D29F-438E-888C-0BD3A88C795D}"/>
              </a:ext>
            </a:extLst>
          </p:cNvPr>
          <p:cNvSpPr>
            <a:spLocks noGrp="1"/>
          </p:cNvSpPr>
          <p:nvPr>
            <p:ph idx="1"/>
          </p:nvPr>
        </p:nvSpPr>
        <p:spPr/>
        <p:txBody>
          <a:bodyPr>
            <a:normAutofit/>
          </a:bodyPr>
          <a:lstStyle/>
          <a:p>
            <a:r>
              <a:rPr lang="en-US" sz="2800" b="1" dirty="0"/>
              <a:t>When God tells me to do something, I find it helpful to write it down. This serves as a reminder that I must be obedient if I want God’s blessings.</a:t>
            </a:r>
          </a:p>
          <a:p>
            <a:r>
              <a:rPr lang="en-US" sz="2800" b="1" dirty="0"/>
              <a:t>If you are willing and obedient, you shall eat the good of the land (Isaiah 1:19).</a:t>
            </a:r>
          </a:p>
        </p:txBody>
      </p:sp>
    </p:spTree>
    <p:extLst>
      <p:ext uri="{BB962C8B-B14F-4D97-AF65-F5344CB8AC3E}">
        <p14:creationId xmlns:p14="http://schemas.microsoft.com/office/powerpoint/2010/main" val="20818643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958B-24EF-4FDC-8E4B-CCD4F3C9665A}"/>
              </a:ext>
            </a:extLst>
          </p:cNvPr>
          <p:cNvSpPr>
            <a:spLocks noGrp="1"/>
          </p:cNvSpPr>
          <p:nvPr>
            <p:ph type="title"/>
          </p:nvPr>
        </p:nvSpPr>
        <p:spPr/>
        <p:txBody>
          <a:bodyPr/>
          <a:lstStyle/>
          <a:p>
            <a:r>
              <a:rPr lang="en-US" dirty="0"/>
              <a:t>#3: To Purify and Test Your Faith</a:t>
            </a:r>
          </a:p>
        </p:txBody>
      </p:sp>
      <p:sp>
        <p:nvSpPr>
          <p:cNvPr id="3" name="Content Placeholder 2">
            <a:extLst>
              <a:ext uri="{FF2B5EF4-FFF2-40B4-BE49-F238E27FC236}">
                <a16:creationId xmlns:a16="http://schemas.microsoft.com/office/drawing/2014/main" id="{F5A3EB72-D29F-438E-888C-0BD3A88C795D}"/>
              </a:ext>
            </a:extLst>
          </p:cNvPr>
          <p:cNvSpPr>
            <a:spLocks noGrp="1"/>
          </p:cNvSpPr>
          <p:nvPr>
            <p:ph idx="1"/>
          </p:nvPr>
        </p:nvSpPr>
        <p:spPr/>
        <p:txBody>
          <a:bodyPr>
            <a:normAutofit/>
          </a:bodyPr>
          <a:lstStyle/>
          <a:p>
            <a:r>
              <a:rPr lang="en-US" sz="2800" b="1" dirty="0"/>
              <a:t>Sometimes people seem surprised that they must go through a time of trial or suffering. Perhaps they’ve been faithful to learn and obey the Word, and the trials still come. </a:t>
            </a:r>
          </a:p>
          <a:p>
            <a:r>
              <a:rPr lang="en-US" sz="2800" b="1" dirty="0"/>
              <a:t>Sometimes trials come simply to test and purify our faith.</a:t>
            </a:r>
          </a:p>
        </p:txBody>
      </p:sp>
    </p:spTree>
    <p:extLst>
      <p:ext uri="{BB962C8B-B14F-4D97-AF65-F5344CB8AC3E}">
        <p14:creationId xmlns:p14="http://schemas.microsoft.com/office/powerpoint/2010/main" val="28907739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958B-24EF-4FDC-8E4B-CCD4F3C9665A}"/>
              </a:ext>
            </a:extLst>
          </p:cNvPr>
          <p:cNvSpPr>
            <a:spLocks noGrp="1"/>
          </p:cNvSpPr>
          <p:nvPr>
            <p:ph type="title"/>
          </p:nvPr>
        </p:nvSpPr>
        <p:spPr/>
        <p:txBody>
          <a:bodyPr/>
          <a:lstStyle/>
          <a:p>
            <a:r>
              <a:rPr lang="en-US" dirty="0"/>
              <a:t>#3: To Purify and Test Your Faith</a:t>
            </a:r>
          </a:p>
        </p:txBody>
      </p:sp>
      <p:sp>
        <p:nvSpPr>
          <p:cNvPr id="3" name="Content Placeholder 2">
            <a:extLst>
              <a:ext uri="{FF2B5EF4-FFF2-40B4-BE49-F238E27FC236}">
                <a16:creationId xmlns:a16="http://schemas.microsoft.com/office/drawing/2014/main" id="{F5A3EB72-D29F-438E-888C-0BD3A88C795D}"/>
              </a:ext>
            </a:extLst>
          </p:cNvPr>
          <p:cNvSpPr>
            <a:spLocks noGrp="1"/>
          </p:cNvSpPr>
          <p:nvPr>
            <p:ph idx="1"/>
          </p:nvPr>
        </p:nvSpPr>
        <p:spPr>
          <a:xfrm>
            <a:off x="1621862" y="1589903"/>
            <a:ext cx="8948278" cy="4460041"/>
          </a:xfrm>
        </p:spPr>
        <p:txBody>
          <a:bodyPr>
            <a:normAutofit fontScale="92500" lnSpcReduction="10000"/>
          </a:bodyPr>
          <a:lstStyle/>
          <a:p>
            <a:r>
              <a:rPr lang="en-US" sz="2800" b="1" dirty="0"/>
              <a:t>You should] be exceedingly glad on this account, though now for a little while you may be distressed by trials and suffer temptations, so that [the genuineness] of your faith may be tested, [your faith] which is infinitely more precious than the perishable gold which is tested and purified by fire. [This proving of your faith is intended] to redound to [your] praise and glory and honor when Jesus Christ (the Messiah, the Anointed One) is revealed (1 Peter 1:6-7). </a:t>
            </a:r>
          </a:p>
        </p:txBody>
      </p:sp>
    </p:spTree>
    <p:extLst>
      <p:ext uri="{BB962C8B-B14F-4D97-AF65-F5344CB8AC3E}">
        <p14:creationId xmlns:p14="http://schemas.microsoft.com/office/powerpoint/2010/main" val="155294060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953-A07F-4409-BACE-0398D3BEC730}"/>
              </a:ext>
            </a:extLst>
          </p:cNvPr>
          <p:cNvSpPr>
            <a:spLocks noGrp="1"/>
          </p:cNvSpPr>
          <p:nvPr>
            <p:ph type="title"/>
          </p:nvPr>
        </p:nvSpPr>
        <p:spPr/>
        <p:txBody>
          <a:bodyPr/>
          <a:lstStyle/>
          <a:p>
            <a:r>
              <a:rPr lang="en-US" dirty="0"/>
              <a:t>#4: A Need for Brokenness</a:t>
            </a:r>
          </a:p>
        </p:txBody>
      </p:sp>
      <p:sp>
        <p:nvSpPr>
          <p:cNvPr id="3" name="Content Placeholder 2">
            <a:extLst>
              <a:ext uri="{FF2B5EF4-FFF2-40B4-BE49-F238E27FC236}">
                <a16:creationId xmlns:a16="http://schemas.microsoft.com/office/drawing/2014/main" id="{04B20493-9D6C-4808-B08A-742B23FF1D1F}"/>
              </a:ext>
            </a:extLst>
          </p:cNvPr>
          <p:cNvSpPr>
            <a:spLocks noGrp="1"/>
          </p:cNvSpPr>
          <p:nvPr>
            <p:ph idx="1"/>
          </p:nvPr>
        </p:nvSpPr>
        <p:spPr>
          <a:xfrm>
            <a:off x="1828800" y="1672281"/>
            <a:ext cx="8741339" cy="4613189"/>
          </a:xfrm>
        </p:spPr>
        <p:txBody>
          <a:bodyPr>
            <a:normAutofit fontScale="92500" lnSpcReduction="10000"/>
          </a:bodyPr>
          <a:lstStyle/>
          <a:p>
            <a:r>
              <a:rPr lang="en-US" sz="3000" b="1" dirty="0"/>
              <a:t>The word brokenness may strike fear in some people, but it’s really not a bad word. God doesn’t desire to break our spirits, but He wants to break that outer shell, the flesh that prevents Him from being all He wants to be in and through us. He wants to break off things like pride, rebellion, selfishness and independence. God wants us to be totally dependent on Him, and suffering seems to bring us to that point</a:t>
            </a:r>
            <a:r>
              <a:rPr lang="en-US" sz="2800" b="1" dirty="0"/>
              <a:t>.</a:t>
            </a:r>
          </a:p>
        </p:txBody>
      </p:sp>
    </p:spTree>
    <p:extLst>
      <p:ext uri="{BB962C8B-B14F-4D97-AF65-F5344CB8AC3E}">
        <p14:creationId xmlns:p14="http://schemas.microsoft.com/office/powerpoint/2010/main" val="3926914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DEA953-A07F-4409-BACE-0398D3BEC730}"/>
              </a:ext>
            </a:extLst>
          </p:cNvPr>
          <p:cNvSpPr>
            <a:spLocks noGrp="1"/>
          </p:cNvSpPr>
          <p:nvPr>
            <p:ph type="title"/>
          </p:nvPr>
        </p:nvSpPr>
        <p:spPr/>
        <p:txBody>
          <a:bodyPr/>
          <a:lstStyle/>
          <a:p>
            <a:r>
              <a:rPr lang="en-US" dirty="0"/>
              <a:t>#4: A Need for Brokenness</a:t>
            </a:r>
          </a:p>
        </p:txBody>
      </p:sp>
      <p:sp>
        <p:nvSpPr>
          <p:cNvPr id="3" name="Content Placeholder 2">
            <a:extLst>
              <a:ext uri="{FF2B5EF4-FFF2-40B4-BE49-F238E27FC236}">
                <a16:creationId xmlns:a16="http://schemas.microsoft.com/office/drawing/2014/main" id="{04B20493-9D6C-4808-B08A-742B23FF1D1F}"/>
              </a:ext>
            </a:extLst>
          </p:cNvPr>
          <p:cNvSpPr>
            <a:spLocks noGrp="1"/>
          </p:cNvSpPr>
          <p:nvPr>
            <p:ph idx="1"/>
          </p:nvPr>
        </p:nvSpPr>
        <p:spPr/>
        <p:txBody>
          <a:bodyPr>
            <a:normAutofit lnSpcReduction="10000"/>
          </a:bodyPr>
          <a:lstStyle/>
          <a:p>
            <a:r>
              <a:rPr lang="en-US" sz="2800" b="1" dirty="0"/>
              <a:t>However, having to depend on God shouldn’t cause us to feel sorry for ourselves. I once said, “Oh, God, I’m so lonely, and I don’t have anybody but You.” And the Holy Spirit said, “Poor Ron, you’re just stuck with God.” I’ve discovered that having only God is a good position to be in.</a:t>
            </a:r>
          </a:p>
        </p:txBody>
      </p:sp>
    </p:spTree>
    <p:extLst>
      <p:ext uri="{BB962C8B-B14F-4D97-AF65-F5344CB8AC3E}">
        <p14:creationId xmlns:p14="http://schemas.microsoft.com/office/powerpoint/2010/main" val="425453907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654B69-6D33-4204-B53F-5DAC9F46491D}"/>
              </a:ext>
            </a:extLst>
          </p:cNvPr>
          <p:cNvSpPr>
            <a:spLocks noGrp="1"/>
          </p:cNvSpPr>
          <p:nvPr>
            <p:ph type="title"/>
          </p:nvPr>
        </p:nvSpPr>
        <p:spPr>
          <a:xfrm>
            <a:off x="2611808" y="808057"/>
            <a:ext cx="7958331" cy="691230"/>
          </a:xfrm>
        </p:spPr>
        <p:txBody>
          <a:bodyPr/>
          <a:lstStyle/>
          <a:p>
            <a:r>
              <a:rPr lang="en-US" dirty="0"/>
              <a:t>#5: To Build Compassion</a:t>
            </a:r>
          </a:p>
        </p:txBody>
      </p:sp>
      <p:sp>
        <p:nvSpPr>
          <p:cNvPr id="3" name="Content Placeholder 2">
            <a:extLst>
              <a:ext uri="{FF2B5EF4-FFF2-40B4-BE49-F238E27FC236}">
                <a16:creationId xmlns:a16="http://schemas.microsoft.com/office/drawing/2014/main" id="{2DFB114F-75A2-484E-AD9C-BADB4BA6A031}"/>
              </a:ext>
            </a:extLst>
          </p:cNvPr>
          <p:cNvSpPr>
            <a:spLocks noGrp="1"/>
          </p:cNvSpPr>
          <p:nvPr>
            <p:ph idx="1"/>
          </p:nvPr>
        </p:nvSpPr>
        <p:spPr>
          <a:xfrm>
            <a:off x="2773599" y="1499287"/>
            <a:ext cx="7796540" cy="4550657"/>
          </a:xfrm>
        </p:spPr>
        <p:txBody>
          <a:bodyPr>
            <a:normAutofit lnSpcReduction="10000"/>
          </a:bodyPr>
          <a:lstStyle/>
          <a:p>
            <a:r>
              <a:rPr lang="en-US" sz="2800" b="1" dirty="0"/>
              <a:t>Compassion is born out of experiencing similar problems. The Bible says, …we do not have a High Priest Who is unable to understand and sympathize and have a shared feeling with our weaknesses and infirmities and liability to the assaults of temptation, but One Who has been tempted in every respect as we are, yet without sinning (Hebrews 4:15).</a:t>
            </a:r>
          </a:p>
        </p:txBody>
      </p:sp>
    </p:spTree>
    <p:extLst>
      <p:ext uri="{BB962C8B-B14F-4D97-AF65-F5344CB8AC3E}">
        <p14:creationId xmlns:p14="http://schemas.microsoft.com/office/powerpoint/2010/main" val="7748966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C8369-EE66-43FD-8D59-8941DC13A4E4}"/>
              </a:ext>
            </a:extLst>
          </p:cNvPr>
          <p:cNvSpPr>
            <a:spLocks noGrp="1"/>
          </p:cNvSpPr>
          <p:nvPr>
            <p:ph type="title"/>
          </p:nvPr>
        </p:nvSpPr>
        <p:spPr/>
        <p:txBody>
          <a:bodyPr/>
          <a:lstStyle/>
          <a:p>
            <a:r>
              <a:rPr lang="en-US" dirty="0"/>
              <a:t>#5: To Build Compassion</a:t>
            </a:r>
          </a:p>
        </p:txBody>
      </p:sp>
      <p:sp>
        <p:nvSpPr>
          <p:cNvPr id="3" name="Content Placeholder 2">
            <a:extLst>
              <a:ext uri="{FF2B5EF4-FFF2-40B4-BE49-F238E27FC236}">
                <a16:creationId xmlns:a16="http://schemas.microsoft.com/office/drawing/2014/main" id="{A46FB50D-B1AB-4743-B5D2-EBC760744217}"/>
              </a:ext>
            </a:extLst>
          </p:cNvPr>
          <p:cNvSpPr>
            <a:spLocks noGrp="1"/>
          </p:cNvSpPr>
          <p:nvPr>
            <p:ph idx="1"/>
          </p:nvPr>
        </p:nvSpPr>
        <p:spPr>
          <a:xfrm>
            <a:off x="2471351" y="1614616"/>
            <a:ext cx="8098788" cy="4435328"/>
          </a:xfrm>
        </p:spPr>
        <p:txBody>
          <a:bodyPr>
            <a:normAutofit lnSpcReduction="10000"/>
          </a:bodyPr>
          <a:lstStyle/>
          <a:p>
            <a:r>
              <a:rPr lang="en-US" sz="2800" b="1" dirty="0"/>
              <a:t>It comforts me to know that Jesus understands me and has compassion. Going through trials and experiencing God’s deliverance better equips us to minister to others. Our pain is never wasted; it brings about compassion that reaches out to other hurting people by saying, “I’ve been there, and God brought me through it, and He’ll do the same for you.” </a:t>
            </a:r>
          </a:p>
        </p:txBody>
      </p:sp>
    </p:spTree>
    <p:extLst>
      <p:ext uri="{BB962C8B-B14F-4D97-AF65-F5344CB8AC3E}">
        <p14:creationId xmlns:p14="http://schemas.microsoft.com/office/powerpoint/2010/main" val="373731858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647A44-8DAE-484F-B6B2-46D7492558DF}"/>
              </a:ext>
            </a:extLst>
          </p:cNvPr>
          <p:cNvSpPr>
            <a:spLocks noGrp="1"/>
          </p:cNvSpPr>
          <p:nvPr>
            <p:ph type="title"/>
          </p:nvPr>
        </p:nvSpPr>
        <p:spPr>
          <a:xfrm>
            <a:off x="2611808" y="808057"/>
            <a:ext cx="7958331" cy="600614"/>
          </a:xfrm>
        </p:spPr>
        <p:txBody>
          <a:bodyPr/>
          <a:lstStyle/>
          <a:p>
            <a:r>
              <a:rPr lang="en-US" dirty="0"/>
              <a:t>#6: To Encourage Others</a:t>
            </a:r>
          </a:p>
        </p:txBody>
      </p:sp>
      <p:sp>
        <p:nvSpPr>
          <p:cNvPr id="3" name="Content Placeholder 2">
            <a:extLst>
              <a:ext uri="{FF2B5EF4-FFF2-40B4-BE49-F238E27FC236}">
                <a16:creationId xmlns:a16="http://schemas.microsoft.com/office/drawing/2014/main" id="{668B3BCE-941A-4D93-A272-316FE47CACA6}"/>
              </a:ext>
            </a:extLst>
          </p:cNvPr>
          <p:cNvSpPr>
            <a:spLocks noGrp="1"/>
          </p:cNvSpPr>
          <p:nvPr>
            <p:ph idx="1"/>
          </p:nvPr>
        </p:nvSpPr>
        <p:spPr>
          <a:xfrm>
            <a:off x="1977082" y="1408670"/>
            <a:ext cx="8593058" cy="4641274"/>
          </a:xfrm>
        </p:spPr>
        <p:txBody>
          <a:bodyPr>
            <a:normAutofit lnSpcReduction="10000"/>
          </a:bodyPr>
          <a:lstStyle/>
          <a:p>
            <a:r>
              <a:rPr lang="en-US" sz="2400" b="1" dirty="0"/>
              <a:t>The apostle Paul said there were many things that God allowed him to go through simply as object lessons for other people.</a:t>
            </a:r>
          </a:p>
          <a:p>
            <a:r>
              <a:rPr lang="en-US" sz="2400" b="1" dirty="0"/>
              <a:t>...I want you to know and continue to rest assured, brethren, that what [has happened] to me [this imprisonment] has actually only served to advance and give a renewed impetus to the [spreading of the] good news (the Gospel)…. most of the brethren have derived fresh confidence in the Lord because of my chains and are much more bold to speak and publish fearlessly the Word of God... (Philippians 1:12-14).</a:t>
            </a:r>
          </a:p>
        </p:txBody>
      </p:sp>
    </p:spTree>
    <p:extLst>
      <p:ext uri="{BB962C8B-B14F-4D97-AF65-F5344CB8AC3E}">
        <p14:creationId xmlns:p14="http://schemas.microsoft.com/office/powerpoint/2010/main" val="31701528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D468B7-9898-4DEF-B4DE-751532A2581A}"/>
              </a:ext>
            </a:extLst>
          </p:cNvPr>
          <p:cNvSpPr>
            <a:spLocks noGrp="1"/>
          </p:cNvSpPr>
          <p:nvPr>
            <p:ph type="title"/>
          </p:nvPr>
        </p:nvSpPr>
        <p:spPr/>
        <p:txBody>
          <a:bodyPr/>
          <a:lstStyle/>
          <a:p>
            <a:r>
              <a:rPr lang="en-US" dirty="0"/>
              <a:t>1 John 5:4</a:t>
            </a:r>
          </a:p>
        </p:txBody>
      </p:sp>
      <p:sp>
        <p:nvSpPr>
          <p:cNvPr id="3" name="Content Placeholder 2">
            <a:extLst>
              <a:ext uri="{FF2B5EF4-FFF2-40B4-BE49-F238E27FC236}">
                <a16:creationId xmlns:a16="http://schemas.microsoft.com/office/drawing/2014/main" id="{57D76E89-56F9-4F00-A3F7-6293871579B3}"/>
              </a:ext>
            </a:extLst>
          </p:cNvPr>
          <p:cNvSpPr>
            <a:spLocks noGrp="1"/>
          </p:cNvSpPr>
          <p:nvPr>
            <p:ph idx="1"/>
          </p:nvPr>
        </p:nvSpPr>
        <p:spPr>
          <a:xfrm>
            <a:off x="2773599" y="1499286"/>
            <a:ext cx="7796540" cy="4550658"/>
          </a:xfrm>
        </p:spPr>
        <p:txBody>
          <a:bodyPr>
            <a:normAutofit/>
          </a:bodyPr>
          <a:lstStyle/>
          <a:p>
            <a:r>
              <a:rPr lang="en-US" sz="3600" dirty="0">
                <a:latin typeface="Cambria" panose="02040503050406030204" pitchFamily="18" charset="0"/>
                <a:ea typeface="Cambria" panose="02040503050406030204" pitchFamily="18" charset="0"/>
              </a:rPr>
              <a:t> </a:t>
            </a:r>
            <a:r>
              <a:rPr lang="en-US" sz="3200" b="1" dirty="0">
                <a:latin typeface="Cambria" panose="02040503050406030204" pitchFamily="18" charset="0"/>
                <a:ea typeface="Cambria" panose="02040503050406030204" pitchFamily="18" charset="0"/>
              </a:rPr>
              <a:t>"</a:t>
            </a:r>
            <a:r>
              <a:rPr lang="en-US" sz="2800" b="1" dirty="0">
                <a:latin typeface="Cambria" panose="02040503050406030204" pitchFamily="18" charset="0"/>
                <a:ea typeface="Cambria" panose="02040503050406030204" pitchFamily="18" charset="0"/>
              </a:rPr>
              <a:t>Whatever is born of God overcomes the world; and this is the victory that has overcome the world-our faith." </a:t>
            </a:r>
            <a:endParaRPr lang="en-US" sz="2800" dirty="0">
              <a:latin typeface="Cambria" panose="02040503050406030204" pitchFamily="18" charset="0"/>
              <a:ea typeface="Cambria" panose="02040503050406030204" pitchFamily="18" charset="0"/>
            </a:endParaRPr>
          </a:p>
        </p:txBody>
      </p:sp>
    </p:spTree>
    <p:extLst>
      <p:ext uri="{BB962C8B-B14F-4D97-AF65-F5344CB8AC3E}">
        <p14:creationId xmlns:p14="http://schemas.microsoft.com/office/powerpoint/2010/main" val="282538509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6FF95E-9FAF-4531-9A25-AE1B71876F3A}"/>
              </a:ext>
            </a:extLst>
          </p:cNvPr>
          <p:cNvSpPr>
            <a:spLocks noGrp="1"/>
          </p:cNvSpPr>
          <p:nvPr>
            <p:ph type="title"/>
          </p:nvPr>
        </p:nvSpPr>
        <p:spPr>
          <a:xfrm>
            <a:off x="2611808" y="808057"/>
            <a:ext cx="7958331" cy="633566"/>
          </a:xfrm>
        </p:spPr>
        <p:txBody>
          <a:bodyPr/>
          <a:lstStyle/>
          <a:p>
            <a:r>
              <a:rPr lang="en-US" dirty="0"/>
              <a:t>#6: To Encourage Others</a:t>
            </a:r>
          </a:p>
        </p:txBody>
      </p:sp>
      <p:sp>
        <p:nvSpPr>
          <p:cNvPr id="3" name="Content Placeholder 2">
            <a:extLst>
              <a:ext uri="{FF2B5EF4-FFF2-40B4-BE49-F238E27FC236}">
                <a16:creationId xmlns:a16="http://schemas.microsoft.com/office/drawing/2014/main" id="{55D33482-3DE7-44B2-8EA0-CC6921088F29}"/>
              </a:ext>
            </a:extLst>
          </p:cNvPr>
          <p:cNvSpPr>
            <a:spLocks noGrp="1"/>
          </p:cNvSpPr>
          <p:nvPr>
            <p:ph idx="1"/>
          </p:nvPr>
        </p:nvSpPr>
        <p:spPr>
          <a:xfrm>
            <a:off x="2331308" y="1441623"/>
            <a:ext cx="8238831" cy="4608321"/>
          </a:xfrm>
        </p:spPr>
        <p:txBody>
          <a:bodyPr>
            <a:normAutofit/>
          </a:bodyPr>
          <a:lstStyle/>
          <a:p>
            <a:r>
              <a:rPr lang="en-US" sz="2800" b="1" dirty="0"/>
              <a:t>Even in Paul’s imprisonment, his stability and ability to be used of God was evident.</a:t>
            </a:r>
          </a:p>
          <a:p>
            <a:r>
              <a:rPr lang="en-US" sz="2800" b="1" dirty="0"/>
              <a:t>If we’re to minister to others, we too must face some adverse circumstances. But if we stand in faith and confidence, God will bring us through to victory, and we’ll be a great encouragement to others in the process.</a:t>
            </a:r>
          </a:p>
        </p:txBody>
      </p:sp>
    </p:spTree>
    <p:extLst>
      <p:ext uri="{BB962C8B-B14F-4D97-AF65-F5344CB8AC3E}">
        <p14:creationId xmlns:p14="http://schemas.microsoft.com/office/powerpoint/2010/main" val="17156068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31432A-6549-458F-8267-94DF063C9163}"/>
              </a:ext>
            </a:extLst>
          </p:cNvPr>
          <p:cNvSpPr>
            <a:spLocks noGrp="1"/>
          </p:cNvSpPr>
          <p:nvPr>
            <p:ph type="title"/>
          </p:nvPr>
        </p:nvSpPr>
        <p:spPr>
          <a:xfrm>
            <a:off x="2611808" y="808057"/>
            <a:ext cx="7958331" cy="724182"/>
          </a:xfrm>
        </p:spPr>
        <p:txBody>
          <a:bodyPr/>
          <a:lstStyle/>
          <a:p>
            <a:r>
              <a:rPr lang="en-US" dirty="0"/>
              <a:t>#7: Because of the Word</a:t>
            </a:r>
          </a:p>
        </p:txBody>
      </p:sp>
      <p:sp>
        <p:nvSpPr>
          <p:cNvPr id="3" name="Content Placeholder 2">
            <a:extLst>
              <a:ext uri="{FF2B5EF4-FFF2-40B4-BE49-F238E27FC236}">
                <a16:creationId xmlns:a16="http://schemas.microsoft.com/office/drawing/2014/main" id="{CE78EF73-BF4B-4A2A-9580-00B57CD2B3C8}"/>
              </a:ext>
            </a:extLst>
          </p:cNvPr>
          <p:cNvSpPr>
            <a:spLocks noGrp="1"/>
          </p:cNvSpPr>
          <p:nvPr>
            <p:ph idx="1"/>
          </p:nvPr>
        </p:nvSpPr>
        <p:spPr>
          <a:xfrm>
            <a:off x="2273643" y="1680519"/>
            <a:ext cx="8296496" cy="4369425"/>
          </a:xfrm>
        </p:spPr>
        <p:txBody>
          <a:bodyPr>
            <a:normAutofit fontScale="92500" lnSpcReduction="10000"/>
          </a:bodyPr>
          <a:lstStyle/>
          <a:p>
            <a:r>
              <a:rPr lang="en-US" sz="2800" b="1" dirty="0"/>
              <a:t>Sometimes we suffer attacks from the enemy simply because of our involvement with the Word of God.</a:t>
            </a:r>
          </a:p>
          <a:p>
            <a:r>
              <a:rPr lang="en-US" sz="2800" b="1" dirty="0"/>
              <a:t>Mark 4:17 speaks of those who hear the Word and endure it for a while, …then when trouble or persecution arises on account of the Word, they immediately are offended (become displeased, indignant, resentful) and they stumble and fall away.</a:t>
            </a:r>
          </a:p>
        </p:txBody>
      </p:sp>
    </p:spTree>
    <p:extLst>
      <p:ext uri="{BB962C8B-B14F-4D97-AF65-F5344CB8AC3E}">
        <p14:creationId xmlns:p14="http://schemas.microsoft.com/office/powerpoint/2010/main" val="35521587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D7D4A-F438-480A-8711-BA0C543AC8C7}"/>
              </a:ext>
            </a:extLst>
          </p:cNvPr>
          <p:cNvSpPr>
            <a:spLocks noGrp="1"/>
          </p:cNvSpPr>
          <p:nvPr>
            <p:ph type="title"/>
          </p:nvPr>
        </p:nvSpPr>
        <p:spPr/>
        <p:txBody>
          <a:bodyPr/>
          <a:lstStyle/>
          <a:p>
            <a:r>
              <a:rPr lang="en-US" dirty="0"/>
              <a:t>#7: Because of the Word</a:t>
            </a:r>
          </a:p>
        </p:txBody>
      </p:sp>
      <p:sp>
        <p:nvSpPr>
          <p:cNvPr id="3" name="Content Placeholder 2">
            <a:extLst>
              <a:ext uri="{FF2B5EF4-FFF2-40B4-BE49-F238E27FC236}">
                <a16:creationId xmlns:a16="http://schemas.microsoft.com/office/drawing/2014/main" id="{92A0C9AE-C117-40F6-9557-6FD0F598992E}"/>
              </a:ext>
            </a:extLst>
          </p:cNvPr>
          <p:cNvSpPr>
            <a:spLocks noGrp="1"/>
          </p:cNvSpPr>
          <p:nvPr>
            <p:ph idx="1"/>
          </p:nvPr>
        </p:nvSpPr>
        <p:spPr>
          <a:xfrm>
            <a:off x="2471351" y="2052116"/>
            <a:ext cx="8098788" cy="3997828"/>
          </a:xfrm>
        </p:spPr>
        <p:txBody>
          <a:bodyPr>
            <a:normAutofit fontScale="92500"/>
          </a:bodyPr>
          <a:lstStyle/>
          <a:p>
            <a:r>
              <a:rPr lang="en-US" sz="2800" b="1" dirty="0"/>
              <a:t>When someone receives the Word of God, Satan delights in coming immediately to try to steal what’s been sown in their heart.</a:t>
            </a:r>
          </a:p>
          <a:p>
            <a:r>
              <a:rPr lang="en-US" sz="2800" b="1" dirty="0"/>
              <a:t>He knows the Word will strengthen us and help us live a victorious Christian life, and he wants to stop it if he can. So it’s imperative to guard the Word in your heart and resist the devil from stealing it away from you.</a:t>
            </a:r>
          </a:p>
        </p:txBody>
      </p:sp>
    </p:spTree>
    <p:extLst>
      <p:ext uri="{BB962C8B-B14F-4D97-AF65-F5344CB8AC3E}">
        <p14:creationId xmlns:p14="http://schemas.microsoft.com/office/powerpoint/2010/main" val="195245758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4F17C0-3CEC-4FD6-94E5-6AFF7C19E097}"/>
              </a:ext>
            </a:extLst>
          </p:cNvPr>
          <p:cNvSpPr>
            <a:spLocks noGrp="1"/>
          </p:cNvSpPr>
          <p:nvPr>
            <p:ph type="title"/>
          </p:nvPr>
        </p:nvSpPr>
        <p:spPr>
          <a:xfrm>
            <a:off x="2611808" y="808056"/>
            <a:ext cx="7958331" cy="682993"/>
          </a:xfrm>
        </p:spPr>
        <p:txBody>
          <a:bodyPr/>
          <a:lstStyle/>
          <a:p>
            <a:r>
              <a:rPr lang="en-US" dirty="0"/>
              <a:t>#8: Because of Living in the World</a:t>
            </a:r>
          </a:p>
        </p:txBody>
      </p:sp>
      <p:sp>
        <p:nvSpPr>
          <p:cNvPr id="3" name="Content Placeholder 2">
            <a:extLst>
              <a:ext uri="{FF2B5EF4-FFF2-40B4-BE49-F238E27FC236}">
                <a16:creationId xmlns:a16="http://schemas.microsoft.com/office/drawing/2014/main" id="{64401A33-E491-429B-909B-8AD92597627F}"/>
              </a:ext>
            </a:extLst>
          </p:cNvPr>
          <p:cNvSpPr>
            <a:spLocks noGrp="1"/>
          </p:cNvSpPr>
          <p:nvPr>
            <p:ph idx="1"/>
          </p:nvPr>
        </p:nvSpPr>
        <p:spPr>
          <a:xfrm>
            <a:off x="2141838" y="1491049"/>
            <a:ext cx="8428301" cy="4558895"/>
          </a:xfrm>
        </p:spPr>
        <p:txBody>
          <a:bodyPr>
            <a:normAutofit fontScale="92500" lnSpcReduction="10000"/>
          </a:bodyPr>
          <a:lstStyle/>
          <a:p>
            <a:r>
              <a:rPr lang="en-US" sz="2800" b="1" dirty="0"/>
              <a:t>Christians may also face trials and suffer simply because we live in a world full of sin.</a:t>
            </a:r>
          </a:p>
          <a:p>
            <a:r>
              <a:rPr lang="en-US" sz="2800" b="1" dirty="0"/>
              <a:t>But Jesus said, “I have told you these things, so that in Me you may have [perfect] peace and confidence. In the world you have tribulation and trials and distress and frustration; but be of good cheer [take courage; be confident, certain, undaunted]! For I have overcome the world. [I have deprived it of power to harm you and have conquered it for you]” (John 16:33).</a:t>
            </a:r>
          </a:p>
        </p:txBody>
      </p:sp>
    </p:spTree>
    <p:extLst>
      <p:ext uri="{BB962C8B-B14F-4D97-AF65-F5344CB8AC3E}">
        <p14:creationId xmlns:p14="http://schemas.microsoft.com/office/powerpoint/2010/main" val="6178267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4F770A-DEAF-4689-8AC9-16CC8B9DB10B}"/>
              </a:ext>
            </a:extLst>
          </p:cNvPr>
          <p:cNvSpPr>
            <a:spLocks noGrp="1"/>
          </p:cNvSpPr>
          <p:nvPr>
            <p:ph type="title"/>
          </p:nvPr>
        </p:nvSpPr>
        <p:spPr/>
        <p:txBody>
          <a:bodyPr/>
          <a:lstStyle/>
          <a:p>
            <a:r>
              <a:rPr lang="en-US" dirty="0"/>
              <a:t>#8: Because of Living in the World</a:t>
            </a:r>
          </a:p>
        </p:txBody>
      </p:sp>
      <p:sp>
        <p:nvSpPr>
          <p:cNvPr id="3" name="Content Placeholder 2">
            <a:extLst>
              <a:ext uri="{FF2B5EF4-FFF2-40B4-BE49-F238E27FC236}">
                <a16:creationId xmlns:a16="http://schemas.microsoft.com/office/drawing/2014/main" id="{5344E4EF-1FD3-47E9-B5B8-91C7155E1124}"/>
              </a:ext>
            </a:extLst>
          </p:cNvPr>
          <p:cNvSpPr>
            <a:spLocks noGrp="1"/>
          </p:cNvSpPr>
          <p:nvPr>
            <p:ph idx="1"/>
          </p:nvPr>
        </p:nvSpPr>
        <p:spPr/>
        <p:txBody>
          <a:bodyPr>
            <a:normAutofit/>
          </a:bodyPr>
          <a:lstStyle/>
          <a:p>
            <a:r>
              <a:rPr lang="en-US" sz="2800" b="1" dirty="0"/>
              <a:t>What a promise! Understanding the reason for our suffering and having the assurance of the final glory we’ll share should make it a little easier to enjoy our lives…even during the times of sharing in suffering.</a:t>
            </a:r>
          </a:p>
        </p:txBody>
      </p:sp>
    </p:spTree>
    <p:extLst>
      <p:ext uri="{BB962C8B-B14F-4D97-AF65-F5344CB8AC3E}">
        <p14:creationId xmlns:p14="http://schemas.microsoft.com/office/powerpoint/2010/main" val="40667818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B5EF2-5A60-4CD4-8326-ACB641719567}"/>
              </a:ext>
            </a:extLst>
          </p:cNvPr>
          <p:cNvSpPr>
            <a:spLocks noGrp="1"/>
          </p:cNvSpPr>
          <p:nvPr>
            <p:ph type="title"/>
          </p:nvPr>
        </p:nvSpPr>
        <p:spPr/>
        <p:txBody>
          <a:bodyPr/>
          <a:lstStyle/>
          <a:p>
            <a:r>
              <a:rPr lang="en-US" dirty="0"/>
              <a:t>Conclusion:</a:t>
            </a:r>
          </a:p>
        </p:txBody>
      </p:sp>
      <p:sp>
        <p:nvSpPr>
          <p:cNvPr id="3" name="Content Placeholder 2">
            <a:extLst>
              <a:ext uri="{FF2B5EF4-FFF2-40B4-BE49-F238E27FC236}">
                <a16:creationId xmlns:a16="http://schemas.microsoft.com/office/drawing/2014/main" id="{917C52B7-3F71-4A6F-8242-B40657F5D31C}"/>
              </a:ext>
            </a:extLst>
          </p:cNvPr>
          <p:cNvSpPr>
            <a:spLocks noGrp="1"/>
          </p:cNvSpPr>
          <p:nvPr>
            <p:ph idx="1"/>
          </p:nvPr>
        </p:nvSpPr>
        <p:spPr/>
        <p:txBody>
          <a:bodyPr>
            <a:normAutofit/>
          </a:bodyPr>
          <a:lstStyle/>
          <a:p>
            <a:r>
              <a:rPr lang="en-US" sz="2800" b="1" dirty="0"/>
              <a:t>And if we are [His] children, then we are [His] heirs also: heirs of God and fellow heirs with Christ [sharing His inheritance with Him]; only we must share His suffering if we are to share His glory (Romans 8:17).</a:t>
            </a:r>
          </a:p>
        </p:txBody>
      </p:sp>
    </p:spTree>
    <p:extLst>
      <p:ext uri="{BB962C8B-B14F-4D97-AF65-F5344CB8AC3E}">
        <p14:creationId xmlns:p14="http://schemas.microsoft.com/office/powerpoint/2010/main" val="20718853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C09A29-FA5C-45EA-B3EF-2B812534B0A6}"/>
              </a:ext>
            </a:extLst>
          </p:cNvPr>
          <p:cNvSpPr>
            <a:spLocks noGrp="1"/>
          </p:cNvSpPr>
          <p:nvPr>
            <p:ph type="title"/>
          </p:nvPr>
        </p:nvSpPr>
        <p:spPr/>
        <p:txBody>
          <a:bodyPr>
            <a:normAutofit/>
          </a:bodyPr>
          <a:lstStyle/>
          <a:p>
            <a:r>
              <a:rPr lang="en-US" sz="3600" dirty="0"/>
              <a:t>Sermon Points</a:t>
            </a:r>
          </a:p>
        </p:txBody>
      </p:sp>
      <p:sp>
        <p:nvSpPr>
          <p:cNvPr id="3" name="Content Placeholder 2">
            <a:extLst>
              <a:ext uri="{FF2B5EF4-FFF2-40B4-BE49-F238E27FC236}">
                <a16:creationId xmlns:a16="http://schemas.microsoft.com/office/drawing/2014/main" id="{6DF0E4E8-12BF-43B4-974C-98CE951AB5D3}"/>
              </a:ext>
            </a:extLst>
          </p:cNvPr>
          <p:cNvSpPr>
            <a:spLocks noGrp="1"/>
          </p:cNvSpPr>
          <p:nvPr>
            <p:ph idx="1"/>
          </p:nvPr>
        </p:nvSpPr>
        <p:spPr>
          <a:xfrm>
            <a:off x="2773599" y="1556951"/>
            <a:ext cx="7796540" cy="4492993"/>
          </a:xfrm>
        </p:spPr>
        <p:txBody>
          <a:bodyPr>
            <a:normAutofit fontScale="92500"/>
          </a:bodyPr>
          <a:lstStyle/>
          <a:p>
            <a:r>
              <a:rPr lang="en-US" sz="2800" dirty="0"/>
              <a:t>As Christians, we delight in the thought of sharing in Christ's glory, but what about sharing in His suffering?</a:t>
            </a:r>
          </a:p>
          <a:p>
            <a:pPr marL="6160" indent="0">
              <a:buNone/>
            </a:pPr>
            <a:endParaRPr lang="en-US" sz="2800" dirty="0"/>
          </a:p>
          <a:p>
            <a:r>
              <a:rPr lang="en-US" sz="2800" dirty="0"/>
              <a:t>Jesus took care of the death penalty once and for all so we don't ever have to worry about that again. </a:t>
            </a:r>
            <a:r>
              <a:rPr lang="en-US" sz="2800" u="sng" dirty="0"/>
              <a:t>But the Bible teaches that we must suffer times of trial if we are to share in the glory.</a:t>
            </a:r>
          </a:p>
        </p:txBody>
      </p:sp>
    </p:spTree>
    <p:extLst>
      <p:ext uri="{BB962C8B-B14F-4D97-AF65-F5344CB8AC3E}">
        <p14:creationId xmlns:p14="http://schemas.microsoft.com/office/powerpoint/2010/main" val="25347178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2A06D5-2D31-41F6-897B-F2AB41A33A74}"/>
              </a:ext>
            </a:extLst>
          </p:cNvPr>
          <p:cNvSpPr>
            <a:spLocks noGrp="1"/>
          </p:cNvSpPr>
          <p:nvPr>
            <p:ph type="title"/>
          </p:nvPr>
        </p:nvSpPr>
        <p:spPr/>
        <p:txBody>
          <a:bodyPr>
            <a:normAutofit/>
          </a:bodyPr>
          <a:lstStyle/>
          <a:p>
            <a:r>
              <a:rPr lang="en-US" sz="3600" dirty="0"/>
              <a:t>Is it worth it?</a:t>
            </a:r>
          </a:p>
        </p:txBody>
      </p:sp>
      <p:sp>
        <p:nvSpPr>
          <p:cNvPr id="3" name="Content Placeholder 2">
            <a:extLst>
              <a:ext uri="{FF2B5EF4-FFF2-40B4-BE49-F238E27FC236}">
                <a16:creationId xmlns:a16="http://schemas.microsoft.com/office/drawing/2014/main" id="{D39E5B78-30C9-4D40-93F7-0E828D2B5B24}"/>
              </a:ext>
            </a:extLst>
          </p:cNvPr>
          <p:cNvSpPr>
            <a:spLocks noGrp="1"/>
          </p:cNvSpPr>
          <p:nvPr>
            <p:ph idx="1"/>
          </p:nvPr>
        </p:nvSpPr>
        <p:spPr/>
        <p:txBody>
          <a:bodyPr>
            <a:normAutofit/>
          </a:bodyPr>
          <a:lstStyle/>
          <a:p>
            <a:r>
              <a:rPr lang="en-US" sz="2800" dirty="0"/>
              <a:t>Read what Paul says in Romans 8:18: </a:t>
            </a:r>
          </a:p>
          <a:p>
            <a:r>
              <a:rPr lang="en-US" sz="2800" dirty="0"/>
              <a:t>...For I consider that the sufferings of this present time (this present life) are not worth being compared with the glory that is about to be revealed to us and in us and for us and conferred on us!</a:t>
            </a:r>
          </a:p>
        </p:txBody>
      </p:sp>
    </p:spTree>
    <p:extLst>
      <p:ext uri="{BB962C8B-B14F-4D97-AF65-F5344CB8AC3E}">
        <p14:creationId xmlns:p14="http://schemas.microsoft.com/office/powerpoint/2010/main" val="12622361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650A6-A850-4719-960C-FAFAFEDA3773}"/>
              </a:ext>
            </a:extLst>
          </p:cNvPr>
          <p:cNvSpPr>
            <a:spLocks noGrp="1"/>
          </p:cNvSpPr>
          <p:nvPr>
            <p:ph type="title"/>
          </p:nvPr>
        </p:nvSpPr>
        <p:spPr/>
        <p:txBody>
          <a:bodyPr/>
          <a:lstStyle/>
          <a:p>
            <a:r>
              <a:rPr lang="en-US" dirty="0"/>
              <a:t>Acting Right When Things Are Wrong</a:t>
            </a:r>
          </a:p>
        </p:txBody>
      </p:sp>
      <p:sp>
        <p:nvSpPr>
          <p:cNvPr id="3" name="Content Placeholder 2">
            <a:extLst>
              <a:ext uri="{FF2B5EF4-FFF2-40B4-BE49-F238E27FC236}">
                <a16:creationId xmlns:a16="http://schemas.microsoft.com/office/drawing/2014/main" id="{0D840217-F879-4585-A5AF-F30160E64C83}"/>
              </a:ext>
            </a:extLst>
          </p:cNvPr>
          <p:cNvSpPr>
            <a:spLocks noGrp="1"/>
          </p:cNvSpPr>
          <p:nvPr>
            <p:ph idx="1"/>
          </p:nvPr>
        </p:nvSpPr>
        <p:spPr/>
        <p:txBody>
          <a:bodyPr>
            <a:normAutofit/>
          </a:bodyPr>
          <a:lstStyle/>
          <a:p>
            <a:r>
              <a:rPr lang="en-US" sz="2800" dirty="0"/>
              <a:t>Many of us think that we suffer because of our circumstances. We believe that if our circumstances would change, we'd be able to act right.</a:t>
            </a:r>
          </a:p>
          <a:p>
            <a:r>
              <a:rPr lang="en-US" sz="2800" dirty="0"/>
              <a:t>But God wants us to become so mature and stable that we act right even when none of our circumstances are good.</a:t>
            </a:r>
          </a:p>
        </p:txBody>
      </p:sp>
    </p:spTree>
    <p:extLst>
      <p:ext uri="{BB962C8B-B14F-4D97-AF65-F5344CB8AC3E}">
        <p14:creationId xmlns:p14="http://schemas.microsoft.com/office/powerpoint/2010/main" val="14875447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650A6-A850-4719-960C-FAFAFEDA3773}"/>
              </a:ext>
            </a:extLst>
          </p:cNvPr>
          <p:cNvSpPr>
            <a:spLocks noGrp="1"/>
          </p:cNvSpPr>
          <p:nvPr>
            <p:ph type="title"/>
          </p:nvPr>
        </p:nvSpPr>
        <p:spPr>
          <a:xfrm>
            <a:off x="2611808" y="808056"/>
            <a:ext cx="7958331" cy="781847"/>
          </a:xfrm>
        </p:spPr>
        <p:txBody>
          <a:bodyPr/>
          <a:lstStyle/>
          <a:p>
            <a:r>
              <a:rPr lang="en-US" dirty="0"/>
              <a:t>Acting Right When Things Are Wrong</a:t>
            </a:r>
          </a:p>
        </p:txBody>
      </p:sp>
      <p:sp>
        <p:nvSpPr>
          <p:cNvPr id="3" name="Content Placeholder 2">
            <a:extLst>
              <a:ext uri="{FF2B5EF4-FFF2-40B4-BE49-F238E27FC236}">
                <a16:creationId xmlns:a16="http://schemas.microsoft.com/office/drawing/2014/main" id="{0D840217-F879-4585-A5AF-F30160E64C83}"/>
              </a:ext>
            </a:extLst>
          </p:cNvPr>
          <p:cNvSpPr>
            <a:spLocks noGrp="1"/>
          </p:cNvSpPr>
          <p:nvPr>
            <p:ph idx="1"/>
          </p:nvPr>
        </p:nvSpPr>
        <p:spPr>
          <a:xfrm>
            <a:off x="2773599" y="1589903"/>
            <a:ext cx="7796540" cy="4460041"/>
          </a:xfrm>
        </p:spPr>
        <p:txBody>
          <a:bodyPr>
            <a:normAutofit/>
          </a:bodyPr>
          <a:lstStyle/>
          <a:p>
            <a:r>
              <a:rPr lang="en-US" sz="2800" dirty="0"/>
              <a:t>There are different levels of faith, and most of the time we want to use our faith to get rid of a problem.</a:t>
            </a:r>
          </a:p>
          <a:p>
            <a:r>
              <a:rPr lang="en-US" sz="2800" dirty="0"/>
              <a:t>But sometimes God's plan is for us to exercise a higher level of faith that will carry us through life's challenges. This requires even greater faith than being delivered from a situation.</a:t>
            </a:r>
          </a:p>
        </p:txBody>
      </p:sp>
    </p:spTree>
    <p:extLst>
      <p:ext uri="{BB962C8B-B14F-4D97-AF65-F5344CB8AC3E}">
        <p14:creationId xmlns:p14="http://schemas.microsoft.com/office/powerpoint/2010/main" val="35576458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9650A6-A850-4719-960C-FAFAFEDA3773}"/>
              </a:ext>
            </a:extLst>
          </p:cNvPr>
          <p:cNvSpPr>
            <a:spLocks noGrp="1"/>
          </p:cNvSpPr>
          <p:nvPr>
            <p:ph type="title"/>
          </p:nvPr>
        </p:nvSpPr>
        <p:spPr/>
        <p:txBody>
          <a:bodyPr/>
          <a:lstStyle/>
          <a:p>
            <a:r>
              <a:rPr lang="en-US" dirty="0"/>
              <a:t>Acting Right When Things Are Wrong</a:t>
            </a:r>
          </a:p>
        </p:txBody>
      </p:sp>
      <p:sp>
        <p:nvSpPr>
          <p:cNvPr id="3" name="Content Placeholder 2">
            <a:extLst>
              <a:ext uri="{FF2B5EF4-FFF2-40B4-BE49-F238E27FC236}">
                <a16:creationId xmlns:a16="http://schemas.microsoft.com/office/drawing/2014/main" id="{0D840217-F879-4585-A5AF-F30160E64C83}"/>
              </a:ext>
            </a:extLst>
          </p:cNvPr>
          <p:cNvSpPr>
            <a:spLocks noGrp="1"/>
          </p:cNvSpPr>
          <p:nvPr>
            <p:ph idx="1"/>
          </p:nvPr>
        </p:nvSpPr>
        <p:spPr>
          <a:xfrm>
            <a:off x="2773599" y="1795849"/>
            <a:ext cx="7796540" cy="4254095"/>
          </a:xfrm>
        </p:spPr>
        <p:txBody>
          <a:bodyPr>
            <a:normAutofit/>
          </a:bodyPr>
          <a:lstStyle/>
          <a:p>
            <a:r>
              <a:rPr lang="en-US" sz="2800" dirty="0"/>
              <a:t>Too often we marvel at the delivering power of God and overlook His keeping, strengthening and enabling power.</a:t>
            </a:r>
          </a:p>
          <a:p>
            <a:r>
              <a:rPr lang="en-US" sz="2800" dirty="0"/>
              <a:t>Although there are many reasons why Christians suffer, I would like to address what I believe are eight of the most common reasons why there is suffering in our lives.</a:t>
            </a:r>
          </a:p>
        </p:txBody>
      </p:sp>
    </p:spTree>
    <p:extLst>
      <p:ext uri="{BB962C8B-B14F-4D97-AF65-F5344CB8AC3E}">
        <p14:creationId xmlns:p14="http://schemas.microsoft.com/office/powerpoint/2010/main" val="29678428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137665-3025-4BF2-B3E0-F6CDB94155C6}"/>
              </a:ext>
            </a:extLst>
          </p:cNvPr>
          <p:cNvSpPr>
            <a:spLocks noGrp="1"/>
          </p:cNvSpPr>
          <p:nvPr>
            <p:ph type="title"/>
          </p:nvPr>
        </p:nvSpPr>
        <p:spPr/>
        <p:txBody>
          <a:bodyPr/>
          <a:lstStyle/>
          <a:p>
            <a:r>
              <a:rPr lang="en-US" dirty="0"/>
              <a:t>#1: Ignorance of the Word</a:t>
            </a:r>
          </a:p>
        </p:txBody>
      </p:sp>
      <p:sp>
        <p:nvSpPr>
          <p:cNvPr id="3" name="Content Placeholder 2">
            <a:extLst>
              <a:ext uri="{FF2B5EF4-FFF2-40B4-BE49-F238E27FC236}">
                <a16:creationId xmlns:a16="http://schemas.microsoft.com/office/drawing/2014/main" id="{1146E607-FD81-4875-BAA8-FE078EC23F19}"/>
              </a:ext>
            </a:extLst>
          </p:cNvPr>
          <p:cNvSpPr>
            <a:spLocks noGrp="1"/>
          </p:cNvSpPr>
          <p:nvPr>
            <p:ph idx="1"/>
          </p:nvPr>
        </p:nvSpPr>
        <p:spPr/>
        <p:txBody>
          <a:bodyPr>
            <a:normAutofit/>
          </a:bodyPr>
          <a:lstStyle/>
          <a:p>
            <a:r>
              <a:rPr lang="en-US" sz="2800" b="1" dirty="0"/>
              <a:t>Many Christians suffer because they're too busy seeking carnal knowledge instead of the Word of God. The Lord Himself said,</a:t>
            </a:r>
          </a:p>
          <a:p>
            <a:r>
              <a:rPr lang="en-US" sz="2800" b="1" dirty="0"/>
              <a:t>My people are destroyed for lack of knowledge... (Hosea 4:6).</a:t>
            </a:r>
          </a:p>
        </p:txBody>
      </p:sp>
    </p:spTree>
    <p:extLst>
      <p:ext uri="{BB962C8B-B14F-4D97-AF65-F5344CB8AC3E}">
        <p14:creationId xmlns:p14="http://schemas.microsoft.com/office/powerpoint/2010/main" val="3822358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E0E16C-B1C9-4EF9-B30E-67D60ABFFFE3}"/>
              </a:ext>
            </a:extLst>
          </p:cNvPr>
          <p:cNvSpPr>
            <a:spLocks noGrp="1"/>
          </p:cNvSpPr>
          <p:nvPr>
            <p:ph type="title"/>
          </p:nvPr>
        </p:nvSpPr>
        <p:spPr/>
        <p:txBody>
          <a:bodyPr/>
          <a:lstStyle/>
          <a:p>
            <a:r>
              <a:rPr lang="en-US" dirty="0"/>
              <a:t>#1: Ignorance of the Word</a:t>
            </a:r>
          </a:p>
        </p:txBody>
      </p:sp>
      <p:sp>
        <p:nvSpPr>
          <p:cNvPr id="3" name="Content Placeholder 2">
            <a:extLst>
              <a:ext uri="{FF2B5EF4-FFF2-40B4-BE49-F238E27FC236}">
                <a16:creationId xmlns:a16="http://schemas.microsoft.com/office/drawing/2014/main" id="{61E19ADE-2CF1-4BF8-B161-F7BACBD34773}"/>
              </a:ext>
            </a:extLst>
          </p:cNvPr>
          <p:cNvSpPr>
            <a:spLocks noGrp="1"/>
          </p:cNvSpPr>
          <p:nvPr>
            <p:ph idx="1"/>
          </p:nvPr>
        </p:nvSpPr>
        <p:spPr/>
        <p:txBody>
          <a:bodyPr/>
          <a:lstStyle/>
          <a:p>
            <a:r>
              <a:rPr lang="en-US" dirty="0"/>
              <a:t>Paul was an educated man, with a wealth of carnal knowledge. When he realized the importance of spiritual knowledge, he said,</a:t>
            </a:r>
          </a:p>
          <a:p>
            <a:r>
              <a:rPr lang="en-US" dirty="0"/>
              <a:t>...I resolved to know nothing (to be acquainted with nothing, to make a display of the knowledge of nothing, and to be conscious of nothing) among you except Jesus Christ (the Messiah) and Him crucified (1 Corinthians 2:2).</a:t>
            </a:r>
          </a:p>
        </p:txBody>
      </p:sp>
    </p:spTree>
    <p:extLst>
      <p:ext uri="{BB962C8B-B14F-4D97-AF65-F5344CB8AC3E}">
        <p14:creationId xmlns:p14="http://schemas.microsoft.com/office/powerpoint/2010/main" val="78802104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adison">
  <a:themeElements>
    <a:clrScheme name="Madison">
      <a:dk1>
        <a:sysClr val="windowText" lastClr="000000"/>
      </a:dk1>
      <a:lt1>
        <a:sysClr val="window" lastClr="FFFFFF"/>
      </a:lt1>
      <a:dk2>
        <a:srgbClr val="2D251F"/>
      </a:dk2>
      <a:lt2>
        <a:srgbClr val="FAE9C5"/>
      </a:lt2>
      <a:accent1>
        <a:srgbClr val="ED3846"/>
      </a:accent1>
      <a:accent2>
        <a:srgbClr val="F87184"/>
      </a:accent2>
      <a:accent3>
        <a:srgbClr val="EC9DA9"/>
      </a:accent3>
      <a:accent4>
        <a:srgbClr val="ECC190"/>
      </a:accent4>
      <a:accent5>
        <a:srgbClr val="FFB268"/>
      </a:accent5>
      <a:accent6>
        <a:srgbClr val="F98657"/>
      </a:accent6>
      <a:hlink>
        <a:srgbClr val="B97669"/>
      </a:hlink>
      <a:folHlink>
        <a:srgbClr val="9E9483"/>
      </a:folHlink>
    </a:clrScheme>
    <a:fontScheme name="Madison">
      <a:majorFont>
        <a:latin typeface="Arial" panose="020B0604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panose="020B0604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dison">
      <a:fillStyleLst>
        <a:solidFill>
          <a:schemeClr val="phClr"/>
        </a:solidFill>
        <a:gradFill rotWithShape="1">
          <a:gsLst>
            <a:gs pos="0">
              <a:schemeClr val="phClr">
                <a:tint val="48000"/>
                <a:alpha val="88000"/>
                <a:satMod val="105000"/>
                <a:lumMod val="110000"/>
              </a:schemeClr>
            </a:gs>
            <a:gs pos="100000">
              <a:schemeClr val="phClr">
                <a:tint val="78000"/>
                <a:alpha val="92000"/>
                <a:satMod val="109000"/>
                <a:lumMod val="100000"/>
              </a:schemeClr>
            </a:gs>
          </a:gsLst>
          <a:lin ang="5400000" scaled="0"/>
        </a:gradFill>
        <a:gradFill rotWithShape="1">
          <a:gsLst>
            <a:gs pos="0">
              <a:schemeClr val="phClr">
                <a:tint val="98000"/>
                <a:satMod val="110000"/>
                <a:lumMod val="104000"/>
              </a:schemeClr>
            </a:gs>
            <a:gs pos="69000">
              <a:schemeClr val="phClr">
                <a:shade val="84000"/>
                <a:satMod val="130000"/>
                <a:lumMod val="92000"/>
              </a:schemeClr>
            </a:gs>
            <a:gs pos="100000">
              <a:schemeClr val="phClr">
                <a:shade val="76000"/>
                <a:satMod val="130000"/>
                <a:lumMod val="88000"/>
              </a:schemeClr>
            </a:gs>
          </a:gsLst>
          <a:lin ang="5400000" scaled="0"/>
        </a:gradFill>
      </a:fillStyleLst>
      <a:lnStyleLst>
        <a:ln w="9525" cap="flat" cmpd="sng" algn="ctr">
          <a:solidFill>
            <a:schemeClr val="phClr"/>
          </a:solidFill>
          <a:prstDash val="solid"/>
        </a:ln>
        <a:ln w="15875" cap="flat" cmpd="sng" algn="ctr">
          <a:solidFill>
            <a:schemeClr val="phClr"/>
          </a:solidFill>
          <a:prstDash val="solid"/>
        </a:ln>
        <a:ln w="22225"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solidFill>
          <a:schemeClr val="phClr"/>
        </a:solidFill>
        <a:blipFill rotWithShape="1">
          <a:blip xmlns:r="http://schemas.openxmlformats.org/officeDocument/2006/relationships" r:embed="rId1"/>
          <a:stretch/>
        </a:blipFill>
      </a:bgFillStyleLst>
    </a:fmtScheme>
  </a:themeElements>
  <a:objectDefaults/>
  <a:extraClrSchemeLst/>
  <a:extLst>
    <a:ext uri="{05A4C25C-085E-4340-85A3-A5531E510DB2}">
      <thm15:themeFamily xmlns:thm15="http://schemas.microsoft.com/office/thememl/2012/main" name="Madison" id="{025CB5FB-2DD3-45EE-B6F0-CC461540EB19}" vid="{BCCF8060-3FCB-4641-B728-8A589529B13F}"/>
    </a:ext>
  </a:extLst>
</a:theme>
</file>

<file path=docProps/app.xml><?xml version="1.0" encoding="utf-8"?>
<Properties xmlns="http://schemas.openxmlformats.org/officeDocument/2006/extended-properties" xmlns:vt="http://schemas.openxmlformats.org/officeDocument/2006/docPropsVTypes">
  <Template>TM16401375[[fn=Madison]]</Template>
  <TotalTime>924</TotalTime>
  <Words>1673</Words>
  <Application>Microsoft Office PowerPoint</Application>
  <PresentationFormat>Widescreen</PresentationFormat>
  <Paragraphs>67</Paragraphs>
  <Slides>25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Cambria</vt:lpstr>
      <vt:lpstr>MS Shell Dlg 2</vt:lpstr>
      <vt:lpstr>Wingdings</vt:lpstr>
      <vt:lpstr>Wingdings 3</vt:lpstr>
      <vt:lpstr>Madison</vt:lpstr>
      <vt:lpstr>PowerPoint Presentation</vt:lpstr>
      <vt:lpstr>1 John 5:4</vt:lpstr>
      <vt:lpstr>Sermon Points</vt:lpstr>
      <vt:lpstr>Is it worth it?</vt:lpstr>
      <vt:lpstr>Acting Right When Things Are Wrong</vt:lpstr>
      <vt:lpstr>Acting Right When Things Are Wrong</vt:lpstr>
      <vt:lpstr>Acting Right When Things Are Wrong</vt:lpstr>
      <vt:lpstr>#1: Ignorance of the Word</vt:lpstr>
      <vt:lpstr>#1: Ignorance of the Word</vt:lpstr>
      <vt:lpstr>#1: Ignorance of the Word</vt:lpstr>
      <vt:lpstr>#2: Disobedience - the trait of being unwilling to obey</vt:lpstr>
      <vt:lpstr>#2: Disobedience - the trait of being unwilling to obey</vt:lpstr>
      <vt:lpstr>#3: To Purify and Test Your Faith</vt:lpstr>
      <vt:lpstr>#3: To Purify and Test Your Faith</vt:lpstr>
      <vt:lpstr>#4: A Need for Brokenness</vt:lpstr>
      <vt:lpstr>#4: A Need for Brokenness</vt:lpstr>
      <vt:lpstr>#5: To Build Compassion</vt:lpstr>
      <vt:lpstr>#5: To Build Compassion</vt:lpstr>
      <vt:lpstr>#6: To Encourage Others</vt:lpstr>
      <vt:lpstr>#6: To Encourage Others</vt:lpstr>
      <vt:lpstr>#7: Because of the Word</vt:lpstr>
      <vt:lpstr>#7: Because of the Word</vt:lpstr>
      <vt:lpstr>#8: Because of Living in the World</vt:lpstr>
      <vt:lpstr>#8: Because of Living in the World</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Ronald Powell</dc:creator>
  <cp:lastModifiedBy>Ronald Powell</cp:lastModifiedBy>
  <cp:revision>7</cp:revision>
  <dcterms:created xsi:type="dcterms:W3CDTF">2020-01-15T19:21:10Z</dcterms:created>
  <dcterms:modified xsi:type="dcterms:W3CDTF">2020-01-16T10:45:54Z</dcterms:modified>
</cp:coreProperties>
</file>