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0"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32B3B0-19C8-4001-B63D-359FD5F3BB7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341003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32B3B0-19C8-4001-B63D-359FD5F3BB7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124886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32B3B0-19C8-4001-B63D-359FD5F3BB7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42007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32B3B0-19C8-4001-B63D-359FD5F3BB7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13371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32B3B0-19C8-4001-B63D-359FD5F3BB7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234564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32B3B0-19C8-4001-B63D-359FD5F3BB7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328966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32B3B0-19C8-4001-B63D-359FD5F3BB7F}"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267507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32B3B0-19C8-4001-B63D-359FD5F3BB7F}"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97631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2B3B0-19C8-4001-B63D-359FD5F3BB7F}"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3304708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32B3B0-19C8-4001-B63D-359FD5F3BB7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246201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32B3B0-19C8-4001-B63D-359FD5F3BB7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0FC03-58EF-4A52-AFD8-986A2F05FE8D}" type="slidenum">
              <a:rPr lang="en-US" smtClean="0"/>
              <a:t>‹#›</a:t>
            </a:fld>
            <a:endParaRPr lang="en-US"/>
          </a:p>
        </p:txBody>
      </p:sp>
    </p:spTree>
    <p:extLst>
      <p:ext uri="{BB962C8B-B14F-4D97-AF65-F5344CB8AC3E}">
        <p14:creationId xmlns:p14="http://schemas.microsoft.com/office/powerpoint/2010/main" val="238685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2B3B0-19C8-4001-B63D-359FD5F3BB7F}"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0FC03-58EF-4A52-AFD8-986A2F05FE8D}" type="slidenum">
              <a:rPr lang="en-US" smtClean="0"/>
              <a:t>‹#›</a:t>
            </a:fld>
            <a:endParaRPr lang="en-US"/>
          </a:p>
        </p:txBody>
      </p:sp>
    </p:spTree>
    <p:extLst>
      <p:ext uri="{BB962C8B-B14F-4D97-AF65-F5344CB8AC3E}">
        <p14:creationId xmlns:p14="http://schemas.microsoft.com/office/powerpoint/2010/main" val="23802212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iblia.com/bible/esv/Matt%2024.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iblia.com/bible/esv/Luke%2019.1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iblia.com/bible/esv/Matt%2024.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blia.com/bible/esv/Matt%2024.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blia.com/bible/esv/Matt%2024.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96A2625-B1C7-468D-9C1A-79A7090FC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1309"/>
          </a:xfrm>
          <a:prstGeom prst="rect">
            <a:avLst/>
          </a:prstGeom>
        </p:spPr>
      </p:pic>
      <p:sp>
        <p:nvSpPr>
          <p:cNvPr id="2" name="Title 1">
            <a:extLst>
              <a:ext uri="{FF2B5EF4-FFF2-40B4-BE49-F238E27FC236}">
                <a16:creationId xmlns:a16="http://schemas.microsoft.com/office/drawing/2014/main" id="{5989B4E1-44FD-4CDA-A6BD-380A1A3435AF}"/>
              </a:ext>
            </a:extLst>
          </p:cNvPr>
          <p:cNvSpPr>
            <a:spLocks noGrp="1"/>
          </p:cNvSpPr>
          <p:nvPr>
            <p:ph type="ctrTitle"/>
          </p:nvPr>
        </p:nvSpPr>
        <p:spPr/>
        <p:txBody>
          <a:bodyPr/>
          <a:lstStyle/>
          <a:p>
            <a:r>
              <a:rPr lang="en-US" dirty="0">
                <a:effectLst>
                  <a:outerShdw blurRad="38100" dist="38100" dir="2700000" algn="tl">
                    <a:srgbClr val="000000">
                      <a:alpha val="43137"/>
                    </a:srgbClr>
                  </a:outerShdw>
                </a:effectLst>
              </a:rPr>
              <a:t>The Beginning of Sorrows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Part </a:t>
            </a:r>
            <a:r>
              <a:rPr lang="en-US" dirty="0">
                <a:effectLst>
                  <a:outerShdw blurRad="38100" dist="38100" dir="2700000" algn="tl">
                    <a:srgbClr val="000000">
                      <a:alpha val="43137"/>
                    </a:srgbClr>
                  </a:outerShdw>
                </a:effectLst>
              </a:rPr>
              <a:t>1</a:t>
            </a:r>
          </a:p>
        </p:txBody>
      </p:sp>
      <p:sp>
        <p:nvSpPr>
          <p:cNvPr id="3" name="Subtitle 2">
            <a:extLst>
              <a:ext uri="{FF2B5EF4-FFF2-40B4-BE49-F238E27FC236}">
                <a16:creationId xmlns:a16="http://schemas.microsoft.com/office/drawing/2014/main" id="{4C3401C8-85EE-41F1-B03E-3B51388917B9}"/>
              </a:ext>
            </a:extLst>
          </p:cNvPr>
          <p:cNvSpPr>
            <a:spLocks noGrp="1"/>
          </p:cNvSpPr>
          <p:nvPr>
            <p:ph type="subTitle" idx="1"/>
          </p:nvPr>
        </p:nvSpPr>
        <p:spPr/>
        <p:txBody>
          <a:bodyPr>
            <a:normAutofit/>
          </a:bodyPr>
          <a:lstStyle/>
          <a:p>
            <a:r>
              <a:rPr lang="en-US" sz="3600" dirty="0">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1346138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D590F-F31A-4435-8F01-9C78FE9C0E7C}"/>
              </a:ext>
            </a:extLst>
          </p:cNvPr>
          <p:cNvSpPr>
            <a:spLocks noGrp="1"/>
          </p:cNvSpPr>
          <p:nvPr>
            <p:ph type="title"/>
          </p:nvPr>
        </p:nvSpPr>
        <p:spPr/>
        <p:txBody>
          <a:bodyPr/>
          <a:lstStyle/>
          <a:p>
            <a:r>
              <a:rPr lang="en-US" b="1" dirty="0"/>
              <a:t>“Not be left here one stone … upon another”:</a:t>
            </a:r>
            <a:endParaRPr lang="en-US" dirty="0"/>
          </a:p>
        </p:txBody>
      </p:sp>
      <p:sp>
        <p:nvSpPr>
          <p:cNvPr id="3" name="Content Placeholder 2">
            <a:extLst>
              <a:ext uri="{FF2B5EF4-FFF2-40B4-BE49-F238E27FC236}">
                <a16:creationId xmlns:a16="http://schemas.microsoft.com/office/drawing/2014/main" id="{46A3B2C2-65D1-4A64-951F-CF9795890ED5}"/>
              </a:ext>
            </a:extLst>
          </p:cNvPr>
          <p:cNvSpPr>
            <a:spLocks noGrp="1"/>
          </p:cNvSpPr>
          <p:nvPr>
            <p:ph idx="1"/>
          </p:nvPr>
        </p:nvSpPr>
        <p:spPr/>
        <p:txBody>
          <a:bodyPr>
            <a:normAutofit/>
          </a:bodyPr>
          <a:lstStyle/>
          <a:p>
            <a:r>
              <a:rPr lang="en-US" sz="3200" b="1" dirty="0"/>
              <a:t>These words were literally fulfilled in A.D. 70. Titus, the Roman general, built large wooden scaffolds around the walls of the temple buildings, piled then high with wood and other flammable items, and set them ablaze.</a:t>
            </a:r>
          </a:p>
          <a:p>
            <a:r>
              <a:rPr lang="en-US" sz="3200" b="1" dirty="0"/>
              <a:t>The heat from the fires was so intense that the stones crumbled. The rubble was then sifted to retrieve the melted gold, and the remaining ruins were “thrown down” into the Kidron Valley.</a:t>
            </a:r>
          </a:p>
        </p:txBody>
      </p:sp>
      <p:pic>
        <p:nvPicPr>
          <p:cNvPr id="5" name="Picture 4">
            <a:extLst>
              <a:ext uri="{FF2B5EF4-FFF2-40B4-BE49-F238E27FC236}">
                <a16:creationId xmlns:a16="http://schemas.microsoft.com/office/drawing/2014/main" id="{620A0B00-028F-4DB6-AB20-675CA2510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9130" y="2290119"/>
            <a:ext cx="7321994" cy="381411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2548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D590F-F31A-4435-8F01-9C78FE9C0E7C}"/>
              </a:ext>
            </a:extLst>
          </p:cNvPr>
          <p:cNvSpPr>
            <a:spLocks noGrp="1"/>
          </p:cNvSpPr>
          <p:nvPr>
            <p:ph type="title"/>
          </p:nvPr>
        </p:nvSpPr>
        <p:spPr/>
        <p:txBody>
          <a:bodyPr/>
          <a:lstStyle/>
          <a:p>
            <a:r>
              <a:rPr lang="en-US" b="1" dirty="0"/>
              <a:t>“Not be left here one stone … upon another”:</a:t>
            </a:r>
            <a:endParaRPr lang="en-US" dirty="0"/>
          </a:p>
        </p:txBody>
      </p:sp>
      <p:sp>
        <p:nvSpPr>
          <p:cNvPr id="3" name="Content Placeholder 2">
            <a:extLst>
              <a:ext uri="{FF2B5EF4-FFF2-40B4-BE49-F238E27FC236}">
                <a16:creationId xmlns:a16="http://schemas.microsoft.com/office/drawing/2014/main" id="{46A3B2C2-65D1-4A64-951F-CF9795890ED5}"/>
              </a:ext>
            </a:extLst>
          </p:cNvPr>
          <p:cNvSpPr>
            <a:spLocks noGrp="1"/>
          </p:cNvSpPr>
          <p:nvPr>
            <p:ph idx="1"/>
          </p:nvPr>
        </p:nvSpPr>
        <p:spPr/>
        <p:txBody>
          <a:bodyPr>
            <a:normAutofit/>
          </a:bodyPr>
          <a:lstStyle/>
          <a:p>
            <a:r>
              <a:rPr lang="en-US" sz="3200" b="1" dirty="0"/>
              <a:t>Jesus was speaking prophetically of the destruction of the temple that He loved so well. This was the temple where He had driven the money changers out. He had taught reverence in the house of God, that it should be a House of Prayer.</a:t>
            </a:r>
          </a:p>
          <a:p>
            <a:r>
              <a:rPr lang="en-US" sz="3200" b="1" dirty="0"/>
              <a:t>When Jesus (the Lord of the temple), left, </a:t>
            </a:r>
            <a:r>
              <a:rPr lang="en-US" sz="3200" b="1" u="sng" dirty="0"/>
              <a:t>it was desolate</a:t>
            </a:r>
            <a:r>
              <a:rPr lang="en-US" sz="3200" b="1" dirty="0"/>
              <a:t>. The outward magnificence was gone when the holiness was gone. In less than 40 years, this temple would be destroyed in a bloody battle.</a:t>
            </a:r>
          </a:p>
        </p:txBody>
      </p:sp>
    </p:spTree>
    <p:extLst>
      <p:ext uri="{BB962C8B-B14F-4D97-AF65-F5344CB8AC3E}">
        <p14:creationId xmlns:p14="http://schemas.microsoft.com/office/powerpoint/2010/main" val="3254115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364C7-9D09-48B9-83D1-9015A76EA805}"/>
              </a:ext>
            </a:extLst>
          </p:cNvPr>
          <p:cNvSpPr>
            <a:spLocks noGrp="1"/>
          </p:cNvSpPr>
          <p:nvPr>
            <p:ph type="title"/>
          </p:nvPr>
        </p:nvSpPr>
        <p:spPr/>
        <p:txBody>
          <a:bodyPr/>
          <a:lstStyle/>
          <a:p>
            <a:r>
              <a:rPr lang="en-US" b="1" dirty="0"/>
              <a:t>Matthew 24:3</a:t>
            </a:r>
            <a:endParaRPr lang="en-US" dirty="0"/>
          </a:p>
        </p:txBody>
      </p:sp>
      <p:sp>
        <p:nvSpPr>
          <p:cNvPr id="3" name="Content Placeholder 2">
            <a:extLst>
              <a:ext uri="{FF2B5EF4-FFF2-40B4-BE49-F238E27FC236}">
                <a16:creationId xmlns:a16="http://schemas.microsoft.com/office/drawing/2014/main" id="{5FE89344-DC12-4BC7-A3AA-1A50BDACE889}"/>
              </a:ext>
            </a:extLst>
          </p:cNvPr>
          <p:cNvSpPr>
            <a:spLocks noGrp="1"/>
          </p:cNvSpPr>
          <p:nvPr>
            <p:ph idx="1"/>
          </p:nvPr>
        </p:nvSpPr>
        <p:spPr/>
        <p:txBody>
          <a:bodyPr>
            <a:normAutofit/>
          </a:bodyPr>
          <a:lstStyle/>
          <a:p>
            <a:r>
              <a:rPr lang="en-US" sz="3200" b="1" dirty="0">
                <a:hlinkClick r:id="rId2"/>
              </a:rPr>
              <a:t>Matthew 24:3</a:t>
            </a:r>
            <a:r>
              <a:rPr lang="en-US" sz="3200" b="1" dirty="0"/>
              <a:t> “And as he sat upon the mount of Olives, the disciples came unto him privately, saying, tell us, </a:t>
            </a:r>
            <a:r>
              <a:rPr lang="en-US" sz="3200" b="1" u="sng" dirty="0"/>
              <a:t>when shall these things be? and what [shall be] the sign of thy coming, and of the end of the world?”</a:t>
            </a:r>
            <a:endParaRPr lang="en-US" sz="3200" u="sng" dirty="0"/>
          </a:p>
        </p:txBody>
      </p:sp>
    </p:spTree>
    <p:extLst>
      <p:ext uri="{BB962C8B-B14F-4D97-AF65-F5344CB8AC3E}">
        <p14:creationId xmlns:p14="http://schemas.microsoft.com/office/powerpoint/2010/main" val="2490471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4D25-0584-4BB9-96FB-8125075C136C}"/>
              </a:ext>
            </a:extLst>
          </p:cNvPr>
          <p:cNvSpPr>
            <a:spLocks noGrp="1"/>
          </p:cNvSpPr>
          <p:nvPr>
            <p:ph type="title"/>
          </p:nvPr>
        </p:nvSpPr>
        <p:spPr/>
        <p:txBody>
          <a:bodyPr/>
          <a:lstStyle/>
          <a:p>
            <a:r>
              <a:rPr lang="en-US" b="1" dirty="0"/>
              <a:t>“Mount of Olives (Olivet)”</a:t>
            </a:r>
          </a:p>
        </p:txBody>
      </p:sp>
      <p:sp>
        <p:nvSpPr>
          <p:cNvPr id="3" name="Content Placeholder 2">
            <a:extLst>
              <a:ext uri="{FF2B5EF4-FFF2-40B4-BE49-F238E27FC236}">
                <a16:creationId xmlns:a16="http://schemas.microsoft.com/office/drawing/2014/main" id="{5E6919A2-3CC1-407D-9B48-F03ADCD29B09}"/>
              </a:ext>
            </a:extLst>
          </p:cNvPr>
          <p:cNvSpPr>
            <a:spLocks noGrp="1"/>
          </p:cNvSpPr>
          <p:nvPr>
            <p:ph idx="1"/>
          </p:nvPr>
        </p:nvSpPr>
        <p:spPr>
          <a:xfrm>
            <a:off x="838200" y="1408670"/>
            <a:ext cx="10515600" cy="5181600"/>
          </a:xfrm>
        </p:spPr>
        <p:txBody>
          <a:bodyPr>
            <a:normAutofit/>
          </a:bodyPr>
          <a:lstStyle/>
          <a:p>
            <a:r>
              <a:rPr lang="en-US" sz="3200" dirty="0"/>
              <a:t>The </a:t>
            </a:r>
            <a:r>
              <a:rPr lang="en-US" sz="3200" b="1" dirty="0"/>
              <a:t>“Mount of Olives (Olivet),” </a:t>
            </a:r>
            <a:r>
              <a:rPr lang="en-US" sz="3200" dirty="0"/>
              <a:t>is a small range of several summits (highest elevation 2,723 feet), running north-south for two- and one-half miles. </a:t>
            </a:r>
            <a:r>
              <a:rPr lang="en-US" sz="3200" b="1" u="sng" dirty="0"/>
              <a:t>The range overlooks Jerusalem from the east, across the Kidron Valley</a:t>
            </a:r>
            <a:r>
              <a:rPr lang="en-US" sz="3200" dirty="0"/>
              <a:t>. </a:t>
            </a:r>
          </a:p>
          <a:p>
            <a:r>
              <a:rPr lang="en-US" sz="3200" dirty="0"/>
              <a:t>Jesus often went to the Mount of Olives </a:t>
            </a:r>
            <a:r>
              <a:rPr lang="en-US" sz="3200" b="1" u="sng" dirty="0"/>
              <a:t>to teach</a:t>
            </a:r>
            <a:r>
              <a:rPr lang="en-US" sz="3200" b="1" dirty="0"/>
              <a:t> </a:t>
            </a:r>
            <a:r>
              <a:rPr lang="en-US" sz="3200" dirty="0"/>
              <a:t>(</a:t>
            </a:r>
            <a:r>
              <a:rPr lang="en-US" sz="3200" b="1" dirty="0"/>
              <a:t>Matt. 24:3</a:t>
            </a:r>
            <a:r>
              <a:rPr lang="en-US" sz="3200" dirty="0"/>
              <a:t>), </a:t>
            </a:r>
            <a:r>
              <a:rPr lang="en-US" sz="3200" b="1" u="sng" dirty="0"/>
              <a:t>to pray</a:t>
            </a:r>
            <a:r>
              <a:rPr lang="en-US" sz="3200" dirty="0"/>
              <a:t> (</a:t>
            </a:r>
            <a:r>
              <a:rPr lang="en-US" sz="3200" b="1" dirty="0"/>
              <a:t>Luke 23:39-40</a:t>
            </a:r>
            <a:r>
              <a:rPr lang="en-US" sz="3200" dirty="0"/>
              <a:t>), and </a:t>
            </a:r>
            <a:r>
              <a:rPr lang="en-US" sz="3200" b="1" u="sng" dirty="0"/>
              <a:t>to rest </a:t>
            </a:r>
            <a:r>
              <a:rPr lang="en-US" sz="3200" dirty="0"/>
              <a:t>(</a:t>
            </a:r>
            <a:r>
              <a:rPr lang="en-US" sz="3200" b="1" dirty="0"/>
              <a:t>Luke 21:37</a:t>
            </a:r>
            <a:r>
              <a:rPr lang="en-US" sz="3200" dirty="0"/>
              <a:t>).</a:t>
            </a:r>
          </a:p>
        </p:txBody>
      </p:sp>
      <p:pic>
        <p:nvPicPr>
          <p:cNvPr id="5" name="Picture 4">
            <a:extLst>
              <a:ext uri="{FF2B5EF4-FFF2-40B4-BE49-F238E27FC236}">
                <a16:creationId xmlns:a16="http://schemas.microsoft.com/office/drawing/2014/main" id="{025E3F1B-F409-4048-9C62-30A2551CCA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654" y="766120"/>
            <a:ext cx="7620000" cy="53386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82950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D6AA-C912-48AC-9B51-7780DBDB4D79}"/>
              </a:ext>
            </a:extLst>
          </p:cNvPr>
          <p:cNvSpPr>
            <a:spLocks noGrp="1"/>
          </p:cNvSpPr>
          <p:nvPr>
            <p:ph type="title"/>
          </p:nvPr>
        </p:nvSpPr>
        <p:spPr/>
        <p:txBody>
          <a:bodyPr/>
          <a:lstStyle/>
          <a:p>
            <a:r>
              <a:rPr lang="en-US" b="1" dirty="0"/>
              <a:t>“Mount of Olives”</a:t>
            </a:r>
            <a:endParaRPr lang="en-US" dirty="0"/>
          </a:p>
        </p:txBody>
      </p:sp>
      <p:sp>
        <p:nvSpPr>
          <p:cNvPr id="3" name="Content Placeholder 2">
            <a:extLst>
              <a:ext uri="{FF2B5EF4-FFF2-40B4-BE49-F238E27FC236}">
                <a16:creationId xmlns:a16="http://schemas.microsoft.com/office/drawing/2014/main" id="{603AB9BD-16BD-4A09-9A3C-1BB97FDF4641}"/>
              </a:ext>
            </a:extLst>
          </p:cNvPr>
          <p:cNvSpPr>
            <a:spLocks noGrp="1"/>
          </p:cNvSpPr>
          <p:nvPr>
            <p:ph idx="1"/>
          </p:nvPr>
        </p:nvSpPr>
        <p:spPr/>
        <p:txBody>
          <a:bodyPr>
            <a:normAutofit fontScale="92500" lnSpcReduction="10000"/>
          </a:bodyPr>
          <a:lstStyle/>
          <a:p>
            <a:r>
              <a:rPr lang="en-US" sz="3200" dirty="0"/>
              <a:t>On the western slope, near the base, is a spot known as the Garden of Gethsemane where Jesus agonized in prayer on the night before His crucifixion (</a:t>
            </a:r>
            <a:r>
              <a:rPr lang="en-US" sz="3200" b="1" dirty="0"/>
              <a:t>Luke 22:39-46; Mark 14:32</a:t>
            </a:r>
            <a:r>
              <a:rPr lang="en-US" sz="3200" dirty="0"/>
              <a:t>). Jesus fittingly used Olivet to deliver one of His major prophetic discourses (</a:t>
            </a:r>
            <a:r>
              <a:rPr lang="en-US" sz="3200" b="1" dirty="0"/>
              <a:t>Matt. 24 – 25</a:t>
            </a:r>
            <a:r>
              <a:rPr lang="en-US" sz="3200" dirty="0"/>
              <a:t>), since from it He ascended into heaven (Acts 1:9-12), and to it He will return at His second coming (</a:t>
            </a:r>
            <a:r>
              <a:rPr lang="en-US" sz="3200" b="1" dirty="0"/>
              <a:t>Zech. 14:4</a:t>
            </a:r>
            <a:r>
              <a:rPr lang="en-US" sz="3200" dirty="0"/>
              <a:t>).</a:t>
            </a:r>
          </a:p>
          <a:p>
            <a:r>
              <a:rPr lang="en-US" sz="3200" dirty="0"/>
              <a:t>These disciples had all the things grouped together. One question, </a:t>
            </a:r>
            <a:r>
              <a:rPr lang="en-US" sz="3200" u="sng" dirty="0"/>
              <a:t>when will the temple be destroyed</a:t>
            </a:r>
            <a:r>
              <a:rPr lang="en-US" sz="3200" dirty="0"/>
              <a:t>? The physical temple would be destroyed in </a:t>
            </a:r>
            <a:r>
              <a:rPr lang="en-US" sz="3200" u="sng" dirty="0"/>
              <a:t>less than 40 years</a:t>
            </a:r>
            <a:r>
              <a:rPr lang="en-US" sz="3200" dirty="0"/>
              <a:t>. </a:t>
            </a:r>
            <a:r>
              <a:rPr lang="en-US" sz="3200" u="sng" dirty="0"/>
              <a:t>The temple of His body would be destroyed in just a few days</a:t>
            </a:r>
            <a:r>
              <a:rPr lang="en-US" sz="3200" dirty="0"/>
              <a:t>.</a:t>
            </a:r>
          </a:p>
        </p:txBody>
      </p:sp>
    </p:spTree>
    <p:extLst>
      <p:ext uri="{BB962C8B-B14F-4D97-AF65-F5344CB8AC3E}">
        <p14:creationId xmlns:p14="http://schemas.microsoft.com/office/powerpoint/2010/main" val="190769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31BD-C747-4A5A-A0C3-E4F26FA5E510}"/>
              </a:ext>
            </a:extLst>
          </p:cNvPr>
          <p:cNvSpPr>
            <a:spLocks noGrp="1"/>
          </p:cNvSpPr>
          <p:nvPr>
            <p:ph type="title"/>
          </p:nvPr>
        </p:nvSpPr>
        <p:spPr/>
        <p:txBody>
          <a:bodyPr/>
          <a:lstStyle/>
          <a:p>
            <a:r>
              <a:rPr lang="en-US" b="1" dirty="0"/>
              <a:t>“What will be the sign of thy coming”:</a:t>
            </a:r>
          </a:p>
        </p:txBody>
      </p:sp>
      <p:sp>
        <p:nvSpPr>
          <p:cNvPr id="3" name="Content Placeholder 2">
            <a:extLst>
              <a:ext uri="{FF2B5EF4-FFF2-40B4-BE49-F238E27FC236}">
                <a16:creationId xmlns:a16="http://schemas.microsoft.com/office/drawing/2014/main" id="{892744D5-292F-4417-BC1D-5541AD528A38}"/>
              </a:ext>
            </a:extLst>
          </p:cNvPr>
          <p:cNvSpPr>
            <a:spLocks noGrp="1"/>
          </p:cNvSpPr>
          <p:nvPr>
            <p:ph idx="1"/>
          </p:nvPr>
        </p:nvSpPr>
        <p:spPr/>
        <p:txBody>
          <a:bodyPr>
            <a:normAutofit/>
          </a:bodyPr>
          <a:lstStyle/>
          <a:p>
            <a:r>
              <a:rPr lang="en-US" sz="3200" b="1" dirty="0"/>
              <a:t>(</a:t>
            </a:r>
            <a:r>
              <a:rPr lang="en-US" sz="3200" b="1" dirty="0">
                <a:hlinkClick r:id="rId2"/>
              </a:rPr>
              <a:t>Luke 19:11</a:t>
            </a:r>
            <a:r>
              <a:rPr lang="en-US" sz="3200" b="1" dirty="0"/>
              <a:t>), records that the disciples still “supposed that the kingdom of God was going to appear immediately.” </a:t>
            </a:r>
          </a:p>
          <a:p>
            <a:r>
              <a:rPr lang="en-US" sz="3200" b="1" dirty="0"/>
              <a:t>The destruction of the temple (verse 2), did not fit the eschatological scheme they envisioned, so they asked for clarification.</a:t>
            </a:r>
          </a:p>
        </p:txBody>
      </p:sp>
    </p:spTree>
    <p:extLst>
      <p:ext uri="{BB962C8B-B14F-4D97-AF65-F5344CB8AC3E}">
        <p14:creationId xmlns:p14="http://schemas.microsoft.com/office/powerpoint/2010/main" val="451071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31BD-C747-4A5A-A0C3-E4F26FA5E510}"/>
              </a:ext>
            </a:extLst>
          </p:cNvPr>
          <p:cNvSpPr>
            <a:spLocks noGrp="1"/>
          </p:cNvSpPr>
          <p:nvPr>
            <p:ph type="title"/>
          </p:nvPr>
        </p:nvSpPr>
        <p:spPr/>
        <p:txBody>
          <a:bodyPr/>
          <a:lstStyle/>
          <a:p>
            <a:r>
              <a:rPr lang="en-US" b="1" dirty="0"/>
              <a:t>“What will be the sign of thy coming”:</a:t>
            </a:r>
          </a:p>
        </p:txBody>
      </p:sp>
      <p:sp>
        <p:nvSpPr>
          <p:cNvPr id="3" name="Content Placeholder 2">
            <a:extLst>
              <a:ext uri="{FF2B5EF4-FFF2-40B4-BE49-F238E27FC236}">
                <a16:creationId xmlns:a16="http://schemas.microsoft.com/office/drawing/2014/main" id="{892744D5-292F-4417-BC1D-5541AD528A38}"/>
              </a:ext>
            </a:extLst>
          </p:cNvPr>
          <p:cNvSpPr>
            <a:spLocks noGrp="1"/>
          </p:cNvSpPr>
          <p:nvPr>
            <p:ph idx="1"/>
          </p:nvPr>
        </p:nvSpPr>
        <p:spPr/>
        <p:txBody>
          <a:bodyPr>
            <a:normAutofit/>
          </a:bodyPr>
          <a:lstStyle/>
          <a:p>
            <a:r>
              <a:rPr lang="en-US" sz="3200" dirty="0"/>
              <a:t>Jesus addressed their questions in reverse order, describing the prophetic sign of His coming (</a:t>
            </a:r>
            <a:r>
              <a:rPr lang="en-US" sz="3200" b="1" dirty="0"/>
              <a:t>actually a series of signs in verses 4-35</a:t>
            </a:r>
            <a:r>
              <a:rPr lang="en-US" sz="3200" dirty="0"/>
              <a:t>), and then addressing their question about the timing of these events beginning (</a:t>
            </a:r>
            <a:r>
              <a:rPr lang="en-US" sz="3200" b="1" dirty="0"/>
              <a:t>in verse 36</a:t>
            </a:r>
            <a:r>
              <a:rPr lang="en-US" sz="3200" dirty="0"/>
              <a:t>). </a:t>
            </a:r>
          </a:p>
          <a:p>
            <a:r>
              <a:rPr lang="en-US" sz="3200" dirty="0"/>
              <a:t>When they asked about His coming (</a:t>
            </a:r>
            <a:r>
              <a:rPr lang="en-US" sz="3200" b="1" dirty="0"/>
              <a:t>Greek, Parousia; literally “presence”</a:t>
            </a:r>
            <a:r>
              <a:rPr lang="en-US" sz="3200" dirty="0"/>
              <a:t>), </a:t>
            </a:r>
            <a:r>
              <a:rPr lang="en-US" sz="3200" b="1" u="sng" dirty="0"/>
              <a:t>they did not envision a second coming in the far-off future.</a:t>
            </a:r>
          </a:p>
        </p:txBody>
      </p:sp>
    </p:spTree>
    <p:extLst>
      <p:ext uri="{BB962C8B-B14F-4D97-AF65-F5344CB8AC3E}">
        <p14:creationId xmlns:p14="http://schemas.microsoft.com/office/powerpoint/2010/main" val="395385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31BD-C747-4A5A-A0C3-E4F26FA5E510}"/>
              </a:ext>
            </a:extLst>
          </p:cNvPr>
          <p:cNvSpPr>
            <a:spLocks noGrp="1"/>
          </p:cNvSpPr>
          <p:nvPr>
            <p:ph type="title"/>
          </p:nvPr>
        </p:nvSpPr>
        <p:spPr/>
        <p:txBody>
          <a:bodyPr/>
          <a:lstStyle/>
          <a:p>
            <a:r>
              <a:rPr lang="en-US" b="1" dirty="0"/>
              <a:t>“What will be the sign of thy coming”:</a:t>
            </a:r>
          </a:p>
        </p:txBody>
      </p:sp>
      <p:sp>
        <p:nvSpPr>
          <p:cNvPr id="3" name="Content Placeholder 2">
            <a:extLst>
              <a:ext uri="{FF2B5EF4-FFF2-40B4-BE49-F238E27FC236}">
                <a16:creationId xmlns:a16="http://schemas.microsoft.com/office/drawing/2014/main" id="{892744D5-292F-4417-BC1D-5541AD528A38}"/>
              </a:ext>
            </a:extLst>
          </p:cNvPr>
          <p:cNvSpPr>
            <a:spLocks noGrp="1"/>
          </p:cNvSpPr>
          <p:nvPr>
            <p:ph idx="1"/>
          </p:nvPr>
        </p:nvSpPr>
        <p:spPr/>
        <p:txBody>
          <a:bodyPr>
            <a:normAutofit lnSpcReduction="10000"/>
          </a:bodyPr>
          <a:lstStyle/>
          <a:p>
            <a:r>
              <a:rPr lang="en-US" sz="3200" dirty="0"/>
              <a:t>They were speaking of His coming in triumph as Messiah, an event which they no doubt anticipated would occur presently. </a:t>
            </a:r>
          </a:p>
          <a:p>
            <a:r>
              <a:rPr lang="en-US" sz="3200" dirty="0"/>
              <a:t>Even if they were conscious of His approaching death, which He had plainly prophesied to them on repeated occasions, </a:t>
            </a:r>
            <a:r>
              <a:rPr lang="en-US" sz="3200" b="1" u="sng" dirty="0"/>
              <a:t>they could not have anticipated His ascension to heaven and the long intervening church age. </a:t>
            </a:r>
          </a:p>
          <a:p>
            <a:r>
              <a:rPr lang="en-US" sz="3200" dirty="0"/>
              <a:t>However, when Jesus used the term </a:t>
            </a:r>
            <a:r>
              <a:rPr lang="en-US" sz="3200" b="1" u="sng" dirty="0"/>
              <a:t>Parousia</a:t>
            </a:r>
            <a:r>
              <a:rPr lang="en-US" sz="3200" dirty="0"/>
              <a:t> in His discourse, </a:t>
            </a:r>
            <a:r>
              <a:rPr lang="en-US" sz="3200" b="1" u="sng" dirty="0"/>
              <a:t>He used it in the technical sense as a reference to His second coming</a:t>
            </a:r>
            <a:r>
              <a:rPr lang="en-US" sz="3200" dirty="0"/>
              <a:t>.</a:t>
            </a:r>
          </a:p>
        </p:txBody>
      </p:sp>
    </p:spTree>
    <p:extLst>
      <p:ext uri="{BB962C8B-B14F-4D97-AF65-F5344CB8AC3E}">
        <p14:creationId xmlns:p14="http://schemas.microsoft.com/office/powerpoint/2010/main" val="31308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6D91-4D15-4BC7-928A-8C60D384CC56}"/>
              </a:ext>
            </a:extLst>
          </p:cNvPr>
          <p:cNvSpPr>
            <a:spLocks noGrp="1"/>
          </p:cNvSpPr>
          <p:nvPr>
            <p:ph type="title"/>
          </p:nvPr>
        </p:nvSpPr>
        <p:spPr/>
        <p:txBody>
          <a:bodyPr/>
          <a:lstStyle/>
          <a:p>
            <a:r>
              <a:rPr lang="en-US" b="1" dirty="0"/>
              <a:t>Matthew 24:4</a:t>
            </a:r>
            <a:endParaRPr lang="en-US" dirty="0"/>
          </a:p>
        </p:txBody>
      </p:sp>
      <p:sp>
        <p:nvSpPr>
          <p:cNvPr id="3" name="Content Placeholder 2">
            <a:extLst>
              <a:ext uri="{FF2B5EF4-FFF2-40B4-BE49-F238E27FC236}">
                <a16:creationId xmlns:a16="http://schemas.microsoft.com/office/drawing/2014/main" id="{F44ECF93-225E-44F1-9A37-D45B70C84952}"/>
              </a:ext>
            </a:extLst>
          </p:cNvPr>
          <p:cNvSpPr>
            <a:spLocks noGrp="1"/>
          </p:cNvSpPr>
          <p:nvPr>
            <p:ph idx="1"/>
          </p:nvPr>
        </p:nvSpPr>
        <p:spPr/>
        <p:txBody>
          <a:bodyPr>
            <a:normAutofit/>
          </a:bodyPr>
          <a:lstStyle/>
          <a:p>
            <a:r>
              <a:rPr lang="en-US" sz="3200" b="1" dirty="0">
                <a:hlinkClick r:id="rId2"/>
              </a:rPr>
              <a:t>Matthew 24:4</a:t>
            </a:r>
            <a:r>
              <a:rPr lang="en-US" sz="3200" b="1" dirty="0"/>
              <a:t> And Jesus answered and said unto them, </a:t>
            </a:r>
            <a:r>
              <a:rPr lang="en-US" sz="3200" b="1" u="sng" dirty="0"/>
              <a:t>take heed that no man deceive you</a:t>
            </a:r>
            <a:r>
              <a:rPr lang="en-US" sz="3200" b="1" dirty="0"/>
              <a:t>.”</a:t>
            </a:r>
            <a:endParaRPr lang="en-US" sz="3200" dirty="0"/>
          </a:p>
        </p:txBody>
      </p:sp>
    </p:spTree>
    <p:extLst>
      <p:ext uri="{BB962C8B-B14F-4D97-AF65-F5344CB8AC3E}">
        <p14:creationId xmlns:p14="http://schemas.microsoft.com/office/powerpoint/2010/main" val="3822546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3E71B-2920-48A8-96F4-42E31AF7DEF8}"/>
              </a:ext>
            </a:extLst>
          </p:cNvPr>
          <p:cNvSpPr>
            <a:spLocks noGrp="1"/>
          </p:cNvSpPr>
          <p:nvPr>
            <p:ph type="title"/>
          </p:nvPr>
        </p:nvSpPr>
        <p:spPr/>
        <p:txBody>
          <a:bodyPr/>
          <a:lstStyle/>
          <a:p>
            <a:r>
              <a:rPr lang="en-US" b="1" dirty="0"/>
              <a:t>“Take heed”:</a:t>
            </a:r>
            <a:endParaRPr lang="en-US" dirty="0"/>
          </a:p>
        </p:txBody>
      </p:sp>
      <p:sp>
        <p:nvSpPr>
          <p:cNvPr id="3" name="Content Placeholder 2">
            <a:extLst>
              <a:ext uri="{FF2B5EF4-FFF2-40B4-BE49-F238E27FC236}">
                <a16:creationId xmlns:a16="http://schemas.microsoft.com/office/drawing/2014/main" id="{38EEB83E-DAF8-40A6-9F1D-8A85412AC5AD}"/>
              </a:ext>
            </a:extLst>
          </p:cNvPr>
          <p:cNvSpPr>
            <a:spLocks noGrp="1"/>
          </p:cNvSpPr>
          <p:nvPr>
            <p:ph idx="1"/>
          </p:nvPr>
        </p:nvSpPr>
        <p:spPr>
          <a:xfrm>
            <a:off x="838200" y="1309816"/>
            <a:ext cx="10515600" cy="5183059"/>
          </a:xfrm>
        </p:spPr>
        <p:txBody>
          <a:bodyPr>
            <a:noAutofit/>
          </a:bodyPr>
          <a:lstStyle/>
          <a:p>
            <a:r>
              <a:rPr lang="en-US" sz="3000" b="1" dirty="0"/>
              <a:t>“Take heed”: Jesus, in reply to their question, first gives them a caution to beware of deception. They were to be constantly on their guard, because many would arise to deceive the people.</a:t>
            </a:r>
            <a:br>
              <a:rPr lang="en-US" sz="3000" b="1" dirty="0"/>
            </a:br>
            <a:r>
              <a:rPr lang="en-US" sz="3000" b="1" dirty="0"/>
              <a:t>Many shall come in my name, not in the name or by the authority of Jesus, or claiming to be His followers, and to be sent by him, but in the name of the Messiah, or claiming to be the Messiah.</a:t>
            </a:r>
          </a:p>
          <a:p>
            <a:r>
              <a:rPr lang="en-US" sz="3000" b="1" dirty="0"/>
              <a:t>Jesus warned them, the very first thing, that </a:t>
            </a:r>
            <a:r>
              <a:rPr lang="en-US" sz="3000" b="1" u="sng" dirty="0"/>
              <a:t>there would be deceivers</a:t>
            </a:r>
            <a:r>
              <a:rPr lang="en-US" sz="3000" b="1" dirty="0"/>
              <a:t>. His first answer: “</a:t>
            </a:r>
            <a:r>
              <a:rPr lang="en-US" sz="3000" b="1" u="sng" dirty="0"/>
              <a:t>Take heed that no man deceive you</a:t>
            </a:r>
            <a:r>
              <a:rPr lang="en-US" sz="3000" b="1" dirty="0"/>
              <a:t>”. </a:t>
            </a:r>
          </a:p>
          <a:p>
            <a:r>
              <a:rPr lang="en-US" sz="3000" b="1" dirty="0"/>
              <a:t>There were even deceivers then and now, but not the magnitude that there will be in the end days.</a:t>
            </a:r>
          </a:p>
        </p:txBody>
      </p:sp>
    </p:spTree>
    <p:extLst>
      <p:ext uri="{BB962C8B-B14F-4D97-AF65-F5344CB8AC3E}">
        <p14:creationId xmlns:p14="http://schemas.microsoft.com/office/powerpoint/2010/main" val="38691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F7ED0-8D6D-41FE-B3C9-C54C3C3577F2}"/>
              </a:ext>
            </a:extLst>
          </p:cNvPr>
          <p:cNvSpPr>
            <a:spLocks noGrp="1"/>
          </p:cNvSpPr>
          <p:nvPr>
            <p:ph type="title"/>
          </p:nvPr>
        </p:nvSpPr>
        <p:spPr/>
        <p:txBody>
          <a:bodyPr/>
          <a:lstStyle/>
          <a:p>
            <a:r>
              <a:rPr lang="en-US" b="1" dirty="0"/>
              <a:t>Matthew Chapter 24</a:t>
            </a:r>
            <a:endParaRPr lang="en-US" dirty="0"/>
          </a:p>
        </p:txBody>
      </p:sp>
      <p:sp>
        <p:nvSpPr>
          <p:cNvPr id="3" name="Content Placeholder 2">
            <a:extLst>
              <a:ext uri="{FF2B5EF4-FFF2-40B4-BE49-F238E27FC236}">
                <a16:creationId xmlns:a16="http://schemas.microsoft.com/office/drawing/2014/main" id="{A4AE3D07-2F65-4CDE-9476-DBB186EC52EE}"/>
              </a:ext>
            </a:extLst>
          </p:cNvPr>
          <p:cNvSpPr>
            <a:spLocks noGrp="1"/>
          </p:cNvSpPr>
          <p:nvPr>
            <p:ph idx="1"/>
          </p:nvPr>
        </p:nvSpPr>
        <p:spPr>
          <a:xfrm>
            <a:off x="838200" y="1507524"/>
            <a:ext cx="10515600" cy="5049795"/>
          </a:xfrm>
        </p:spPr>
        <p:txBody>
          <a:bodyPr>
            <a:normAutofit fontScale="92500" lnSpcReduction="10000"/>
          </a:bodyPr>
          <a:lstStyle/>
          <a:p>
            <a:r>
              <a:rPr lang="en-US" sz="3200" dirty="0">
                <a:effectLst>
                  <a:outerShdw blurRad="38100" dist="38100" dir="2700000" algn="tl">
                    <a:srgbClr val="000000">
                      <a:alpha val="43137"/>
                    </a:srgbClr>
                  </a:outerShdw>
                </a:effectLst>
              </a:rPr>
              <a:t>24 And Jesus went out, and departed from the temple: and his disciples came to him for to shew him the buildings of the temple.</a:t>
            </a:r>
          </a:p>
          <a:p>
            <a:r>
              <a:rPr lang="en-US" sz="3200" baseline="30000" dirty="0">
                <a:effectLst>
                  <a:outerShdw blurRad="38100" dist="38100" dir="2700000" algn="tl">
                    <a:srgbClr val="000000">
                      <a:alpha val="43137"/>
                    </a:srgbClr>
                  </a:outerShdw>
                </a:effectLst>
              </a:rPr>
              <a:t>2 </a:t>
            </a:r>
            <a:r>
              <a:rPr lang="en-US" sz="3200" dirty="0">
                <a:effectLst>
                  <a:outerShdw blurRad="38100" dist="38100" dir="2700000" algn="tl">
                    <a:srgbClr val="000000">
                      <a:alpha val="43137"/>
                    </a:srgbClr>
                  </a:outerShdw>
                </a:effectLst>
              </a:rPr>
              <a:t>And Jesus said unto them, See ye not all these things? verily I say unto you, </a:t>
            </a:r>
            <a:r>
              <a:rPr lang="en-US" sz="3200" u="sng" dirty="0">
                <a:effectLst>
                  <a:outerShdw blurRad="38100" dist="38100" dir="2700000" algn="tl">
                    <a:srgbClr val="000000">
                      <a:alpha val="43137"/>
                    </a:srgbClr>
                  </a:outerShdw>
                </a:effectLst>
              </a:rPr>
              <a:t>There shall not be left here one stone upon another, that shall not be thrown down</a:t>
            </a:r>
            <a:r>
              <a:rPr lang="en-US" sz="3200" dirty="0">
                <a:effectLst>
                  <a:outerShdw blurRad="38100" dist="38100" dir="2700000" algn="tl">
                    <a:srgbClr val="000000">
                      <a:alpha val="43137"/>
                    </a:srgbClr>
                  </a:outerShdw>
                </a:effectLst>
              </a:rPr>
              <a:t>.</a:t>
            </a:r>
          </a:p>
          <a:p>
            <a:r>
              <a:rPr lang="en-US" sz="3200" baseline="30000" dirty="0">
                <a:effectLst>
                  <a:outerShdw blurRad="38100" dist="38100" dir="2700000" algn="tl">
                    <a:srgbClr val="000000">
                      <a:alpha val="43137"/>
                    </a:srgbClr>
                  </a:outerShdw>
                </a:effectLst>
              </a:rPr>
              <a:t>3 </a:t>
            </a:r>
            <a:r>
              <a:rPr lang="en-US" sz="3200" dirty="0">
                <a:effectLst>
                  <a:outerShdw blurRad="38100" dist="38100" dir="2700000" algn="tl">
                    <a:srgbClr val="000000">
                      <a:alpha val="43137"/>
                    </a:srgbClr>
                  </a:outerShdw>
                </a:effectLst>
              </a:rPr>
              <a:t>And as he sat upon the mount of Olives, the disciples came unto him privately, saying, Tell us, </a:t>
            </a:r>
            <a:r>
              <a:rPr lang="en-US" sz="3200" u="sng" dirty="0">
                <a:effectLst>
                  <a:outerShdw blurRad="38100" dist="38100" dir="2700000" algn="tl">
                    <a:srgbClr val="000000">
                      <a:alpha val="43137"/>
                    </a:srgbClr>
                  </a:outerShdw>
                </a:effectLst>
              </a:rPr>
              <a:t>when shall these things be? </a:t>
            </a:r>
            <a:r>
              <a:rPr lang="en-US" sz="3200" dirty="0">
                <a:effectLst>
                  <a:outerShdw blurRad="38100" dist="38100" dir="2700000" algn="tl">
                    <a:srgbClr val="000000">
                      <a:alpha val="43137"/>
                    </a:srgbClr>
                  </a:outerShdw>
                </a:effectLst>
              </a:rPr>
              <a:t>and </a:t>
            </a:r>
            <a:r>
              <a:rPr lang="en-US" sz="3200" u="sng" dirty="0">
                <a:effectLst>
                  <a:outerShdw blurRad="38100" dist="38100" dir="2700000" algn="tl">
                    <a:srgbClr val="000000">
                      <a:alpha val="43137"/>
                    </a:srgbClr>
                  </a:outerShdw>
                </a:effectLst>
              </a:rPr>
              <a:t>what shall be the sign of thy coming</a:t>
            </a:r>
            <a:r>
              <a:rPr lang="en-US" sz="3200" dirty="0">
                <a:effectLst>
                  <a:outerShdw blurRad="38100" dist="38100" dir="2700000" algn="tl">
                    <a:srgbClr val="000000">
                      <a:alpha val="43137"/>
                    </a:srgbClr>
                  </a:outerShdw>
                </a:effectLst>
              </a:rPr>
              <a:t>, and </a:t>
            </a:r>
            <a:r>
              <a:rPr lang="en-US" sz="3200" u="sng" dirty="0">
                <a:effectLst>
                  <a:outerShdw blurRad="38100" dist="38100" dir="2700000" algn="tl">
                    <a:srgbClr val="000000">
                      <a:alpha val="43137"/>
                    </a:srgbClr>
                  </a:outerShdw>
                </a:effectLst>
              </a:rPr>
              <a:t>of the end of the world</a:t>
            </a:r>
            <a:r>
              <a:rPr lang="en-US" sz="3200" dirty="0">
                <a:effectLst>
                  <a:outerShdw blurRad="38100" dist="38100" dir="2700000" algn="tl">
                    <a:srgbClr val="000000">
                      <a:alpha val="43137"/>
                    </a:srgbClr>
                  </a:outerShdw>
                </a:effectLst>
              </a:rPr>
              <a:t>?</a:t>
            </a:r>
          </a:p>
          <a:p>
            <a:r>
              <a:rPr lang="en-US" sz="3200" baseline="30000" dirty="0">
                <a:effectLst>
                  <a:outerShdw blurRad="38100" dist="38100" dir="2700000" algn="tl">
                    <a:srgbClr val="000000">
                      <a:alpha val="43137"/>
                    </a:srgbClr>
                  </a:outerShdw>
                </a:effectLst>
              </a:rPr>
              <a:t>4 </a:t>
            </a:r>
            <a:r>
              <a:rPr lang="en-US" sz="3200" dirty="0">
                <a:effectLst>
                  <a:outerShdw blurRad="38100" dist="38100" dir="2700000" algn="tl">
                    <a:srgbClr val="000000">
                      <a:alpha val="43137"/>
                    </a:srgbClr>
                  </a:outerShdw>
                </a:effectLst>
              </a:rPr>
              <a:t>And Jesus answered and said unto them, </a:t>
            </a:r>
            <a:r>
              <a:rPr lang="en-US" sz="3200" u="sng" dirty="0">
                <a:effectLst>
                  <a:outerShdw blurRad="38100" dist="38100" dir="2700000" algn="tl">
                    <a:srgbClr val="000000">
                      <a:alpha val="43137"/>
                    </a:srgbClr>
                  </a:outerShdw>
                </a:effectLst>
              </a:rPr>
              <a:t>Take heed that no man deceive you</a:t>
            </a:r>
            <a:r>
              <a:rPr lang="en-US" sz="3200" dirty="0">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1536401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B18DA-57B4-4BD7-90CB-91A3AF945CB5}"/>
              </a:ext>
            </a:extLst>
          </p:cNvPr>
          <p:cNvSpPr>
            <a:spLocks noGrp="1"/>
          </p:cNvSpPr>
          <p:nvPr>
            <p:ph type="title"/>
          </p:nvPr>
        </p:nvSpPr>
        <p:spPr/>
        <p:txBody>
          <a:bodyPr/>
          <a:lstStyle/>
          <a:p>
            <a:r>
              <a:rPr lang="en-US" b="1" dirty="0"/>
              <a:t>Verses 5-14</a:t>
            </a:r>
            <a:r>
              <a:rPr lang="en-US" dirty="0"/>
              <a:t>:</a:t>
            </a:r>
          </a:p>
        </p:txBody>
      </p:sp>
      <p:sp>
        <p:nvSpPr>
          <p:cNvPr id="3" name="Content Placeholder 2">
            <a:extLst>
              <a:ext uri="{FF2B5EF4-FFF2-40B4-BE49-F238E27FC236}">
                <a16:creationId xmlns:a16="http://schemas.microsoft.com/office/drawing/2014/main" id="{FC99FBB7-CCFF-4C94-AC50-DFC4FF5FB2C0}"/>
              </a:ext>
            </a:extLst>
          </p:cNvPr>
          <p:cNvSpPr>
            <a:spLocks noGrp="1"/>
          </p:cNvSpPr>
          <p:nvPr>
            <p:ph idx="1"/>
          </p:nvPr>
        </p:nvSpPr>
        <p:spPr/>
        <p:txBody>
          <a:bodyPr>
            <a:normAutofit/>
          </a:bodyPr>
          <a:lstStyle/>
          <a:p>
            <a:r>
              <a:rPr lang="en-US" sz="3200" b="1" dirty="0"/>
              <a:t>Verses 5-14</a:t>
            </a:r>
            <a:r>
              <a:rPr lang="en-US" sz="3200" dirty="0"/>
              <a:t>: </a:t>
            </a:r>
            <a:r>
              <a:rPr lang="en-US" sz="3200" b="1" u="sng" dirty="0"/>
              <a:t>“Many shall come” </a:t>
            </a:r>
            <a:r>
              <a:rPr lang="en-US" sz="3200" dirty="0"/>
              <a:t>refers to the parade of </a:t>
            </a:r>
            <a:r>
              <a:rPr lang="en-US" sz="3200" b="1" u="sng" dirty="0"/>
              <a:t>false messiahs who have now spanned the centuries of church history and have led many astray into false religious cults.</a:t>
            </a:r>
            <a:r>
              <a:rPr lang="en-US" sz="3200" dirty="0"/>
              <a:t> </a:t>
            </a:r>
          </a:p>
          <a:p>
            <a:r>
              <a:rPr lang="en-US" sz="3200" dirty="0"/>
              <a:t>“</a:t>
            </a:r>
            <a:r>
              <a:rPr lang="en-US" sz="3200" u="sng" dirty="0"/>
              <a:t>Wars and rumors of wars</a:t>
            </a:r>
            <a:r>
              <a:rPr lang="en-US" sz="3200" dirty="0"/>
              <a:t>” refers to peace being taken from the earth and the </a:t>
            </a:r>
            <a:r>
              <a:rPr lang="en-US" sz="3200" b="1" u="sng" dirty="0"/>
              <a:t>constant wars</a:t>
            </a:r>
            <a:r>
              <a:rPr lang="en-US" sz="3200" dirty="0"/>
              <a:t> that </a:t>
            </a:r>
            <a:r>
              <a:rPr lang="en-US" sz="3200" b="1" u="sng" dirty="0"/>
              <a:t>have continually marked the “age of the Gentiles</a:t>
            </a:r>
            <a:r>
              <a:rPr lang="en-US" sz="3200" dirty="0"/>
              <a:t>.”</a:t>
            </a:r>
          </a:p>
        </p:txBody>
      </p:sp>
    </p:spTree>
    <p:extLst>
      <p:ext uri="{BB962C8B-B14F-4D97-AF65-F5344CB8AC3E}">
        <p14:creationId xmlns:p14="http://schemas.microsoft.com/office/powerpoint/2010/main" val="1225104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B432-3BC0-4E09-B47D-B2D1EF1C26F1}"/>
              </a:ext>
            </a:extLst>
          </p:cNvPr>
          <p:cNvSpPr>
            <a:spLocks noGrp="1"/>
          </p:cNvSpPr>
          <p:nvPr>
            <p:ph type="title"/>
          </p:nvPr>
        </p:nvSpPr>
        <p:spPr/>
        <p:txBody>
          <a:bodyPr/>
          <a:lstStyle/>
          <a:p>
            <a:r>
              <a:rPr lang="en-US" b="1" dirty="0"/>
              <a:t>“Famines, and pestilences:”</a:t>
            </a:r>
            <a:endParaRPr lang="en-US" dirty="0"/>
          </a:p>
        </p:txBody>
      </p:sp>
      <p:sp>
        <p:nvSpPr>
          <p:cNvPr id="3" name="Content Placeholder 2">
            <a:extLst>
              <a:ext uri="{FF2B5EF4-FFF2-40B4-BE49-F238E27FC236}">
                <a16:creationId xmlns:a16="http://schemas.microsoft.com/office/drawing/2014/main" id="{4A2EA57C-0F2A-42A0-929F-358E2D19DDAE}"/>
              </a:ext>
            </a:extLst>
          </p:cNvPr>
          <p:cNvSpPr>
            <a:spLocks noGrp="1"/>
          </p:cNvSpPr>
          <p:nvPr>
            <p:ph idx="1"/>
          </p:nvPr>
        </p:nvSpPr>
        <p:spPr/>
        <p:txBody>
          <a:bodyPr>
            <a:normAutofit/>
          </a:bodyPr>
          <a:lstStyle/>
          <a:p>
            <a:r>
              <a:rPr lang="en-US" sz="3200" dirty="0"/>
              <a:t>“Famines, and pestilences:” </a:t>
            </a:r>
            <a:r>
              <a:rPr lang="en-US" sz="3200" b="1" u="sng" dirty="0"/>
              <a:t>These events mark only the “beginning of sorrows”</a:t>
            </a:r>
            <a:r>
              <a:rPr lang="en-US" sz="3200" b="1" dirty="0"/>
              <a:t> </a:t>
            </a:r>
            <a:r>
              <a:rPr lang="en-US" sz="3200" dirty="0"/>
              <a:t>(Greek </a:t>
            </a:r>
            <a:r>
              <a:rPr lang="en-US" sz="3200" dirty="0" err="1"/>
              <a:t>odin</a:t>
            </a:r>
            <a:r>
              <a:rPr lang="en-US" sz="3200" dirty="0"/>
              <a:t>), “</a:t>
            </a:r>
            <a:r>
              <a:rPr lang="en-US" sz="3200" b="1" u="sng" dirty="0"/>
              <a:t>birth pangs</a:t>
            </a:r>
            <a:r>
              <a:rPr lang="en-US" sz="3200" dirty="0"/>
              <a:t>.” </a:t>
            </a:r>
          </a:p>
          <a:p>
            <a:endParaRPr lang="en-US" sz="3200" b="1" dirty="0"/>
          </a:p>
          <a:p>
            <a:r>
              <a:rPr lang="en-US" sz="3200" b="1" dirty="0"/>
              <a:t>This is followed </a:t>
            </a:r>
            <a:r>
              <a:rPr lang="en-US" sz="3200" b="1" u="sng" dirty="0"/>
              <a:t>by martyrdom</a:t>
            </a:r>
            <a:r>
              <a:rPr lang="en-US" sz="3200" b="1" dirty="0"/>
              <a:t> and </a:t>
            </a:r>
            <a:r>
              <a:rPr lang="en-US" sz="3200" b="1" u="sng" dirty="0"/>
              <a:t>the rise of “false prophets</a:t>
            </a:r>
            <a:r>
              <a:rPr lang="en-US" sz="3200" b="1" dirty="0"/>
              <a:t> and </a:t>
            </a:r>
            <a:r>
              <a:rPr lang="en-US" sz="3200" b="1" u="sng" dirty="0"/>
              <a:t>the abounding of “iniquity</a:t>
            </a:r>
            <a:r>
              <a:rPr lang="en-US" sz="3200" b="1" dirty="0"/>
              <a:t>.”</a:t>
            </a:r>
          </a:p>
        </p:txBody>
      </p:sp>
    </p:spTree>
    <p:extLst>
      <p:ext uri="{BB962C8B-B14F-4D97-AF65-F5344CB8AC3E}">
        <p14:creationId xmlns:p14="http://schemas.microsoft.com/office/powerpoint/2010/main" val="228420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8154-C1B3-4368-A0A0-15D51F3E2E75}"/>
              </a:ext>
            </a:extLst>
          </p:cNvPr>
          <p:cNvSpPr>
            <a:spLocks noGrp="1"/>
          </p:cNvSpPr>
          <p:nvPr>
            <p:ph type="title"/>
          </p:nvPr>
        </p:nvSpPr>
        <p:spPr/>
        <p:txBody>
          <a:bodyPr/>
          <a:lstStyle/>
          <a:p>
            <a:r>
              <a:rPr lang="en-US" b="1" dirty="0"/>
              <a:t>Verses 1-4:</a:t>
            </a:r>
          </a:p>
        </p:txBody>
      </p:sp>
      <p:sp>
        <p:nvSpPr>
          <p:cNvPr id="3" name="Content Placeholder 2">
            <a:extLst>
              <a:ext uri="{FF2B5EF4-FFF2-40B4-BE49-F238E27FC236}">
                <a16:creationId xmlns:a16="http://schemas.microsoft.com/office/drawing/2014/main" id="{81407AC0-4247-4A4E-84D8-741103E29737}"/>
              </a:ext>
            </a:extLst>
          </p:cNvPr>
          <p:cNvSpPr>
            <a:spLocks noGrp="1"/>
          </p:cNvSpPr>
          <p:nvPr>
            <p:ph idx="1"/>
          </p:nvPr>
        </p:nvSpPr>
        <p:spPr/>
        <p:txBody>
          <a:bodyPr/>
          <a:lstStyle/>
          <a:p>
            <a:r>
              <a:rPr lang="en-US" dirty="0"/>
              <a:t>This section forms Jesus’ last major discourse and His most prophetic and apocalyptic message of the coming of the end of the world (or the present age). </a:t>
            </a:r>
          </a:p>
          <a:p>
            <a:r>
              <a:rPr lang="en-US" dirty="0"/>
              <a:t>While the message includes a prediction of the imminent fall of Jerusalem, it also goes far beyond to point us to the distant future during which the “</a:t>
            </a:r>
            <a:r>
              <a:rPr lang="en-US" u="sng" dirty="0"/>
              <a:t>times of the Gentiles</a:t>
            </a:r>
            <a:r>
              <a:rPr lang="en-US" dirty="0"/>
              <a:t>” will continue until the end of the Great Tribulation.</a:t>
            </a:r>
          </a:p>
        </p:txBody>
      </p:sp>
    </p:spTree>
    <p:extLst>
      <p:ext uri="{BB962C8B-B14F-4D97-AF65-F5344CB8AC3E}">
        <p14:creationId xmlns:p14="http://schemas.microsoft.com/office/powerpoint/2010/main" val="192410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BE8CB-E7C9-4B5A-892F-7EC37F43AC2B}"/>
              </a:ext>
            </a:extLst>
          </p:cNvPr>
          <p:cNvSpPr>
            <a:spLocks noGrp="1"/>
          </p:cNvSpPr>
          <p:nvPr>
            <p:ph type="title"/>
          </p:nvPr>
        </p:nvSpPr>
        <p:spPr/>
        <p:txBody>
          <a:bodyPr/>
          <a:lstStyle/>
          <a:p>
            <a:r>
              <a:rPr lang="en-US" b="1" u="sng" dirty="0"/>
              <a:t>Mount of Olives</a:t>
            </a:r>
            <a:endParaRPr lang="en-US" dirty="0"/>
          </a:p>
        </p:txBody>
      </p:sp>
      <p:sp>
        <p:nvSpPr>
          <p:cNvPr id="3" name="Content Placeholder 2">
            <a:extLst>
              <a:ext uri="{FF2B5EF4-FFF2-40B4-BE49-F238E27FC236}">
                <a16:creationId xmlns:a16="http://schemas.microsoft.com/office/drawing/2014/main" id="{6BA40AEC-19BD-40AA-A6B3-6A06D1FD0837}"/>
              </a:ext>
            </a:extLst>
          </p:cNvPr>
          <p:cNvSpPr>
            <a:spLocks noGrp="1"/>
          </p:cNvSpPr>
          <p:nvPr>
            <p:ph idx="1"/>
          </p:nvPr>
        </p:nvSpPr>
        <p:spPr>
          <a:xfrm>
            <a:off x="838200" y="1425146"/>
            <a:ext cx="10515600" cy="5067729"/>
          </a:xfrm>
        </p:spPr>
        <p:txBody>
          <a:bodyPr>
            <a:normAutofit/>
          </a:bodyPr>
          <a:lstStyle/>
          <a:p>
            <a:r>
              <a:rPr lang="en-US" b="1" i="1" dirty="0"/>
              <a:t>Jesus then left the city, crossed the Kidron Valley, and went east of Jerusalem to the “</a:t>
            </a:r>
            <a:r>
              <a:rPr lang="en-US" b="1" i="1" u="sng" dirty="0"/>
              <a:t>mount of Olives</a:t>
            </a:r>
            <a:r>
              <a:rPr lang="en-US" b="1" i="1" dirty="0"/>
              <a:t>” from which He could look down on the temple courtyard. </a:t>
            </a:r>
            <a:r>
              <a:rPr lang="en-US" b="1" i="1" u="sng" dirty="0"/>
              <a:t>Here His disciples asked Him three questions:</a:t>
            </a:r>
          </a:p>
          <a:p>
            <a:r>
              <a:rPr lang="en-US" b="1" dirty="0"/>
              <a:t>1. </a:t>
            </a:r>
            <a:r>
              <a:rPr lang="en-US" b="1" u="sng" dirty="0"/>
              <a:t>When shall these things be</a:t>
            </a:r>
            <a:r>
              <a:rPr lang="en-US" b="1" dirty="0"/>
              <a:t>?” The destruction of the temple;</a:t>
            </a:r>
          </a:p>
          <a:p>
            <a:r>
              <a:rPr lang="en-US" b="1" dirty="0"/>
              <a:t>2. </a:t>
            </a:r>
            <a:r>
              <a:rPr lang="en-US" b="1" u="sng" dirty="0"/>
              <a:t>What shall be the sign of thy coming</a:t>
            </a:r>
            <a:r>
              <a:rPr lang="en-US" b="1" dirty="0"/>
              <a:t>?” Greek Parousia, technical term for the coming of the King;</a:t>
            </a:r>
          </a:p>
          <a:p>
            <a:r>
              <a:rPr lang="en-US" b="1" dirty="0"/>
              <a:t>3. </a:t>
            </a:r>
            <a:r>
              <a:rPr lang="en-US" b="1" u="sng" dirty="0"/>
              <a:t>And of the end of the world</a:t>
            </a:r>
            <a:r>
              <a:rPr lang="en-US" b="1" dirty="0"/>
              <a:t>?” Greek </a:t>
            </a:r>
            <a:r>
              <a:rPr lang="en-US" b="1" dirty="0" err="1"/>
              <a:t>aion</a:t>
            </a:r>
            <a:r>
              <a:rPr lang="en-US" b="1" dirty="0"/>
              <a:t>, “</a:t>
            </a:r>
            <a:r>
              <a:rPr lang="en-US" b="1" u="sng" dirty="0"/>
              <a:t>the age</a:t>
            </a:r>
            <a:r>
              <a:rPr lang="en-US" b="1" dirty="0"/>
              <a:t>”.</a:t>
            </a:r>
            <a:endParaRPr lang="en-US" dirty="0"/>
          </a:p>
          <a:p>
            <a:r>
              <a:rPr lang="en-US" b="1" i="1" dirty="0"/>
              <a:t>Therefore, the entire discourse must be looked upon as answering all three of these questions.</a:t>
            </a:r>
          </a:p>
          <a:p>
            <a:endParaRPr lang="en-US" dirty="0"/>
          </a:p>
        </p:txBody>
      </p:sp>
    </p:spTree>
    <p:extLst>
      <p:ext uri="{BB962C8B-B14F-4D97-AF65-F5344CB8AC3E}">
        <p14:creationId xmlns:p14="http://schemas.microsoft.com/office/powerpoint/2010/main" val="66306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D6D8-6859-4DA1-8206-F14CE4A64382}"/>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Matthew 24:1 </a:t>
            </a:r>
          </a:p>
        </p:txBody>
      </p:sp>
      <p:sp>
        <p:nvSpPr>
          <p:cNvPr id="3" name="Content Placeholder 2">
            <a:extLst>
              <a:ext uri="{FF2B5EF4-FFF2-40B4-BE49-F238E27FC236}">
                <a16:creationId xmlns:a16="http://schemas.microsoft.com/office/drawing/2014/main" id="{C0D3066E-D4DF-477C-B8C2-E4CD27341718}"/>
              </a:ext>
            </a:extLst>
          </p:cNvPr>
          <p:cNvSpPr>
            <a:spLocks noGrp="1"/>
          </p:cNvSpPr>
          <p:nvPr>
            <p:ph idx="1"/>
          </p:nvPr>
        </p:nvSpPr>
        <p:spPr/>
        <p:txBody>
          <a:bodyPr>
            <a:normAutofit/>
          </a:bodyPr>
          <a:lstStyle/>
          <a:p>
            <a:r>
              <a:rPr lang="en-US" sz="3200" b="1" dirty="0">
                <a:hlinkClick r:id="rId2"/>
              </a:rPr>
              <a:t>Matthew 24:1</a:t>
            </a:r>
            <a:r>
              <a:rPr lang="en-US" sz="3200" b="1" dirty="0"/>
              <a:t> “And Jesus went out, and departed from the temple: and his disciples came to [him] for to shew him the buildings of the temple.”</a:t>
            </a:r>
            <a:endParaRPr lang="en-US" sz="3200" dirty="0"/>
          </a:p>
        </p:txBody>
      </p:sp>
    </p:spTree>
    <p:extLst>
      <p:ext uri="{BB962C8B-B14F-4D97-AF65-F5344CB8AC3E}">
        <p14:creationId xmlns:p14="http://schemas.microsoft.com/office/powerpoint/2010/main" val="322941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0708-16FB-467D-B86F-4DD8FDEF022E}"/>
              </a:ext>
            </a:extLst>
          </p:cNvPr>
          <p:cNvSpPr>
            <a:spLocks noGrp="1"/>
          </p:cNvSpPr>
          <p:nvPr>
            <p:ph type="title"/>
          </p:nvPr>
        </p:nvSpPr>
        <p:spPr/>
        <p:txBody>
          <a:bodyPr/>
          <a:lstStyle/>
          <a:p>
            <a:r>
              <a:rPr lang="en-US" b="1" dirty="0"/>
              <a:t>“Buildings of the temple”:</a:t>
            </a:r>
            <a:endParaRPr lang="en-US" dirty="0"/>
          </a:p>
        </p:txBody>
      </p:sp>
      <p:sp>
        <p:nvSpPr>
          <p:cNvPr id="3" name="Content Placeholder 2">
            <a:extLst>
              <a:ext uri="{FF2B5EF4-FFF2-40B4-BE49-F238E27FC236}">
                <a16:creationId xmlns:a16="http://schemas.microsoft.com/office/drawing/2014/main" id="{2D9CEDB3-B3C9-49E8-A3A4-96DB88724180}"/>
              </a:ext>
            </a:extLst>
          </p:cNvPr>
          <p:cNvSpPr>
            <a:spLocks noGrp="1"/>
          </p:cNvSpPr>
          <p:nvPr>
            <p:ph idx="1"/>
          </p:nvPr>
        </p:nvSpPr>
        <p:spPr/>
        <p:txBody>
          <a:bodyPr>
            <a:normAutofit/>
          </a:bodyPr>
          <a:lstStyle/>
          <a:p>
            <a:r>
              <a:rPr lang="en-US" sz="3200" b="1" dirty="0"/>
              <a:t>This temple was begun by Herod the Great in 20 B.C. and was still under construction when the Romans destroyed it in A.D. 70. At the time of Jesus’ ministry, the temple was one of the most impressive structures in the world, made of massive blocks of stone bedecked with gold ornamentation.</a:t>
            </a:r>
          </a:p>
        </p:txBody>
      </p:sp>
    </p:spTree>
    <p:extLst>
      <p:ext uri="{BB962C8B-B14F-4D97-AF65-F5344CB8AC3E}">
        <p14:creationId xmlns:p14="http://schemas.microsoft.com/office/powerpoint/2010/main" val="302881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26345-CB36-43E4-966A-68CA1D595B40}"/>
              </a:ext>
            </a:extLst>
          </p:cNvPr>
          <p:cNvSpPr>
            <a:spLocks noGrp="1"/>
          </p:cNvSpPr>
          <p:nvPr>
            <p:ph type="title"/>
          </p:nvPr>
        </p:nvSpPr>
        <p:spPr/>
        <p:txBody>
          <a:bodyPr/>
          <a:lstStyle/>
          <a:p>
            <a:r>
              <a:rPr lang="en-US" b="1" dirty="0"/>
              <a:t>“Buildings of the temple”:</a:t>
            </a:r>
            <a:endParaRPr lang="en-US" dirty="0"/>
          </a:p>
        </p:txBody>
      </p:sp>
      <p:sp>
        <p:nvSpPr>
          <p:cNvPr id="3" name="Content Placeholder 2">
            <a:extLst>
              <a:ext uri="{FF2B5EF4-FFF2-40B4-BE49-F238E27FC236}">
                <a16:creationId xmlns:a16="http://schemas.microsoft.com/office/drawing/2014/main" id="{832E3DEB-25DD-4A9A-ADFC-537E2939D3A5}"/>
              </a:ext>
            </a:extLst>
          </p:cNvPr>
          <p:cNvSpPr>
            <a:spLocks noGrp="1"/>
          </p:cNvSpPr>
          <p:nvPr>
            <p:ph idx="1"/>
          </p:nvPr>
        </p:nvSpPr>
        <p:spPr>
          <a:xfrm>
            <a:off x="755821" y="1809149"/>
            <a:ext cx="10515600" cy="4351338"/>
          </a:xfrm>
        </p:spPr>
        <p:txBody>
          <a:bodyPr>
            <a:normAutofit/>
          </a:bodyPr>
          <a:lstStyle/>
          <a:p>
            <a:r>
              <a:rPr lang="en-US" sz="3200" b="1" dirty="0"/>
              <a:t>Some of the stones in the temple complex measured 40x12x12 feet and were expertly quarried to fit perfectly against one another. </a:t>
            </a:r>
          </a:p>
          <a:p>
            <a:r>
              <a:rPr lang="en-US" sz="3200" b="1" dirty="0"/>
              <a:t>The temple buildings were made of gleaming white marble, and </a:t>
            </a:r>
            <a:r>
              <a:rPr lang="en-US" sz="3200" b="1" u="sng" dirty="0"/>
              <a:t>the whole eastern wall </a:t>
            </a:r>
            <a:r>
              <a:rPr lang="en-US" sz="3200" b="1" dirty="0"/>
              <a:t>of the large main structure was covered with gold plates that reflected the morning sun, making a spectacle that was visible for miles.</a:t>
            </a:r>
          </a:p>
        </p:txBody>
      </p:sp>
    </p:spTree>
    <p:extLst>
      <p:ext uri="{BB962C8B-B14F-4D97-AF65-F5344CB8AC3E}">
        <p14:creationId xmlns:p14="http://schemas.microsoft.com/office/powerpoint/2010/main" val="1679569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26345-CB36-43E4-966A-68CA1D595B40}"/>
              </a:ext>
            </a:extLst>
          </p:cNvPr>
          <p:cNvSpPr>
            <a:spLocks noGrp="1"/>
          </p:cNvSpPr>
          <p:nvPr>
            <p:ph type="title"/>
          </p:nvPr>
        </p:nvSpPr>
        <p:spPr/>
        <p:txBody>
          <a:bodyPr/>
          <a:lstStyle/>
          <a:p>
            <a:r>
              <a:rPr lang="en-US" b="1" dirty="0"/>
              <a:t>“Buildings of the temple”:</a:t>
            </a:r>
            <a:endParaRPr lang="en-US" dirty="0"/>
          </a:p>
        </p:txBody>
      </p:sp>
      <p:sp>
        <p:nvSpPr>
          <p:cNvPr id="3" name="Content Placeholder 2">
            <a:extLst>
              <a:ext uri="{FF2B5EF4-FFF2-40B4-BE49-F238E27FC236}">
                <a16:creationId xmlns:a16="http://schemas.microsoft.com/office/drawing/2014/main" id="{832E3DEB-25DD-4A9A-ADFC-537E2939D3A5}"/>
              </a:ext>
            </a:extLst>
          </p:cNvPr>
          <p:cNvSpPr>
            <a:spLocks noGrp="1"/>
          </p:cNvSpPr>
          <p:nvPr>
            <p:ph idx="1"/>
          </p:nvPr>
        </p:nvSpPr>
        <p:spPr>
          <a:xfrm>
            <a:off x="838200" y="1825624"/>
            <a:ext cx="10515600" cy="4575175"/>
          </a:xfrm>
        </p:spPr>
        <p:txBody>
          <a:bodyPr>
            <a:normAutofit lnSpcReduction="10000"/>
          </a:bodyPr>
          <a:lstStyle/>
          <a:p>
            <a:r>
              <a:rPr lang="en-US" sz="3200" b="1" dirty="0"/>
              <a:t>The entire temple mount had been enlarged by Herod’s engineers, by means of large retaining walls and vaulted chambers on the South side and Southeast corner. By this means the large courtyard area atop the temple mount was effectively doubled.</a:t>
            </a:r>
          </a:p>
          <a:p>
            <a:r>
              <a:rPr lang="en-US" sz="3200" b="1" dirty="0"/>
              <a:t>The whole temple complex was magnificent by any standard. The disciples’ conversation here may have been prompted by Jesus’ words (in 23:38). They were undoubtedly wondering how a site so spectacular could be </a:t>
            </a:r>
            <a:r>
              <a:rPr lang="en-US" sz="3200" b="1" u="sng" dirty="0"/>
              <a:t>left “desolate</a:t>
            </a:r>
            <a:r>
              <a:rPr lang="en-US" sz="3200" b="1" dirty="0"/>
              <a:t>.”</a:t>
            </a:r>
          </a:p>
        </p:txBody>
      </p:sp>
    </p:spTree>
    <p:extLst>
      <p:ext uri="{BB962C8B-B14F-4D97-AF65-F5344CB8AC3E}">
        <p14:creationId xmlns:p14="http://schemas.microsoft.com/office/powerpoint/2010/main" val="30994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4680-731D-4D95-A807-B0A18567019A}"/>
              </a:ext>
            </a:extLst>
          </p:cNvPr>
          <p:cNvSpPr>
            <a:spLocks noGrp="1"/>
          </p:cNvSpPr>
          <p:nvPr>
            <p:ph type="title"/>
          </p:nvPr>
        </p:nvSpPr>
        <p:spPr/>
        <p:txBody>
          <a:bodyPr/>
          <a:lstStyle/>
          <a:p>
            <a:r>
              <a:rPr lang="en-US" b="1" dirty="0"/>
              <a:t>Matthew 24:2</a:t>
            </a:r>
            <a:endParaRPr lang="en-US" dirty="0"/>
          </a:p>
        </p:txBody>
      </p:sp>
      <p:sp>
        <p:nvSpPr>
          <p:cNvPr id="3" name="Content Placeholder 2">
            <a:extLst>
              <a:ext uri="{FF2B5EF4-FFF2-40B4-BE49-F238E27FC236}">
                <a16:creationId xmlns:a16="http://schemas.microsoft.com/office/drawing/2014/main" id="{D4A38B64-D228-4F7A-9A2E-2C06901F481D}"/>
              </a:ext>
            </a:extLst>
          </p:cNvPr>
          <p:cNvSpPr>
            <a:spLocks noGrp="1"/>
          </p:cNvSpPr>
          <p:nvPr>
            <p:ph idx="1"/>
          </p:nvPr>
        </p:nvSpPr>
        <p:spPr/>
        <p:txBody>
          <a:bodyPr/>
          <a:lstStyle/>
          <a:p>
            <a:r>
              <a:rPr lang="en-US" b="1" dirty="0">
                <a:hlinkClick r:id="rId2"/>
              </a:rPr>
              <a:t>Matthew 24:2</a:t>
            </a:r>
            <a:r>
              <a:rPr lang="en-US" b="1" dirty="0"/>
              <a:t> “And Jesus said unto them, </a:t>
            </a:r>
            <a:r>
              <a:rPr lang="en-US" b="1" u="sng" dirty="0"/>
              <a:t>see ye not all these things</a:t>
            </a:r>
            <a:r>
              <a:rPr lang="en-US" b="1" dirty="0"/>
              <a:t>? verily I say unto you, </a:t>
            </a:r>
            <a:r>
              <a:rPr lang="en-US" sz="3200" b="1" u="sng" dirty="0"/>
              <a:t>There shall not be left here one stone upon another, that shall not be thrown down</a:t>
            </a:r>
            <a:r>
              <a:rPr lang="en-US" b="1" dirty="0"/>
              <a:t>.”</a:t>
            </a:r>
            <a:endParaRPr lang="en-US" dirty="0"/>
          </a:p>
        </p:txBody>
      </p:sp>
    </p:spTree>
    <p:extLst>
      <p:ext uri="{BB962C8B-B14F-4D97-AF65-F5344CB8AC3E}">
        <p14:creationId xmlns:p14="http://schemas.microsoft.com/office/powerpoint/2010/main" val="42519830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1607</Words>
  <Application>Microsoft Office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Beginning of Sorrows  Part 1</vt:lpstr>
      <vt:lpstr>Matthew Chapter 24</vt:lpstr>
      <vt:lpstr>Verses 1-4:</vt:lpstr>
      <vt:lpstr>Mount of Olives</vt:lpstr>
      <vt:lpstr>Matthew 24:1 </vt:lpstr>
      <vt:lpstr>“Buildings of the temple”:</vt:lpstr>
      <vt:lpstr>“Buildings of the temple”:</vt:lpstr>
      <vt:lpstr>“Buildings of the temple”:</vt:lpstr>
      <vt:lpstr>Matthew 24:2</vt:lpstr>
      <vt:lpstr>“Not be left here one stone … upon another”:</vt:lpstr>
      <vt:lpstr>“Not be left here one stone … upon another”:</vt:lpstr>
      <vt:lpstr>Matthew 24:3</vt:lpstr>
      <vt:lpstr>“Mount of Olives (Olivet)”</vt:lpstr>
      <vt:lpstr>“Mount of Olives”</vt:lpstr>
      <vt:lpstr>“What will be the sign of thy coming”:</vt:lpstr>
      <vt:lpstr>“What will be the sign of thy coming”:</vt:lpstr>
      <vt:lpstr>“What will be the sign of thy coming”:</vt:lpstr>
      <vt:lpstr>Matthew 24:4</vt:lpstr>
      <vt:lpstr>“Take heed”:</vt:lpstr>
      <vt:lpstr>Verses 5-14:</vt:lpstr>
      <vt:lpstr>“Famines, and pestilences:”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Beginning of Sorrows</dc:title>
  <dc:creator>Ronald Powell</dc:creator>
  <cp:lastModifiedBy>Ronald Powell</cp:lastModifiedBy>
  <cp:revision>9</cp:revision>
  <dcterms:created xsi:type="dcterms:W3CDTF">2020-03-25T17:05:52Z</dcterms:created>
  <dcterms:modified xsi:type="dcterms:W3CDTF">2020-03-25T18:48:10Z</dcterms:modified>
</cp:coreProperties>
</file>