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5" r:id="rId1"/>
  </p:sldMasterIdLst>
  <p:sldIdLst>
    <p:sldId id="256" r:id="rId2"/>
    <p:sldId id="257" r:id="rId3"/>
    <p:sldId id="258" r:id="rId4"/>
    <p:sldId id="259" r:id="rId5"/>
    <p:sldId id="260" r:id="rId6"/>
    <p:sldId id="261" r:id="rId7"/>
    <p:sldId id="282" r:id="rId8"/>
    <p:sldId id="277" r:id="rId9"/>
    <p:sldId id="278" r:id="rId10"/>
    <p:sldId id="279" r:id="rId11"/>
    <p:sldId id="283" r:id="rId12"/>
    <p:sldId id="280" r:id="rId13"/>
    <p:sldId id="281" r:id="rId14"/>
    <p:sldId id="284" r:id="rId15"/>
    <p:sldId id="285" r:id="rId16"/>
    <p:sldId id="286" r:id="rId17"/>
    <p:sldId id="262" r:id="rId18"/>
    <p:sldId id="263" r:id="rId19"/>
    <p:sldId id="264" r:id="rId20"/>
    <p:sldId id="287" r:id="rId21"/>
    <p:sldId id="265" r:id="rId22"/>
    <p:sldId id="290" r:id="rId23"/>
    <p:sldId id="291" r:id="rId24"/>
    <p:sldId id="292" r:id="rId25"/>
    <p:sldId id="289" r:id="rId26"/>
    <p:sldId id="288" r:id="rId27"/>
    <p:sldId id="293" r:id="rId28"/>
    <p:sldId id="266" r:id="rId29"/>
    <p:sldId id="267" r:id="rId30"/>
    <p:sldId id="294" r:id="rId31"/>
    <p:sldId id="295" r:id="rId32"/>
    <p:sldId id="268" r:id="rId33"/>
    <p:sldId id="269" r:id="rId34"/>
    <p:sldId id="270" r:id="rId35"/>
    <p:sldId id="271"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3/21/2020</a:t>
            </a:fld>
            <a:endParaRPr lang="en-US"/>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629852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3/21/2020</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277903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3/21/2020</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829927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3/21/2020</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241731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3/21/2020</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545558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3/21/2020</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268645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3/21/2020</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031901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3/21/2020</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768220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3/21/2020</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429214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3/21/2020</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36753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3/21/2020</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67866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3/21/2020</a:t>
            </a:fld>
            <a:endParaRPr lang="en-US"/>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a:p>
        </p:txBody>
      </p:sp>
    </p:spTree>
    <p:extLst>
      <p:ext uri="{BB962C8B-B14F-4D97-AF65-F5344CB8AC3E}">
        <p14:creationId xmlns:p14="http://schemas.microsoft.com/office/powerpoint/2010/main" val="2224467844"/>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38" r:id="rId6"/>
    <p:sldLayoutId id="2147483734" r:id="rId7"/>
    <p:sldLayoutId id="2147483735" r:id="rId8"/>
    <p:sldLayoutId id="2147483736" r:id="rId9"/>
    <p:sldLayoutId id="2147483737" r:id="rId10"/>
    <p:sldLayoutId id="2147483739" r:id="rId11"/>
  </p:sldLayoutIdLst>
  <p:txStyles>
    <p:titleStyle>
      <a:lvl1pPr algn="l" defTabSz="914400" rtl="0" eaLnBrk="1" latinLnBrk="0" hangingPunct="1">
        <a:lnSpc>
          <a:spcPct val="100000"/>
        </a:lnSpc>
        <a:spcBef>
          <a:spcPct val="0"/>
        </a:spcBef>
        <a:buNone/>
        <a:defRPr sz="5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3E22C10D-5186-414D-BCBD-D0D009FC7E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56EF0C2-1B0A-459F-835D-AE033B237BC4}"/>
              </a:ext>
            </a:extLst>
          </p:cNvPr>
          <p:cNvSpPr>
            <a:spLocks noGrp="1"/>
          </p:cNvSpPr>
          <p:nvPr>
            <p:ph type="ctrTitle"/>
          </p:nvPr>
        </p:nvSpPr>
        <p:spPr>
          <a:xfrm>
            <a:off x="4615026" y="483005"/>
            <a:ext cx="6894576" cy="3566160"/>
          </a:xfrm>
        </p:spPr>
        <p:txBody>
          <a:bodyPr>
            <a:normAutofit/>
          </a:bodyPr>
          <a:lstStyle/>
          <a:p>
            <a:r>
              <a:rPr lang="en-US" dirty="0"/>
              <a:t>The Rapture of the Church</a:t>
            </a:r>
          </a:p>
        </p:txBody>
      </p:sp>
      <p:sp>
        <p:nvSpPr>
          <p:cNvPr id="3" name="Subtitle 2">
            <a:extLst>
              <a:ext uri="{FF2B5EF4-FFF2-40B4-BE49-F238E27FC236}">
                <a16:creationId xmlns:a16="http://schemas.microsoft.com/office/drawing/2014/main" id="{85D5279E-A39C-45A3-B30B-AA956CC0C7C5}"/>
              </a:ext>
            </a:extLst>
          </p:cNvPr>
          <p:cNvSpPr>
            <a:spLocks noGrp="1"/>
          </p:cNvSpPr>
          <p:nvPr>
            <p:ph type="subTitle" idx="1"/>
          </p:nvPr>
        </p:nvSpPr>
        <p:spPr>
          <a:xfrm>
            <a:off x="4615026" y="4478933"/>
            <a:ext cx="6894576" cy="1572768"/>
          </a:xfrm>
        </p:spPr>
        <p:txBody>
          <a:bodyPr>
            <a:normAutofit/>
          </a:bodyPr>
          <a:lstStyle/>
          <a:p>
            <a:endParaRPr lang="en-US" sz="2400" dirty="0">
              <a:solidFill>
                <a:srgbClr val="000000"/>
              </a:solidFill>
              <a:latin typeface="Calibri" panose="020F0502020204030204" pitchFamily="34" charset="0"/>
            </a:endParaRPr>
          </a:p>
          <a:p>
            <a:r>
              <a:rPr lang="en-US" sz="2400" dirty="0">
                <a:solidFill>
                  <a:srgbClr val="000000"/>
                </a:solidFill>
                <a:latin typeface="Calibri" panose="020F0502020204030204" pitchFamily="34" charset="0"/>
              </a:rPr>
              <a:t> </a:t>
            </a:r>
            <a:r>
              <a:rPr lang="en-US" dirty="0">
                <a:solidFill>
                  <a:srgbClr val="000000"/>
                </a:solidFill>
                <a:latin typeface="Calibri" panose="020F0502020204030204" pitchFamily="34" charset="0"/>
              </a:rPr>
              <a:t>With Bishop Ronald K. Powell </a:t>
            </a:r>
            <a:endParaRPr lang="en-US" dirty="0"/>
          </a:p>
        </p:txBody>
      </p:sp>
      <p:pic>
        <p:nvPicPr>
          <p:cNvPr id="6" name="Picture 5">
            <a:extLst>
              <a:ext uri="{FF2B5EF4-FFF2-40B4-BE49-F238E27FC236}">
                <a16:creationId xmlns:a16="http://schemas.microsoft.com/office/drawing/2014/main" id="{38D3A93B-6570-42C8-9243-54310D704E79}"/>
              </a:ext>
            </a:extLst>
          </p:cNvPr>
          <p:cNvPicPr>
            <a:picLocks noChangeAspect="1"/>
          </p:cNvPicPr>
          <p:nvPr/>
        </p:nvPicPr>
        <p:blipFill rotWithShape="1">
          <a:blip r:embed="rId2">
            <a:extLst>
              <a:ext uri="{28A0092B-C50C-407E-A947-70E740481C1C}">
                <a14:useLocalDpi xmlns:a14="http://schemas.microsoft.com/office/drawing/2010/main" val="0"/>
              </a:ext>
            </a:extLst>
          </a:blip>
          <a:srcRect l="14781" r="33259" b="2"/>
          <a:stretch/>
        </p:blipFill>
        <p:spPr>
          <a:xfrm>
            <a:off x="20" y="-1"/>
            <a:ext cx="4033938" cy="4192254"/>
          </a:xfrm>
          <a:custGeom>
            <a:avLst/>
            <a:gdLst/>
            <a:ahLst/>
            <a:cxnLst/>
            <a:rect l="l" t="t" r="r" b="b"/>
            <a:pathLst>
              <a:path w="4033958" h="4192254">
                <a:moveTo>
                  <a:pt x="0" y="0"/>
                </a:moveTo>
                <a:lnTo>
                  <a:pt x="4021829" y="0"/>
                </a:lnTo>
                <a:lnTo>
                  <a:pt x="4021051" y="3317"/>
                </a:lnTo>
                <a:cubicBezTo>
                  <a:pt x="4023338" y="150734"/>
                  <a:pt x="4035666" y="297897"/>
                  <a:pt x="4033759" y="445315"/>
                </a:cubicBezTo>
                <a:cubicBezTo>
                  <a:pt x="4032361" y="542025"/>
                  <a:pt x="4015713" y="637592"/>
                  <a:pt x="4011393" y="734049"/>
                </a:cubicBezTo>
                <a:cubicBezTo>
                  <a:pt x="4005293" y="872443"/>
                  <a:pt x="4018763" y="1010328"/>
                  <a:pt x="4022068" y="1148469"/>
                </a:cubicBezTo>
                <a:cubicBezTo>
                  <a:pt x="4031726" y="1552087"/>
                  <a:pt x="4007071" y="1955578"/>
                  <a:pt x="4024354" y="2359068"/>
                </a:cubicBezTo>
                <a:cubicBezTo>
                  <a:pt x="4029820" y="2477383"/>
                  <a:pt x="4008216" y="2594173"/>
                  <a:pt x="4011646" y="2712107"/>
                </a:cubicBezTo>
                <a:cubicBezTo>
                  <a:pt x="4015841" y="2851391"/>
                  <a:pt x="4020543" y="2990040"/>
                  <a:pt x="4023466" y="3129832"/>
                </a:cubicBezTo>
                <a:cubicBezTo>
                  <a:pt x="4029438" y="3409416"/>
                  <a:pt x="4016858" y="3689000"/>
                  <a:pt x="4021433" y="3968585"/>
                </a:cubicBezTo>
                <a:lnTo>
                  <a:pt x="4022936" y="4166132"/>
                </a:lnTo>
                <a:lnTo>
                  <a:pt x="3955504" y="4158897"/>
                </a:lnTo>
                <a:cubicBezTo>
                  <a:pt x="3911261" y="4157030"/>
                  <a:pt x="3866909" y="4158025"/>
                  <a:pt x="3822699" y="4161892"/>
                </a:cubicBezTo>
                <a:cubicBezTo>
                  <a:pt x="3594839" y="4176937"/>
                  <a:pt x="3366726" y="4170146"/>
                  <a:pt x="3138865" y="4173475"/>
                </a:cubicBezTo>
                <a:cubicBezTo>
                  <a:pt x="2834041" y="4178001"/>
                  <a:pt x="2529470" y="4166419"/>
                  <a:pt x="2224773" y="4165354"/>
                </a:cubicBezTo>
                <a:cubicBezTo>
                  <a:pt x="2162319" y="4165088"/>
                  <a:pt x="2099613" y="4168549"/>
                  <a:pt x="2037413" y="4173874"/>
                </a:cubicBezTo>
                <a:cubicBezTo>
                  <a:pt x="1951239" y="4181064"/>
                  <a:pt x="1866201" y="4172010"/>
                  <a:pt x="1780785" y="4163490"/>
                </a:cubicBezTo>
                <a:cubicBezTo>
                  <a:pt x="1677831" y="4153239"/>
                  <a:pt x="1575129" y="4162292"/>
                  <a:pt x="1472807" y="4174140"/>
                </a:cubicBezTo>
                <a:cubicBezTo>
                  <a:pt x="1297142" y="4194097"/>
                  <a:pt x="1120153" y="4197572"/>
                  <a:pt x="943908" y="4184525"/>
                </a:cubicBezTo>
                <a:cubicBezTo>
                  <a:pt x="749229" y="4170546"/>
                  <a:pt x="554677" y="4173076"/>
                  <a:pt x="359999" y="4174140"/>
                </a:cubicBezTo>
                <a:lnTo>
                  <a:pt x="0" y="4173167"/>
                </a:lnTo>
                <a:close/>
              </a:path>
            </a:pathLst>
          </a:custGeom>
        </p:spPr>
      </p:pic>
      <p:sp>
        <p:nvSpPr>
          <p:cNvPr id="27" name="Rectangle 6">
            <a:extLst>
              <a:ext uri="{FF2B5EF4-FFF2-40B4-BE49-F238E27FC236}">
                <a16:creationId xmlns:a16="http://schemas.microsoft.com/office/drawing/2014/main" id="{AE9B853A-DB70-494A-9C13-ABD7D2B796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18371" y="42521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rgbClr val="A5A540"/>
          </a:solidFill>
          <a:ln w="38100" cap="rnd">
            <a:solidFill>
              <a:srgbClr val="A5A540"/>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E30F1C58-30EA-4CC3-A99F-A8B35B60BBF4}"/>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1321" y="4192253"/>
            <a:ext cx="3995499" cy="2665747"/>
          </a:xfrm>
          <a:custGeom>
            <a:avLst/>
            <a:gdLst/>
            <a:ahLst/>
            <a:cxnLst/>
            <a:rect l="l" t="t" r="r" b="b"/>
            <a:pathLst>
              <a:path w="4038139" h="2494272">
                <a:moveTo>
                  <a:pt x="2438639" y="4"/>
                </a:moveTo>
                <a:cubicBezTo>
                  <a:pt x="2482788" y="-80"/>
                  <a:pt x="2526947" y="1185"/>
                  <a:pt x="2571105" y="4513"/>
                </a:cubicBezTo>
                <a:cubicBezTo>
                  <a:pt x="2719783" y="18159"/>
                  <a:pt x="2869154" y="21488"/>
                  <a:pt x="3018248" y="14498"/>
                </a:cubicBezTo>
                <a:cubicBezTo>
                  <a:pt x="3138058" y="5805"/>
                  <a:pt x="3258233" y="4287"/>
                  <a:pt x="3378208" y="9972"/>
                </a:cubicBezTo>
                <a:cubicBezTo>
                  <a:pt x="3489993" y="16762"/>
                  <a:pt x="3601778" y="23684"/>
                  <a:pt x="3713942" y="19690"/>
                </a:cubicBezTo>
                <a:cubicBezTo>
                  <a:pt x="3758606" y="18093"/>
                  <a:pt x="3802639" y="16096"/>
                  <a:pt x="3846924" y="13433"/>
                </a:cubicBezTo>
                <a:cubicBezTo>
                  <a:pt x="3887658" y="9806"/>
                  <a:pt x="3928502" y="8092"/>
                  <a:pt x="3969337" y="8291"/>
                </a:cubicBezTo>
                <a:lnTo>
                  <a:pt x="4026100" y="11233"/>
                </a:lnTo>
                <a:lnTo>
                  <a:pt x="4028421" y="135049"/>
                </a:lnTo>
                <a:cubicBezTo>
                  <a:pt x="4036046" y="318940"/>
                  <a:pt x="4039604" y="503210"/>
                  <a:pt x="4023338" y="686719"/>
                </a:cubicBezTo>
                <a:cubicBezTo>
                  <a:pt x="4003386" y="911530"/>
                  <a:pt x="4007834" y="1135834"/>
                  <a:pt x="4023338" y="1360263"/>
                </a:cubicBezTo>
                <a:cubicBezTo>
                  <a:pt x="4030583" y="1465615"/>
                  <a:pt x="4044435" y="1570714"/>
                  <a:pt x="4034903" y="1676701"/>
                </a:cubicBezTo>
                <a:cubicBezTo>
                  <a:pt x="4027405" y="1758671"/>
                  <a:pt x="4018383" y="1840513"/>
                  <a:pt x="4011646" y="1922609"/>
                </a:cubicBezTo>
                <a:cubicBezTo>
                  <a:pt x="3996524" y="2106499"/>
                  <a:pt x="4007453" y="2290263"/>
                  <a:pt x="4019145" y="2474025"/>
                </a:cubicBezTo>
                <a:lnTo>
                  <a:pt x="4019523" y="2494272"/>
                </a:lnTo>
                <a:lnTo>
                  <a:pt x="0" y="2494272"/>
                </a:lnTo>
                <a:lnTo>
                  <a:pt x="0" y="11504"/>
                </a:lnTo>
                <a:lnTo>
                  <a:pt x="24642" y="15297"/>
                </a:lnTo>
                <a:cubicBezTo>
                  <a:pt x="90250" y="15297"/>
                  <a:pt x="155731" y="12501"/>
                  <a:pt x="221213" y="7975"/>
                </a:cubicBezTo>
                <a:cubicBezTo>
                  <a:pt x="364237" y="-159"/>
                  <a:pt x="507641" y="3223"/>
                  <a:pt x="650186" y="18093"/>
                </a:cubicBezTo>
                <a:cubicBezTo>
                  <a:pt x="751034" y="25934"/>
                  <a:pt x="852334" y="24683"/>
                  <a:pt x="952991" y="14365"/>
                </a:cubicBezTo>
                <a:cubicBezTo>
                  <a:pt x="1137703" y="-1744"/>
                  <a:pt x="1322035" y="11170"/>
                  <a:pt x="1506368" y="22087"/>
                </a:cubicBezTo>
                <a:cubicBezTo>
                  <a:pt x="1684896" y="32736"/>
                  <a:pt x="1863300" y="24882"/>
                  <a:pt x="2041828" y="17826"/>
                </a:cubicBezTo>
                <a:cubicBezTo>
                  <a:pt x="2173833" y="12635"/>
                  <a:pt x="2306192" y="253"/>
                  <a:pt x="2438639" y="4"/>
                </a:cubicBezTo>
                <a:close/>
              </a:path>
            </a:pathLst>
          </a:custGeom>
        </p:spPr>
      </p:pic>
    </p:spTree>
    <p:extLst>
      <p:ext uri="{BB962C8B-B14F-4D97-AF65-F5344CB8AC3E}">
        <p14:creationId xmlns:p14="http://schemas.microsoft.com/office/powerpoint/2010/main" val="2025238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2B7AE-054E-4CE8-89A9-1811D24A5D73}"/>
              </a:ext>
            </a:extLst>
          </p:cNvPr>
          <p:cNvSpPr>
            <a:spLocks noGrp="1"/>
          </p:cNvSpPr>
          <p:nvPr>
            <p:ph type="title"/>
          </p:nvPr>
        </p:nvSpPr>
        <p:spPr>
          <a:xfrm>
            <a:off x="838200" y="205947"/>
            <a:ext cx="10515600" cy="1484742"/>
          </a:xfrm>
        </p:spPr>
        <p:txBody>
          <a:bodyPr>
            <a:noAutofit/>
          </a:bodyPr>
          <a:lstStyle/>
          <a:p>
            <a:r>
              <a:rPr lang="en-US" sz="3600" dirty="0">
                <a:solidFill>
                  <a:srgbClr val="000000"/>
                </a:solidFill>
                <a:latin typeface="Arial Black" panose="020B0A04020102020204" pitchFamily="34" charset="0"/>
              </a:rPr>
              <a:t>Tom Constable explained these verses well in The Bible Knowledge Commentary. He wrote:</a:t>
            </a:r>
            <a:endParaRPr lang="en-US" sz="3600" dirty="0">
              <a:latin typeface="Arial Black" panose="020B0A04020102020204" pitchFamily="34" charset="0"/>
            </a:endParaRPr>
          </a:p>
        </p:txBody>
      </p:sp>
      <p:sp>
        <p:nvSpPr>
          <p:cNvPr id="3" name="Content Placeholder 2">
            <a:extLst>
              <a:ext uri="{FF2B5EF4-FFF2-40B4-BE49-F238E27FC236}">
                <a16:creationId xmlns:a16="http://schemas.microsoft.com/office/drawing/2014/main" id="{6C17F565-13B0-4FA0-AE39-AD382ABB3829}"/>
              </a:ext>
            </a:extLst>
          </p:cNvPr>
          <p:cNvSpPr>
            <a:spLocks noGrp="1"/>
          </p:cNvSpPr>
          <p:nvPr>
            <p:ph idx="1"/>
          </p:nvPr>
        </p:nvSpPr>
        <p:spPr>
          <a:xfrm>
            <a:off x="838200" y="1929384"/>
            <a:ext cx="10515600" cy="4446702"/>
          </a:xfrm>
        </p:spPr>
        <p:txBody>
          <a:bodyPr>
            <a:normAutofit lnSpcReduction="10000"/>
          </a:bodyPr>
          <a:lstStyle/>
          <a:p>
            <a:r>
              <a:rPr lang="en-US" dirty="0">
                <a:solidFill>
                  <a:srgbClr val="000000"/>
                </a:solidFill>
                <a:latin typeface="Arial Black" panose="020B0A04020102020204" pitchFamily="34" charset="0"/>
              </a:rPr>
              <a:t>Then the </a:t>
            </a:r>
            <a:r>
              <a:rPr lang="en-US" u="sng" dirty="0">
                <a:solidFill>
                  <a:srgbClr val="000000"/>
                </a:solidFill>
                <a:latin typeface="Arial Black" panose="020B0A04020102020204" pitchFamily="34" charset="0"/>
              </a:rPr>
              <a:t>dead in Christ will be resurrected</a:t>
            </a:r>
            <a:r>
              <a:rPr lang="en-US" dirty="0">
                <a:solidFill>
                  <a:srgbClr val="000000"/>
                </a:solidFill>
                <a:latin typeface="Arial Black" panose="020B0A04020102020204" pitchFamily="34" charset="0"/>
              </a:rPr>
              <a:t>, that is, believers of this dispensation will be raised. </a:t>
            </a:r>
          </a:p>
          <a:p>
            <a:r>
              <a:rPr lang="en-US" dirty="0">
                <a:solidFill>
                  <a:srgbClr val="000000"/>
                </a:solidFill>
                <a:latin typeface="Arial Black" panose="020B0A04020102020204" pitchFamily="34" charset="0"/>
              </a:rPr>
              <a:t>Old Testament saints, it seems, will be raised at the end of the Great Tribulation (Dan. 12:2), for the phrase “in Christ” usually refers exclusively to Church-Age saints. </a:t>
            </a:r>
          </a:p>
          <a:p>
            <a:r>
              <a:rPr lang="en-US" dirty="0">
                <a:latin typeface="Arial Black" panose="020B0A04020102020204" pitchFamily="34" charset="0"/>
              </a:rPr>
              <a:t>The bodies of the dead in Christ will rise before the living Christians are caught up to meet the Lord in the air.</a:t>
            </a:r>
          </a:p>
        </p:txBody>
      </p:sp>
    </p:spTree>
    <p:extLst>
      <p:ext uri="{BB962C8B-B14F-4D97-AF65-F5344CB8AC3E}">
        <p14:creationId xmlns:p14="http://schemas.microsoft.com/office/powerpoint/2010/main" val="30179949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2B7AE-054E-4CE8-89A9-1811D24A5D73}"/>
              </a:ext>
            </a:extLst>
          </p:cNvPr>
          <p:cNvSpPr>
            <a:spLocks noGrp="1"/>
          </p:cNvSpPr>
          <p:nvPr>
            <p:ph type="title"/>
          </p:nvPr>
        </p:nvSpPr>
        <p:spPr>
          <a:xfrm>
            <a:off x="838200" y="205947"/>
            <a:ext cx="10515600" cy="1484742"/>
          </a:xfrm>
        </p:spPr>
        <p:txBody>
          <a:bodyPr>
            <a:noAutofit/>
          </a:bodyPr>
          <a:lstStyle/>
          <a:p>
            <a:r>
              <a:rPr lang="en-US" sz="3600" dirty="0">
                <a:solidFill>
                  <a:srgbClr val="000000"/>
                </a:solidFill>
                <a:latin typeface="Arial Black" panose="020B0A04020102020204" pitchFamily="34" charset="0"/>
              </a:rPr>
              <a:t>Tom Constable explained these verses well in The Bible Knowledge Commentary. He wrote:</a:t>
            </a:r>
            <a:endParaRPr lang="en-US" sz="3600" dirty="0">
              <a:latin typeface="Arial Black" panose="020B0A04020102020204" pitchFamily="34" charset="0"/>
            </a:endParaRPr>
          </a:p>
        </p:txBody>
      </p:sp>
      <p:sp>
        <p:nvSpPr>
          <p:cNvPr id="3" name="Content Placeholder 2">
            <a:extLst>
              <a:ext uri="{FF2B5EF4-FFF2-40B4-BE49-F238E27FC236}">
                <a16:creationId xmlns:a16="http://schemas.microsoft.com/office/drawing/2014/main" id="{6C17F565-13B0-4FA0-AE39-AD382ABB3829}"/>
              </a:ext>
            </a:extLst>
          </p:cNvPr>
          <p:cNvSpPr>
            <a:spLocks noGrp="1"/>
          </p:cNvSpPr>
          <p:nvPr>
            <p:ph idx="1"/>
          </p:nvPr>
        </p:nvSpPr>
        <p:spPr>
          <a:xfrm>
            <a:off x="838200" y="1929384"/>
            <a:ext cx="10515600" cy="4446702"/>
          </a:xfrm>
        </p:spPr>
        <p:txBody>
          <a:bodyPr>
            <a:normAutofit lnSpcReduction="10000"/>
          </a:bodyPr>
          <a:lstStyle/>
          <a:p>
            <a:r>
              <a:rPr lang="en-US" dirty="0">
                <a:solidFill>
                  <a:srgbClr val="000000"/>
                </a:solidFill>
                <a:latin typeface="Arial Black" panose="020B0A04020102020204" pitchFamily="34" charset="0"/>
              </a:rPr>
              <a:t>Again, the basic idea of the Rapture is drawn from the Latin term for “caught up”—</a:t>
            </a:r>
            <a:r>
              <a:rPr lang="en-US" dirty="0" err="1">
                <a:solidFill>
                  <a:srgbClr val="000000"/>
                </a:solidFill>
                <a:latin typeface="Arial Black" panose="020B0A04020102020204" pitchFamily="34" charset="0"/>
              </a:rPr>
              <a:t>rapturo</a:t>
            </a:r>
            <a:r>
              <a:rPr lang="en-US" dirty="0">
                <a:solidFill>
                  <a:srgbClr val="000000"/>
                </a:solidFill>
                <a:latin typeface="Arial Black" panose="020B0A04020102020204" pitchFamily="34" charset="0"/>
              </a:rPr>
              <a:t>. </a:t>
            </a:r>
          </a:p>
          <a:p>
            <a:r>
              <a:rPr lang="en-US" dirty="0">
                <a:solidFill>
                  <a:srgbClr val="000000"/>
                </a:solidFill>
                <a:latin typeface="Arial Black" panose="020B0A04020102020204" pitchFamily="34" charset="0"/>
              </a:rPr>
              <a:t>It means that the church of Jesus Christ, those who have trusted in Christ as their Savior, will literally be transported from earth to heaven in an instant. </a:t>
            </a:r>
          </a:p>
          <a:p>
            <a:r>
              <a:rPr lang="en-US" dirty="0">
                <a:solidFill>
                  <a:srgbClr val="000000"/>
                </a:solidFill>
                <a:latin typeface="Arial Black" panose="020B0A04020102020204" pitchFamily="34" charset="0"/>
              </a:rPr>
              <a:t>There will be no death for those who are raptured. They will be taken—caught up—in the air to be with Jesus!</a:t>
            </a:r>
            <a:endParaRPr lang="en-US" dirty="0">
              <a:latin typeface="Arial Black" panose="020B0A04020102020204" pitchFamily="34" charset="0"/>
            </a:endParaRPr>
          </a:p>
        </p:txBody>
      </p:sp>
    </p:spTree>
    <p:extLst>
      <p:ext uri="{BB962C8B-B14F-4D97-AF65-F5344CB8AC3E}">
        <p14:creationId xmlns:p14="http://schemas.microsoft.com/office/powerpoint/2010/main" val="42366107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7A845-AFA2-495A-9CFE-BFB39C072997}"/>
              </a:ext>
            </a:extLst>
          </p:cNvPr>
          <p:cNvSpPr>
            <a:spLocks noGrp="1"/>
          </p:cNvSpPr>
          <p:nvPr>
            <p:ph type="title"/>
          </p:nvPr>
        </p:nvSpPr>
        <p:spPr/>
        <p:txBody>
          <a:bodyPr/>
          <a:lstStyle/>
          <a:p>
            <a:r>
              <a:rPr lang="en-US" b="1" dirty="0">
                <a:solidFill>
                  <a:srgbClr val="000000"/>
                </a:solidFill>
                <a:latin typeface="Arial Black" panose="020B0A04020102020204" pitchFamily="34" charset="0"/>
              </a:rPr>
              <a:t>Paul</a:t>
            </a:r>
            <a:endParaRPr lang="en-US" dirty="0">
              <a:latin typeface="Arial Black" panose="020B0A04020102020204" pitchFamily="34" charset="0"/>
            </a:endParaRPr>
          </a:p>
        </p:txBody>
      </p:sp>
      <p:sp>
        <p:nvSpPr>
          <p:cNvPr id="3" name="Content Placeholder 2">
            <a:extLst>
              <a:ext uri="{FF2B5EF4-FFF2-40B4-BE49-F238E27FC236}">
                <a16:creationId xmlns:a16="http://schemas.microsoft.com/office/drawing/2014/main" id="{9B43F596-AB57-4AB4-A320-C5FC85FD9BE8}"/>
              </a:ext>
            </a:extLst>
          </p:cNvPr>
          <p:cNvSpPr>
            <a:spLocks noGrp="1"/>
          </p:cNvSpPr>
          <p:nvPr>
            <p:ph idx="1"/>
          </p:nvPr>
        </p:nvSpPr>
        <p:spPr/>
        <p:txBody>
          <a:bodyPr>
            <a:normAutofit lnSpcReduction="10000"/>
          </a:bodyPr>
          <a:lstStyle/>
          <a:p>
            <a:r>
              <a:rPr lang="en-US" b="1" dirty="0">
                <a:solidFill>
                  <a:srgbClr val="000000"/>
                </a:solidFill>
                <a:latin typeface="Arial Black" panose="020B0A04020102020204" pitchFamily="34" charset="0"/>
              </a:rPr>
              <a:t>Paul believed that Jesus return was imminent, and that brought great comfort to him in his daily struggles. </a:t>
            </a:r>
          </a:p>
          <a:p>
            <a:r>
              <a:rPr lang="en-US" b="1" dirty="0">
                <a:solidFill>
                  <a:srgbClr val="000000"/>
                </a:solidFill>
                <a:latin typeface="Arial Black" panose="020B0A04020102020204" pitchFamily="34" charset="0"/>
              </a:rPr>
              <a:t>It is not difficult to understand Paul’s longing for this to occur when faced with the trials we are confronted with daily. </a:t>
            </a:r>
          </a:p>
          <a:p>
            <a:r>
              <a:rPr lang="en-US" b="1" dirty="0">
                <a:solidFill>
                  <a:srgbClr val="000000"/>
                </a:solidFill>
                <a:latin typeface="Arial Black" panose="020B0A04020102020204" pitchFamily="34" charset="0"/>
              </a:rPr>
              <a:t>However, no one knows when this will happen. We do know that we are given His Word as the assurance that it will happen.</a:t>
            </a:r>
            <a:endParaRPr lang="en-US" b="1" dirty="0">
              <a:latin typeface="Arial Black" panose="020B0A04020102020204" pitchFamily="34" charset="0"/>
            </a:endParaRPr>
          </a:p>
        </p:txBody>
      </p:sp>
    </p:spTree>
    <p:extLst>
      <p:ext uri="{BB962C8B-B14F-4D97-AF65-F5344CB8AC3E}">
        <p14:creationId xmlns:p14="http://schemas.microsoft.com/office/powerpoint/2010/main" val="14950674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89801-643D-48E3-B4E9-42792001A5CE}"/>
              </a:ext>
            </a:extLst>
          </p:cNvPr>
          <p:cNvSpPr>
            <a:spLocks noGrp="1"/>
          </p:cNvSpPr>
          <p:nvPr>
            <p:ph type="title"/>
          </p:nvPr>
        </p:nvSpPr>
        <p:spPr/>
        <p:txBody>
          <a:bodyPr/>
          <a:lstStyle/>
          <a:p>
            <a:r>
              <a:rPr lang="en-US" b="1" dirty="0">
                <a:latin typeface="Arial Black" panose="020B0A04020102020204" pitchFamily="34" charset="0"/>
              </a:rPr>
              <a:t>A Closer Examination</a:t>
            </a:r>
          </a:p>
        </p:txBody>
      </p:sp>
      <p:sp>
        <p:nvSpPr>
          <p:cNvPr id="3" name="Content Placeholder 2">
            <a:extLst>
              <a:ext uri="{FF2B5EF4-FFF2-40B4-BE49-F238E27FC236}">
                <a16:creationId xmlns:a16="http://schemas.microsoft.com/office/drawing/2014/main" id="{2FB80FB6-AADF-4901-8D77-C9E99173A58C}"/>
              </a:ext>
            </a:extLst>
          </p:cNvPr>
          <p:cNvSpPr>
            <a:spLocks noGrp="1"/>
          </p:cNvSpPr>
          <p:nvPr>
            <p:ph idx="1"/>
          </p:nvPr>
        </p:nvSpPr>
        <p:spPr/>
        <p:txBody>
          <a:bodyPr/>
          <a:lstStyle/>
          <a:p>
            <a:r>
              <a:rPr lang="en-US" b="1" dirty="0">
                <a:latin typeface="Arial Black" panose="020B0A04020102020204" pitchFamily="34" charset="0"/>
              </a:rPr>
              <a:t>If you have made any attempt to study scriptural references to what the future holds, you know that the major discussion among believers today concerns the point of time that the Rapture will take place in relation to the Tribulation.</a:t>
            </a:r>
          </a:p>
          <a:p>
            <a:r>
              <a:rPr lang="en-US" b="1" dirty="0">
                <a:latin typeface="Arial Black" panose="020B0A04020102020204" pitchFamily="34" charset="0"/>
              </a:rPr>
              <a:t>There are several theories, but two dominate.</a:t>
            </a:r>
          </a:p>
        </p:txBody>
      </p:sp>
    </p:spTree>
    <p:extLst>
      <p:ext uri="{BB962C8B-B14F-4D97-AF65-F5344CB8AC3E}">
        <p14:creationId xmlns:p14="http://schemas.microsoft.com/office/powerpoint/2010/main" val="8294778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89801-643D-48E3-B4E9-42792001A5CE}"/>
              </a:ext>
            </a:extLst>
          </p:cNvPr>
          <p:cNvSpPr>
            <a:spLocks noGrp="1"/>
          </p:cNvSpPr>
          <p:nvPr>
            <p:ph type="title"/>
          </p:nvPr>
        </p:nvSpPr>
        <p:spPr/>
        <p:txBody>
          <a:bodyPr/>
          <a:lstStyle/>
          <a:p>
            <a:r>
              <a:rPr lang="en-US" b="1" dirty="0">
                <a:latin typeface="Arial Black" panose="020B0A04020102020204" pitchFamily="34" charset="0"/>
              </a:rPr>
              <a:t>A Closer Examination</a:t>
            </a:r>
          </a:p>
        </p:txBody>
      </p:sp>
      <p:sp>
        <p:nvSpPr>
          <p:cNvPr id="3" name="Content Placeholder 2">
            <a:extLst>
              <a:ext uri="{FF2B5EF4-FFF2-40B4-BE49-F238E27FC236}">
                <a16:creationId xmlns:a16="http://schemas.microsoft.com/office/drawing/2014/main" id="{2FB80FB6-AADF-4901-8D77-C9E99173A58C}"/>
              </a:ext>
            </a:extLst>
          </p:cNvPr>
          <p:cNvSpPr>
            <a:spLocks noGrp="1"/>
          </p:cNvSpPr>
          <p:nvPr>
            <p:ph idx="1"/>
          </p:nvPr>
        </p:nvSpPr>
        <p:spPr/>
        <p:txBody>
          <a:bodyPr>
            <a:normAutofit/>
          </a:bodyPr>
          <a:lstStyle/>
          <a:p>
            <a:r>
              <a:rPr lang="en-US" sz="3200" b="1" dirty="0">
                <a:latin typeface="Arial Black" panose="020B0A04020102020204" pitchFamily="34" charset="0"/>
              </a:rPr>
              <a:t>The first is the pre-tribulation view.</a:t>
            </a:r>
          </a:p>
          <a:p>
            <a:r>
              <a:rPr lang="en-US" sz="3200" b="1" dirty="0">
                <a:latin typeface="Arial Black" panose="020B0A04020102020204" pitchFamily="34" charset="0"/>
              </a:rPr>
              <a:t>This is the belief that the church will be raptured prior to the Tribulation. I believe this is the view From supporting Scriptures.</a:t>
            </a:r>
          </a:p>
        </p:txBody>
      </p:sp>
    </p:spTree>
    <p:extLst>
      <p:ext uri="{BB962C8B-B14F-4D97-AF65-F5344CB8AC3E}">
        <p14:creationId xmlns:p14="http://schemas.microsoft.com/office/powerpoint/2010/main" val="13618301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89801-643D-48E3-B4E9-42792001A5CE}"/>
              </a:ext>
            </a:extLst>
          </p:cNvPr>
          <p:cNvSpPr>
            <a:spLocks noGrp="1"/>
          </p:cNvSpPr>
          <p:nvPr>
            <p:ph type="title"/>
          </p:nvPr>
        </p:nvSpPr>
        <p:spPr/>
        <p:txBody>
          <a:bodyPr/>
          <a:lstStyle/>
          <a:p>
            <a:r>
              <a:rPr lang="en-US" b="1" dirty="0">
                <a:latin typeface="Arial Black" panose="020B0A04020102020204" pitchFamily="34" charset="0"/>
              </a:rPr>
              <a:t>A Closer Examination</a:t>
            </a:r>
          </a:p>
        </p:txBody>
      </p:sp>
      <p:sp>
        <p:nvSpPr>
          <p:cNvPr id="3" name="Content Placeholder 2">
            <a:extLst>
              <a:ext uri="{FF2B5EF4-FFF2-40B4-BE49-F238E27FC236}">
                <a16:creationId xmlns:a16="http://schemas.microsoft.com/office/drawing/2014/main" id="{2FB80FB6-AADF-4901-8D77-C9E99173A58C}"/>
              </a:ext>
            </a:extLst>
          </p:cNvPr>
          <p:cNvSpPr>
            <a:spLocks noGrp="1"/>
          </p:cNvSpPr>
          <p:nvPr>
            <p:ph idx="1"/>
          </p:nvPr>
        </p:nvSpPr>
        <p:spPr/>
        <p:txBody>
          <a:bodyPr>
            <a:normAutofit/>
          </a:bodyPr>
          <a:lstStyle/>
          <a:p>
            <a:r>
              <a:rPr lang="en-US" sz="3200" b="1" dirty="0">
                <a:latin typeface="Arial Black" panose="020B0A04020102020204" pitchFamily="34" charset="0"/>
              </a:rPr>
              <a:t>The second is the post tribulation view.</a:t>
            </a:r>
          </a:p>
          <a:p>
            <a:r>
              <a:rPr lang="en-US" sz="3200" b="1" dirty="0">
                <a:latin typeface="Arial Black" panose="020B0A04020102020204" pitchFamily="34" charset="0"/>
              </a:rPr>
              <a:t>This is the belief that the church will not be raptured until the very end of Tribulation; that the Rapture and the second coming of Christ are a single event rather than two separate events as held to by those who adhere to the pre-tribulation Rapture.</a:t>
            </a:r>
          </a:p>
        </p:txBody>
      </p:sp>
    </p:spTree>
    <p:extLst>
      <p:ext uri="{BB962C8B-B14F-4D97-AF65-F5344CB8AC3E}">
        <p14:creationId xmlns:p14="http://schemas.microsoft.com/office/powerpoint/2010/main" val="38880463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ABC25-92A4-4D85-B6B6-81057DEED684}"/>
              </a:ext>
            </a:extLst>
          </p:cNvPr>
          <p:cNvSpPr>
            <a:spLocks noGrp="1"/>
          </p:cNvSpPr>
          <p:nvPr>
            <p:ph type="title"/>
          </p:nvPr>
        </p:nvSpPr>
        <p:spPr/>
        <p:txBody>
          <a:bodyPr/>
          <a:lstStyle/>
          <a:p>
            <a:r>
              <a:rPr lang="en-US" dirty="0">
                <a:latin typeface="Arial Black" panose="020B0A04020102020204" pitchFamily="34" charset="0"/>
              </a:rPr>
              <a:t>Dr. Charles Ryrie</a:t>
            </a:r>
          </a:p>
        </p:txBody>
      </p:sp>
      <p:sp>
        <p:nvSpPr>
          <p:cNvPr id="3" name="Content Placeholder 2">
            <a:extLst>
              <a:ext uri="{FF2B5EF4-FFF2-40B4-BE49-F238E27FC236}">
                <a16:creationId xmlns:a16="http://schemas.microsoft.com/office/drawing/2014/main" id="{3476E037-4AC7-41D8-A30E-564DF04E735B}"/>
              </a:ext>
            </a:extLst>
          </p:cNvPr>
          <p:cNvSpPr>
            <a:spLocks noGrp="1"/>
          </p:cNvSpPr>
          <p:nvPr>
            <p:ph idx="1"/>
          </p:nvPr>
        </p:nvSpPr>
        <p:spPr/>
        <p:txBody>
          <a:bodyPr>
            <a:normAutofit lnSpcReduction="10000"/>
          </a:bodyPr>
          <a:lstStyle/>
          <a:p>
            <a:r>
              <a:rPr lang="en-US" sz="3200" b="1" dirty="0">
                <a:solidFill>
                  <a:srgbClr val="000000"/>
                </a:solidFill>
                <a:latin typeface="Arial Black" panose="020B0A04020102020204" pitchFamily="34" charset="0"/>
              </a:rPr>
              <a:t>In his book What You Should Know About the Rapture, Dr. Charles Ryrie compares these two theories concerning the Rapture. </a:t>
            </a:r>
          </a:p>
          <a:p>
            <a:r>
              <a:rPr lang="en-US" sz="3200" b="1" dirty="0">
                <a:solidFill>
                  <a:srgbClr val="000000"/>
                </a:solidFill>
                <a:latin typeface="Arial Black" panose="020B0A04020102020204" pitchFamily="34" charset="0"/>
              </a:rPr>
              <a:t>But he also asks a very important question for anyone who is about to study the end times. </a:t>
            </a:r>
          </a:p>
          <a:p>
            <a:r>
              <a:rPr lang="en-US" sz="3200" b="1" dirty="0">
                <a:solidFill>
                  <a:srgbClr val="000000"/>
                </a:solidFill>
                <a:latin typeface="Arial Black" panose="020B0A04020102020204" pitchFamily="34" charset="0"/>
              </a:rPr>
              <a:t>He asks, “Does it really make any difference when the Lord will come?</a:t>
            </a:r>
            <a:endParaRPr lang="en-US" sz="3200" b="1" dirty="0">
              <a:latin typeface="Arial Black" panose="020B0A04020102020204" pitchFamily="34" charset="0"/>
            </a:endParaRPr>
          </a:p>
        </p:txBody>
      </p:sp>
    </p:spTree>
    <p:extLst>
      <p:ext uri="{BB962C8B-B14F-4D97-AF65-F5344CB8AC3E}">
        <p14:creationId xmlns:p14="http://schemas.microsoft.com/office/powerpoint/2010/main" val="3741182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ABC25-92A4-4D85-B6B6-81057DEED684}"/>
              </a:ext>
            </a:extLst>
          </p:cNvPr>
          <p:cNvSpPr>
            <a:spLocks noGrp="1"/>
          </p:cNvSpPr>
          <p:nvPr>
            <p:ph type="title"/>
          </p:nvPr>
        </p:nvSpPr>
        <p:spPr/>
        <p:txBody>
          <a:bodyPr/>
          <a:lstStyle/>
          <a:p>
            <a:r>
              <a:rPr lang="en-US" dirty="0">
                <a:latin typeface="Arial Black" panose="020B0A04020102020204" pitchFamily="34" charset="0"/>
              </a:rPr>
              <a:t>Dr. Charles Ryrie</a:t>
            </a:r>
          </a:p>
        </p:txBody>
      </p:sp>
      <p:sp>
        <p:nvSpPr>
          <p:cNvPr id="3" name="Content Placeholder 2">
            <a:extLst>
              <a:ext uri="{FF2B5EF4-FFF2-40B4-BE49-F238E27FC236}">
                <a16:creationId xmlns:a16="http://schemas.microsoft.com/office/drawing/2014/main" id="{3476E037-4AC7-41D8-A30E-564DF04E735B}"/>
              </a:ext>
            </a:extLst>
          </p:cNvPr>
          <p:cNvSpPr>
            <a:spLocks noGrp="1"/>
          </p:cNvSpPr>
          <p:nvPr>
            <p:ph idx="1"/>
          </p:nvPr>
        </p:nvSpPr>
        <p:spPr/>
        <p:txBody>
          <a:bodyPr>
            <a:normAutofit lnSpcReduction="10000"/>
          </a:bodyPr>
          <a:lstStyle/>
          <a:p>
            <a:r>
              <a:rPr lang="en-US" sz="3200" dirty="0">
                <a:latin typeface="Arial Black" panose="020B0A04020102020204" pitchFamily="34" charset="0"/>
              </a:rPr>
              <a:t>Is it not His coming that is important? If His coming should be pre-tribulation, then we will praise Him for the fact that we missed that terrible time. </a:t>
            </a:r>
          </a:p>
          <a:p>
            <a:r>
              <a:rPr lang="en-US" sz="3200" dirty="0">
                <a:latin typeface="Arial Black" panose="020B0A04020102020204" pitchFamily="34" charset="0"/>
              </a:rPr>
              <a:t>If it is post-tribulation, then we will gladly suffer for His sake. </a:t>
            </a:r>
          </a:p>
          <a:p>
            <a:r>
              <a:rPr lang="en-US" sz="3200" dirty="0">
                <a:latin typeface="Arial Black" panose="020B0A04020102020204" pitchFamily="34" charset="0"/>
              </a:rPr>
              <a:t>Either way, we still have the blessed hope of His coming.”</a:t>
            </a:r>
          </a:p>
        </p:txBody>
      </p:sp>
    </p:spTree>
    <p:extLst>
      <p:ext uri="{BB962C8B-B14F-4D97-AF65-F5344CB8AC3E}">
        <p14:creationId xmlns:p14="http://schemas.microsoft.com/office/powerpoint/2010/main" val="35744615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19B01-6757-4AE6-9184-FCC16A820CA9}"/>
              </a:ext>
            </a:extLst>
          </p:cNvPr>
          <p:cNvSpPr>
            <a:spLocks noGrp="1"/>
          </p:cNvSpPr>
          <p:nvPr>
            <p:ph type="title"/>
          </p:nvPr>
        </p:nvSpPr>
        <p:spPr/>
        <p:txBody>
          <a:bodyPr/>
          <a:lstStyle/>
          <a:p>
            <a:r>
              <a:rPr lang="en-US" dirty="0">
                <a:latin typeface="Arial Black" panose="020B0A04020102020204" pitchFamily="34" charset="0"/>
              </a:rPr>
              <a:t>Dr. Charles Ryrie</a:t>
            </a:r>
          </a:p>
        </p:txBody>
      </p:sp>
      <p:sp>
        <p:nvSpPr>
          <p:cNvPr id="3" name="Content Placeholder 2">
            <a:extLst>
              <a:ext uri="{FF2B5EF4-FFF2-40B4-BE49-F238E27FC236}">
                <a16:creationId xmlns:a16="http://schemas.microsoft.com/office/drawing/2014/main" id="{A48ACC80-FBBB-4D5D-9DAF-EFB0DD1E9DC2}"/>
              </a:ext>
            </a:extLst>
          </p:cNvPr>
          <p:cNvSpPr>
            <a:spLocks noGrp="1"/>
          </p:cNvSpPr>
          <p:nvPr>
            <p:ph idx="1"/>
          </p:nvPr>
        </p:nvSpPr>
        <p:spPr/>
        <p:txBody>
          <a:bodyPr>
            <a:normAutofit/>
          </a:bodyPr>
          <a:lstStyle/>
          <a:p>
            <a:r>
              <a:rPr lang="en-US" sz="3200" dirty="0">
                <a:solidFill>
                  <a:srgbClr val="000000"/>
                </a:solidFill>
                <a:latin typeface="Arial Black" panose="020B0A04020102020204" pitchFamily="34" charset="0"/>
              </a:rPr>
              <a:t>The fact that God has chosen to reveal some things regarding the timing of the Rapture is significant.</a:t>
            </a:r>
          </a:p>
          <a:p>
            <a:r>
              <a:rPr lang="en-US" sz="3200" dirty="0">
                <a:solidFill>
                  <a:srgbClr val="000000"/>
                </a:solidFill>
                <a:latin typeface="Arial Black" panose="020B0A04020102020204" pitchFamily="34" charset="0"/>
              </a:rPr>
              <a:t> Additionally, the time factor is important as it relates to the power and motivation of an impending event or events that are soon to come.</a:t>
            </a:r>
            <a:endParaRPr lang="en-US" sz="3200" dirty="0">
              <a:latin typeface="Arial Black" panose="020B0A04020102020204" pitchFamily="34" charset="0"/>
            </a:endParaRPr>
          </a:p>
        </p:txBody>
      </p:sp>
    </p:spTree>
    <p:extLst>
      <p:ext uri="{BB962C8B-B14F-4D97-AF65-F5344CB8AC3E}">
        <p14:creationId xmlns:p14="http://schemas.microsoft.com/office/powerpoint/2010/main" val="10659195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C4A2D-CBAE-4B4F-B48D-AD218F436A39}"/>
              </a:ext>
            </a:extLst>
          </p:cNvPr>
          <p:cNvSpPr>
            <a:spLocks noGrp="1"/>
          </p:cNvSpPr>
          <p:nvPr>
            <p:ph type="title"/>
          </p:nvPr>
        </p:nvSpPr>
        <p:spPr/>
        <p:txBody>
          <a:bodyPr/>
          <a:lstStyle/>
          <a:p>
            <a:r>
              <a:rPr lang="en-US" b="1" dirty="0">
                <a:solidFill>
                  <a:srgbClr val="000000"/>
                </a:solidFill>
                <a:latin typeface="Arial Black" panose="020B0A04020102020204" pitchFamily="34" charset="0"/>
              </a:rPr>
              <a:t>It could happen at any time</a:t>
            </a:r>
            <a:endParaRPr lang="en-US" dirty="0"/>
          </a:p>
        </p:txBody>
      </p:sp>
      <p:sp>
        <p:nvSpPr>
          <p:cNvPr id="3" name="Content Placeholder 2">
            <a:extLst>
              <a:ext uri="{FF2B5EF4-FFF2-40B4-BE49-F238E27FC236}">
                <a16:creationId xmlns:a16="http://schemas.microsoft.com/office/drawing/2014/main" id="{C09E2A58-3E13-464C-AF5D-1A29678DEC08}"/>
              </a:ext>
            </a:extLst>
          </p:cNvPr>
          <p:cNvSpPr>
            <a:spLocks noGrp="1"/>
          </p:cNvSpPr>
          <p:nvPr>
            <p:ph idx="1"/>
          </p:nvPr>
        </p:nvSpPr>
        <p:spPr/>
        <p:txBody>
          <a:bodyPr>
            <a:normAutofit/>
          </a:bodyPr>
          <a:lstStyle/>
          <a:p>
            <a:r>
              <a:rPr lang="en-US" sz="3200" b="1" dirty="0">
                <a:solidFill>
                  <a:srgbClr val="000000"/>
                </a:solidFill>
                <a:latin typeface="Arial Black" panose="020B0A04020102020204" pitchFamily="34" charset="0"/>
              </a:rPr>
              <a:t>If the Rapture is to occur prior to the Tribulation, it could happen at any time, and that adds anticipation to the thought of being raptured into the heavens with Jesus. </a:t>
            </a:r>
            <a:endParaRPr lang="en-US" sz="3200" b="1" dirty="0">
              <a:latin typeface="Arial Black" panose="020B0A04020102020204" pitchFamily="34" charset="0"/>
            </a:endParaRPr>
          </a:p>
        </p:txBody>
      </p:sp>
    </p:spTree>
    <p:extLst>
      <p:ext uri="{BB962C8B-B14F-4D97-AF65-F5344CB8AC3E}">
        <p14:creationId xmlns:p14="http://schemas.microsoft.com/office/powerpoint/2010/main" val="2315921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A1524-A0BE-4DAE-812B-716F37891C0C}"/>
              </a:ext>
            </a:extLst>
          </p:cNvPr>
          <p:cNvSpPr>
            <a:spLocks noGrp="1"/>
          </p:cNvSpPr>
          <p:nvPr>
            <p:ph type="title"/>
          </p:nvPr>
        </p:nvSpPr>
        <p:spPr/>
        <p:txBody>
          <a:bodyPr>
            <a:normAutofit/>
          </a:bodyPr>
          <a:lstStyle/>
          <a:p>
            <a:r>
              <a:rPr lang="en-US" sz="4400" b="1" dirty="0">
                <a:solidFill>
                  <a:srgbClr val="000000"/>
                </a:solidFill>
                <a:latin typeface="Arial Black" panose="020B0A04020102020204" pitchFamily="34" charset="0"/>
                <a:ea typeface="+mn-ea"/>
                <a:cs typeface="+mn-cs"/>
              </a:rPr>
              <a:t>When the Rapture will occur…</a:t>
            </a:r>
            <a:endParaRPr lang="en-US" sz="6600" b="1" dirty="0">
              <a:latin typeface="Arial Black" panose="020B0A04020102020204" pitchFamily="34" charset="0"/>
            </a:endParaRPr>
          </a:p>
        </p:txBody>
      </p:sp>
      <p:sp>
        <p:nvSpPr>
          <p:cNvPr id="3" name="Content Placeholder 2">
            <a:extLst>
              <a:ext uri="{FF2B5EF4-FFF2-40B4-BE49-F238E27FC236}">
                <a16:creationId xmlns:a16="http://schemas.microsoft.com/office/drawing/2014/main" id="{51495279-8607-4BC7-8353-8A4D7AAC042D}"/>
              </a:ext>
            </a:extLst>
          </p:cNvPr>
          <p:cNvSpPr>
            <a:spLocks noGrp="1"/>
          </p:cNvSpPr>
          <p:nvPr>
            <p:ph idx="1"/>
          </p:nvPr>
        </p:nvSpPr>
        <p:spPr/>
        <p:txBody>
          <a:bodyPr/>
          <a:lstStyle/>
          <a:p>
            <a:r>
              <a:rPr lang="en-US" sz="4000" b="1" dirty="0">
                <a:solidFill>
                  <a:srgbClr val="000000"/>
                </a:solidFill>
                <a:latin typeface="Arial Black" panose="020B0A04020102020204" pitchFamily="34" charset="0"/>
                <a:cs typeface="Calibri Light" panose="020F0302020204030204" pitchFamily="34" charset="0"/>
              </a:rPr>
              <a:t>This question is not an assertion as to WHEN the Rapture will occur. The Scriptures reveal that It will occur. </a:t>
            </a:r>
          </a:p>
          <a:p>
            <a:r>
              <a:rPr lang="en-US" sz="4000" b="1" dirty="0">
                <a:solidFill>
                  <a:srgbClr val="000000"/>
                </a:solidFill>
                <a:latin typeface="Arial Black" panose="020B0A04020102020204" pitchFamily="34" charset="0"/>
                <a:cs typeface="Calibri Light" panose="020F0302020204030204" pitchFamily="34" charset="0"/>
              </a:rPr>
              <a:t>It is merely a question about being ready. Jesus said to watch and pray. </a:t>
            </a:r>
            <a:endParaRPr lang="en-US" sz="4000" b="1" dirty="0">
              <a:latin typeface="Arial Black" panose="020B0A04020102020204" pitchFamily="34" charset="0"/>
              <a:cs typeface="Calibri Light" panose="020F0302020204030204" pitchFamily="34" charset="0"/>
            </a:endParaRPr>
          </a:p>
        </p:txBody>
      </p:sp>
    </p:spTree>
    <p:extLst>
      <p:ext uri="{BB962C8B-B14F-4D97-AF65-F5344CB8AC3E}">
        <p14:creationId xmlns:p14="http://schemas.microsoft.com/office/powerpoint/2010/main" val="8103178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C4A2D-CBAE-4B4F-B48D-AD218F436A39}"/>
              </a:ext>
            </a:extLst>
          </p:cNvPr>
          <p:cNvSpPr>
            <a:spLocks noGrp="1"/>
          </p:cNvSpPr>
          <p:nvPr>
            <p:ph type="title"/>
          </p:nvPr>
        </p:nvSpPr>
        <p:spPr/>
        <p:txBody>
          <a:bodyPr/>
          <a:lstStyle/>
          <a:p>
            <a:r>
              <a:rPr lang="en-US" b="1" dirty="0">
                <a:solidFill>
                  <a:srgbClr val="000000"/>
                </a:solidFill>
                <a:latin typeface="Arial Black" panose="020B0A04020102020204" pitchFamily="34" charset="0"/>
              </a:rPr>
              <a:t>It could happen at any time</a:t>
            </a:r>
            <a:endParaRPr lang="en-US" dirty="0"/>
          </a:p>
        </p:txBody>
      </p:sp>
      <p:sp>
        <p:nvSpPr>
          <p:cNvPr id="3" name="Content Placeholder 2">
            <a:extLst>
              <a:ext uri="{FF2B5EF4-FFF2-40B4-BE49-F238E27FC236}">
                <a16:creationId xmlns:a16="http://schemas.microsoft.com/office/drawing/2014/main" id="{C09E2A58-3E13-464C-AF5D-1A29678DEC08}"/>
              </a:ext>
            </a:extLst>
          </p:cNvPr>
          <p:cNvSpPr>
            <a:spLocks noGrp="1"/>
          </p:cNvSpPr>
          <p:nvPr>
            <p:ph idx="1"/>
          </p:nvPr>
        </p:nvSpPr>
        <p:spPr/>
        <p:txBody>
          <a:bodyPr>
            <a:normAutofit/>
          </a:bodyPr>
          <a:lstStyle/>
          <a:p>
            <a:r>
              <a:rPr lang="en-US" sz="3200" b="1" dirty="0">
                <a:latin typeface="Arial Black" panose="020B0A04020102020204" pitchFamily="34" charset="0"/>
              </a:rPr>
              <a:t>On the other hand, if the Rapture is not to occur until the very end of the Tribulation—after all the prophecy concerning the events of the Tribulation has transpired—we certainly won’t find ourselves living as if He could appear at any moment.</a:t>
            </a:r>
            <a:endParaRPr lang="en-US" sz="3600" b="1" dirty="0">
              <a:latin typeface="Arial Black" panose="020B0A04020102020204" pitchFamily="34" charset="0"/>
            </a:endParaRPr>
          </a:p>
        </p:txBody>
      </p:sp>
    </p:spTree>
    <p:extLst>
      <p:ext uri="{BB962C8B-B14F-4D97-AF65-F5344CB8AC3E}">
        <p14:creationId xmlns:p14="http://schemas.microsoft.com/office/powerpoint/2010/main" val="32861575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55D10-C814-4178-A4AD-EBC671B07033}"/>
              </a:ext>
            </a:extLst>
          </p:cNvPr>
          <p:cNvSpPr>
            <a:spLocks noGrp="1"/>
          </p:cNvSpPr>
          <p:nvPr>
            <p:ph type="title"/>
          </p:nvPr>
        </p:nvSpPr>
        <p:spPr/>
        <p:txBody>
          <a:bodyPr>
            <a:normAutofit fontScale="90000"/>
          </a:bodyPr>
          <a:lstStyle/>
          <a:p>
            <a:r>
              <a:rPr lang="en-US" dirty="0">
                <a:solidFill>
                  <a:srgbClr val="000000"/>
                </a:solidFill>
                <a:latin typeface="Arial Black" panose="020B0A04020102020204" pitchFamily="34" charset="0"/>
              </a:rPr>
              <a:t>The two views have different effects</a:t>
            </a:r>
            <a:r>
              <a:rPr lang="en-US" dirty="0">
                <a:solidFill>
                  <a:srgbClr val="000000"/>
                </a:solidFill>
                <a:latin typeface="Calibri" panose="020F0502020204030204" pitchFamily="34" charset="0"/>
              </a:rPr>
              <a:t>.</a:t>
            </a:r>
            <a:endParaRPr lang="en-US" dirty="0">
              <a:latin typeface="Arial Black" panose="020B0A04020102020204" pitchFamily="34" charset="0"/>
            </a:endParaRPr>
          </a:p>
        </p:txBody>
      </p:sp>
      <p:sp>
        <p:nvSpPr>
          <p:cNvPr id="3" name="Content Placeholder 2">
            <a:extLst>
              <a:ext uri="{FF2B5EF4-FFF2-40B4-BE49-F238E27FC236}">
                <a16:creationId xmlns:a16="http://schemas.microsoft.com/office/drawing/2014/main" id="{0710FBF7-43A1-4014-8FA7-04041227C3D1}"/>
              </a:ext>
            </a:extLst>
          </p:cNvPr>
          <p:cNvSpPr>
            <a:spLocks noGrp="1"/>
          </p:cNvSpPr>
          <p:nvPr>
            <p:ph idx="1"/>
          </p:nvPr>
        </p:nvSpPr>
        <p:spPr/>
        <p:txBody>
          <a:bodyPr>
            <a:normAutofit/>
          </a:bodyPr>
          <a:lstStyle/>
          <a:p>
            <a:r>
              <a:rPr lang="en-US" sz="3200" dirty="0">
                <a:latin typeface="Arial Black" panose="020B0A04020102020204" pitchFamily="34" charset="0"/>
              </a:rPr>
              <a:t>Clearly, the question of when is important in light of what we can expect and the revelation of God to the church.</a:t>
            </a:r>
          </a:p>
        </p:txBody>
      </p:sp>
    </p:spTree>
    <p:extLst>
      <p:ext uri="{BB962C8B-B14F-4D97-AF65-F5344CB8AC3E}">
        <p14:creationId xmlns:p14="http://schemas.microsoft.com/office/powerpoint/2010/main" val="30169132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55D10-C814-4178-A4AD-EBC671B07033}"/>
              </a:ext>
            </a:extLst>
          </p:cNvPr>
          <p:cNvSpPr>
            <a:spLocks noGrp="1"/>
          </p:cNvSpPr>
          <p:nvPr>
            <p:ph type="title"/>
          </p:nvPr>
        </p:nvSpPr>
        <p:spPr/>
        <p:txBody>
          <a:bodyPr>
            <a:normAutofit fontScale="90000"/>
          </a:bodyPr>
          <a:lstStyle/>
          <a:p>
            <a:r>
              <a:rPr lang="en-US" dirty="0">
                <a:solidFill>
                  <a:srgbClr val="000000"/>
                </a:solidFill>
                <a:latin typeface="Arial Black" panose="020B0A04020102020204" pitchFamily="34" charset="0"/>
              </a:rPr>
              <a:t>The two views have different effects</a:t>
            </a:r>
            <a:r>
              <a:rPr lang="en-US" dirty="0">
                <a:solidFill>
                  <a:srgbClr val="000000"/>
                </a:solidFill>
                <a:latin typeface="Calibri" panose="020F0502020204030204" pitchFamily="34" charset="0"/>
              </a:rPr>
              <a:t>.</a:t>
            </a:r>
            <a:endParaRPr lang="en-US" dirty="0">
              <a:latin typeface="Arial Black" panose="020B0A04020102020204" pitchFamily="34" charset="0"/>
            </a:endParaRPr>
          </a:p>
        </p:txBody>
      </p:sp>
      <p:sp>
        <p:nvSpPr>
          <p:cNvPr id="3" name="Content Placeholder 2">
            <a:extLst>
              <a:ext uri="{FF2B5EF4-FFF2-40B4-BE49-F238E27FC236}">
                <a16:creationId xmlns:a16="http://schemas.microsoft.com/office/drawing/2014/main" id="{0710FBF7-43A1-4014-8FA7-04041227C3D1}"/>
              </a:ext>
            </a:extLst>
          </p:cNvPr>
          <p:cNvSpPr>
            <a:spLocks noGrp="1"/>
          </p:cNvSpPr>
          <p:nvPr>
            <p:ph idx="1"/>
          </p:nvPr>
        </p:nvSpPr>
        <p:spPr/>
        <p:txBody>
          <a:bodyPr>
            <a:normAutofit lnSpcReduction="10000"/>
          </a:bodyPr>
          <a:lstStyle/>
          <a:p>
            <a:r>
              <a:rPr lang="en-US" sz="3200" dirty="0">
                <a:latin typeface="Arial Black" panose="020B0A04020102020204" pitchFamily="34" charset="0"/>
              </a:rPr>
              <a:t>The fact that </a:t>
            </a:r>
            <a:r>
              <a:rPr lang="en-US" sz="3200" u="sng" dirty="0">
                <a:latin typeface="Arial Black" panose="020B0A04020102020204" pitchFamily="34" charset="0"/>
              </a:rPr>
              <a:t>Revelation 3:10</a:t>
            </a:r>
            <a:r>
              <a:rPr lang="en-US" sz="3200" dirty="0">
                <a:latin typeface="Arial Black" panose="020B0A04020102020204" pitchFamily="34" charset="0"/>
              </a:rPr>
              <a:t> promises to keep us from the hour of temptation is the basis for my belief that the church will be raptured prior to the Tribulation: </a:t>
            </a:r>
          </a:p>
          <a:p>
            <a:r>
              <a:rPr lang="en-US" sz="3200" dirty="0">
                <a:latin typeface="Arial Black" panose="020B0A04020102020204" pitchFamily="34" charset="0"/>
              </a:rPr>
              <a:t>“10Because you have kept My command to persevere, I also will keep you from the hour of trial which shall come upon the whole world, to test those who dwell on the earth.”</a:t>
            </a:r>
          </a:p>
        </p:txBody>
      </p:sp>
    </p:spTree>
    <p:extLst>
      <p:ext uri="{BB962C8B-B14F-4D97-AF65-F5344CB8AC3E}">
        <p14:creationId xmlns:p14="http://schemas.microsoft.com/office/powerpoint/2010/main" val="30376026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55D10-C814-4178-A4AD-EBC671B07033}"/>
              </a:ext>
            </a:extLst>
          </p:cNvPr>
          <p:cNvSpPr>
            <a:spLocks noGrp="1"/>
          </p:cNvSpPr>
          <p:nvPr>
            <p:ph type="title"/>
          </p:nvPr>
        </p:nvSpPr>
        <p:spPr/>
        <p:txBody>
          <a:bodyPr>
            <a:normAutofit fontScale="90000"/>
          </a:bodyPr>
          <a:lstStyle/>
          <a:p>
            <a:r>
              <a:rPr lang="en-US" dirty="0">
                <a:solidFill>
                  <a:srgbClr val="000000"/>
                </a:solidFill>
                <a:latin typeface="Arial Black" panose="020B0A04020102020204" pitchFamily="34" charset="0"/>
              </a:rPr>
              <a:t>The two views have different effects</a:t>
            </a:r>
            <a:r>
              <a:rPr lang="en-US" dirty="0">
                <a:solidFill>
                  <a:srgbClr val="000000"/>
                </a:solidFill>
                <a:latin typeface="Calibri" panose="020F0502020204030204" pitchFamily="34" charset="0"/>
              </a:rPr>
              <a:t>.</a:t>
            </a:r>
            <a:endParaRPr lang="en-US" dirty="0">
              <a:latin typeface="Arial Black" panose="020B0A04020102020204" pitchFamily="34" charset="0"/>
            </a:endParaRPr>
          </a:p>
        </p:txBody>
      </p:sp>
      <p:sp>
        <p:nvSpPr>
          <p:cNvPr id="3" name="Content Placeholder 2">
            <a:extLst>
              <a:ext uri="{FF2B5EF4-FFF2-40B4-BE49-F238E27FC236}">
                <a16:creationId xmlns:a16="http://schemas.microsoft.com/office/drawing/2014/main" id="{0710FBF7-43A1-4014-8FA7-04041227C3D1}"/>
              </a:ext>
            </a:extLst>
          </p:cNvPr>
          <p:cNvSpPr>
            <a:spLocks noGrp="1"/>
          </p:cNvSpPr>
          <p:nvPr>
            <p:ph idx="1"/>
          </p:nvPr>
        </p:nvSpPr>
        <p:spPr/>
        <p:txBody>
          <a:bodyPr>
            <a:normAutofit/>
          </a:bodyPr>
          <a:lstStyle/>
          <a:p>
            <a:r>
              <a:rPr lang="en-US" sz="3200" dirty="0">
                <a:latin typeface="Arial Black" panose="020B0A04020102020204" pitchFamily="34" charset="0"/>
              </a:rPr>
              <a:t>The only way to keep us from the hour of the temptation is to eliminate our presence, and the means of doing that is the rapture of the church into the air to meet Jesus!</a:t>
            </a:r>
          </a:p>
        </p:txBody>
      </p:sp>
    </p:spTree>
    <p:extLst>
      <p:ext uri="{BB962C8B-B14F-4D97-AF65-F5344CB8AC3E}">
        <p14:creationId xmlns:p14="http://schemas.microsoft.com/office/powerpoint/2010/main" val="21064428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55D10-C814-4178-A4AD-EBC671B07033}"/>
              </a:ext>
            </a:extLst>
          </p:cNvPr>
          <p:cNvSpPr>
            <a:spLocks noGrp="1"/>
          </p:cNvSpPr>
          <p:nvPr>
            <p:ph type="title"/>
          </p:nvPr>
        </p:nvSpPr>
        <p:spPr/>
        <p:txBody>
          <a:bodyPr>
            <a:normAutofit fontScale="90000"/>
          </a:bodyPr>
          <a:lstStyle/>
          <a:p>
            <a:r>
              <a:rPr lang="en-US" dirty="0">
                <a:solidFill>
                  <a:srgbClr val="000000"/>
                </a:solidFill>
                <a:latin typeface="Arial Black" panose="020B0A04020102020204" pitchFamily="34" charset="0"/>
              </a:rPr>
              <a:t>The two views have different effects</a:t>
            </a:r>
            <a:r>
              <a:rPr lang="en-US" dirty="0">
                <a:solidFill>
                  <a:srgbClr val="000000"/>
                </a:solidFill>
                <a:latin typeface="Calibri" panose="020F0502020204030204" pitchFamily="34" charset="0"/>
              </a:rPr>
              <a:t>.</a:t>
            </a:r>
            <a:endParaRPr lang="en-US" dirty="0">
              <a:latin typeface="Arial Black" panose="020B0A04020102020204" pitchFamily="34" charset="0"/>
            </a:endParaRPr>
          </a:p>
        </p:txBody>
      </p:sp>
      <p:sp>
        <p:nvSpPr>
          <p:cNvPr id="3" name="Content Placeholder 2">
            <a:extLst>
              <a:ext uri="{FF2B5EF4-FFF2-40B4-BE49-F238E27FC236}">
                <a16:creationId xmlns:a16="http://schemas.microsoft.com/office/drawing/2014/main" id="{0710FBF7-43A1-4014-8FA7-04041227C3D1}"/>
              </a:ext>
            </a:extLst>
          </p:cNvPr>
          <p:cNvSpPr>
            <a:spLocks noGrp="1"/>
          </p:cNvSpPr>
          <p:nvPr>
            <p:ph idx="1"/>
          </p:nvPr>
        </p:nvSpPr>
        <p:spPr/>
        <p:txBody>
          <a:bodyPr>
            <a:normAutofit/>
          </a:bodyPr>
          <a:lstStyle/>
          <a:p>
            <a:r>
              <a:rPr lang="en-US" sz="3200" dirty="0">
                <a:latin typeface="Arial Black" panose="020B0A04020102020204" pitchFamily="34" charset="0"/>
              </a:rPr>
              <a:t>Others argue the point. </a:t>
            </a:r>
          </a:p>
          <a:p>
            <a:r>
              <a:rPr lang="en-US" sz="3200" dirty="0">
                <a:latin typeface="Arial Black" panose="020B0A04020102020204" pitchFamily="34" charset="0"/>
              </a:rPr>
              <a:t>There is nothing wrong with debate, and questions have never changed the truth.</a:t>
            </a:r>
          </a:p>
          <a:p>
            <a:r>
              <a:rPr lang="en-US" sz="3200" dirty="0">
                <a:latin typeface="Arial Black" panose="020B0A04020102020204" pitchFamily="34" charset="0"/>
              </a:rPr>
              <a:t> Whatever you believe about when it will happen, rest assured, the time will come.</a:t>
            </a:r>
          </a:p>
        </p:txBody>
      </p:sp>
    </p:spTree>
    <p:extLst>
      <p:ext uri="{BB962C8B-B14F-4D97-AF65-F5344CB8AC3E}">
        <p14:creationId xmlns:p14="http://schemas.microsoft.com/office/powerpoint/2010/main" val="14146905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55D10-C814-4178-A4AD-EBC671B07033}"/>
              </a:ext>
            </a:extLst>
          </p:cNvPr>
          <p:cNvSpPr>
            <a:spLocks noGrp="1"/>
          </p:cNvSpPr>
          <p:nvPr>
            <p:ph type="title"/>
          </p:nvPr>
        </p:nvSpPr>
        <p:spPr/>
        <p:txBody>
          <a:bodyPr/>
          <a:lstStyle/>
          <a:p>
            <a:r>
              <a:rPr lang="en-US" dirty="0">
                <a:latin typeface="Arial Black" panose="020B0A04020102020204" pitchFamily="34" charset="0"/>
              </a:rPr>
              <a:t>What is the Rapture?</a:t>
            </a:r>
          </a:p>
        </p:txBody>
      </p:sp>
      <p:sp>
        <p:nvSpPr>
          <p:cNvPr id="3" name="Content Placeholder 2">
            <a:extLst>
              <a:ext uri="{FF2B5EF4-FFF2-40B4-BE49-F238E27FC236}">
                <a16:creationId xmlns:a16="http://schemas.microsoft.com/office/drawing/2014/main" id="{0710FBF7-43A1-4014-8FA7-04041227C3D1}"/>
              </a:ext>
            </a:extLst>
          </p:cNvPr>
          <p:cNvSpPr>
            <a:spLocks noGrp="1"/>
          </p:cNvSpPr>
          <p:nvPr>
            <p:ph idx="1"/>
          </p:nvPr>
        </p:nvSpPr>
        <p:spPr/>
        <p:txBody>
          <a:bodyPr/>
          <a:lstStyle/>
          <a:p>
            <a:r>
              <a:rPr lang="en-US" dirty="0">
                <a:latin typeface="Arial Black" panose="020B0A04020102020204" pitchFamily="34" charset="0"/>
              </a:rPr>
              <a:t>In addition to what you believe about when the Rapture will happen, there is much to be gleaned concerning exactly what the rapture is. </a:t>
            </a:r>
          </a:p>
          <a:p>
            <a:r>
              <a:rPr lang="en-US" dirty="0">
                <a:latin typeface="Arial Black" panose="020B0A04020102020204" pitchFamily="34" charset="0"/>
              </a:rPr>
              <a:t>From the definition, we have determined that it means the church will be caught up or carried away into the air to be with the Lord, but exactly what does that mean? </a:t>
            </a:r>
          </a:p>
          <a:p>
            <a:r>
              <a:rPr lang="en-US" dirty="0">
                <a:latin typeface="Arial Black" panose="020B0A04020102020204" pitchFamily="34" charset="0"/>
              </a:rPr>
              <a:t>Well, I believe it covers a number of things.</a:t>
            </a:r>
          </a:p>
        </p:txBody>
      </p:sp>
    </p:spTree>
    <p:extLst>
      <p:ext uri="{BB962C8B-B14F-4D97-AF65-F5344CB8AC3E}">
        <p14:creationId xmlns:p14="http://schemas.microsoft.com/office/powerpoint/2010/main" val="9351251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55D10-C814-4178-A4AD-EBC671B07033}"/>
              </a:ext>
            </a:extLst>
          </p:cNvPr>
          <p:cNvSpPr>
            <a:spLocks noGrp="1"/>
          </p:cNvSpPr>
          <p:nvPr>
            <p:ph type="title"/>
          </p:nvPr>
        </p:nvSpPr>
        <p:spPr/>
        <p:txBody>
          <a:bodyPr/>
          <a:lstStyle/>
          <a:p>
            <a:r>
              <a:rPr lang="en-US" dirty="0">
                <a:latin typeface="Arial Black" panose="020B0A04020102020204" pitchFamily="34" charset="0"/>
              </a:rPr>
              <a:t>First, Christ will return. </a:t>
            </a:r>
          </a:p>
        </p:txBody>
      </p:sp>
      <p:sp>
        <p:nvSpPr>
          <p:cNvPr id="3" name="Content Placeholder 2">
            <a:extLst>
              <a:ext uri="{FF2B5EF4-FFF2-40B4-BE49-F238E27FC236}">
                <a16:creationId xmlns:a16="http://schemas.microsoft.com/office/drawing/2014/main" id="{0710FBF7-43A1-4014-8FA7-04041227C3D1}"/>
              </a:ext>
            </a:extLst>
          </p:cNvPr>
          <p:cNvSpPr>
            <a:spLocks noGrp="1"/>
          </p:cNvSpPr>
          <p:nvPr>
            <p:ph idx="1"/>
          </p:nvPr>
        </p:nvSpPr>
        <p:spPr/>
        <p:txBody>
          <a:bodyPr/>
          <a:lstStyle/>
          <a:p>
            <a:r>
              <a:rPr lang="en-US" dirty="0">
                <a:latin typeface="Arial Black" panose="020B0A04020102020204" pitchFamily="34" charset="0"/>
              </a:rPr>
              <a:t>That this event will be one of great drama is vividly portrayed in Scripture. </a:t>
            </a:r>
          </a:p>
          <a:p>
            <a:r>
              <a:rPr lang="en-US" dirty="0">
                <a:latin typeface="Arial Black" panose="020B0A04020102020204" pitchFamily="34" charset="0"/>
              </a:rPr>
              <a:t>His coming will be accompanied with a loud command from what will sound like the voice of an archangel. </a:t>
            </a:r>
          </a:p>
          <a:p>
            <a:r>
              <a:rPr lang="en-US" dirty="0">
                <a:latin typeface="Arial Black" panose="020B0A04020102020204" pitchFamily="34" charset="0"/>
              </a:rPr>
              <a:t>This will be accompanied by the trumpet call of God. The implication is that these sounds will be heard all around the world.</a:t>
            </a:r>
          </a:p>
        </p:txBody>
      </p:sp>
    </p:spTree>
    <p:extLst>
      <p:ext uri="{BB962C8B-B14F-4D97-AF65-F5344CB8AC3E}">
        <p14:creationId xmlns:p14="http://schemas.microsoft.com/office/powerpoint/2010/main" val="29050823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55D10-C814-4178-A4AD-EBC671B07033}"/>
              </a:ext>
            </a:extLst>
          </p:cNvPr>
          <p:cNvSpPr>
            <a:spLocks noGrp="1"/>
          </p:cNvSpPr>
          <p:nvPr>
            <p:ph type="title"/>
          </p:nvPr>
        </p:nvSpPr>
        <p:spPr/>
        <p:txBody>
          <a:bodyPr/>
          <a:lstStyle/>
          <a:p>
            <a:r>
              <a:rPr lang="en-US" dirty="0">
                <a:latin typeface="Arial Black" panose="020B0A04020102020204" pitchFamily="34" charset="0"/>
              </a:rPr>
              <a:t>First, Christ will return. </a:t>
            </a:r>
          </a:p>
        </p:txBody>
      </p:sp>
      <p:sp>
        <p:nvSpPr>
          <p:cNvPr id="3" name="Content Placeholder 2">
            <a:extLst>
              <a:ext uri="{FF2B5EF4-FFF2-40B4-BE49-F238E27FC236}">
                <a16:creationId xmlns:a16="http://schemas.microsoft.com/office/drawing/2014/main" id="{0710FBF7-43A1-4014-8FA7-04041227C3D1}"/>
              </a:ext>
            </a:extLst>
          </p:cNvPr>
          <p:cNvSpPr>
            <a:spLocks noGrp="1"/>
          </p:cNvSpPr>
          <p:nvPr>
            <p:ph idx="1"/>
          </p:nvPr>
        </p:nvSpPr>
        <p:spPr/>
        <p:txBody>
          <a:bodyPr/>
          <a:lstStyle/>
          <a:p>
            <a:r>
              <a:rPr lang="en-US" dirty="0">
                <a:latin typeface="Arial Black" panose="020B0A04020102020204" pitchFamily="34" charset="0"/>
              </a:rPr>
              <a:t>That this event will be one of great drama is vividly portrayed in Scripture. </a:t>
            </a:r>
          </a:p>
          <a:p>
            <a:r>
              <a:rPr lang="en-US" dirty="0">
                <a:latin typeface="Arial Black" panose="020B0A04020102020204" pitchFamily="34" charset="0"/>
              </a:rPr>
              <a:t>His coming will be accompanied with a loud command from what will sound like the voice of an archangel. </a:t>
            </a:r>
          </a:p>
          <a:p>
            <a:r>
              <a:rPr lang="en-US" dirty="0">
                <a:latin typeface="Arial Black" panose="020B0A04020102020204" pitchFamily="34" charset="0"/>
              </a:rPr>
              <a:t>This will be accompanied by the trumpet call of God. The implication is that these sounds will be heard all around the world.</a:t>
            </a:r>
          </a:p>
        </p:txBody>
      </p:sp>
    </p:spTree>
    <p:extLst>
      <p:ext uri="{BB962C8B-B14F-4D97-AF65-F5344CB8AC3E}">
        <p14:creationId xmlns:p14="http://schemas.microsoft.com/office/powerpoint/2010/main" val="21485254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0EB40-D088-46DA-A29E-548A9F88BDE4}"/>
              </a:ext>
            </a:extLst>
          </p:cNvPr>
          <p:cNvSpPr>
            <a:spLocks noGrp="1"/>
          </p:cNvSpPr>
          <p:nvPr>
            <p:ph type="title"/>
          </p:nvPr>
        </p:nvSpPr>
        <p:spPr/>
        <p:txBody>
          <a:bodyPr/>
          <a:lstStyle/>
          <a:p>
            <a:r>
              <a:rPr lang="en-US" dirty="0">
                <a:latin typeface="Arial Black" panose="020B0A04020102020204" pitchFamily="34" charset="0"/>
              </a:rPr>
              <a:t>Second</a:t>
            </a:r>
          </a:p>
        </p:txBody>
      </p:sp>
      <p:sp>
        <p:nvSpPr>
          <p:cNvPr id="3" name="Content Placeholder 2">
            <a:extLst>
              <a:ext uri="{FF2B5EF4-FFF2-40B4-BE49-F238E27FC236}">
                <a16:creationId xmlns:a16="http://schemas.microsoft.com/office/drawing/2014/main" id="{4837CE8C-E0EB-469E-978C-F8F7E4E9DA7C}"/>
              </a:ext>
            </a:extLst>
          </p:cNvPr>
          <p:cNvSpPr>
            <a:spLocks noGrp="1"/>
          </p:cNvSpPr>
          <p:nvPr>
            <p:ph idx="1"/>
          </p:nvPr>
        </p:nvSpPr>
        <p:spPr>
          <a:xfrm>
            <a:off x="838200" y="1929384"/>
            <a:ext cx="10515600" cy="4784454"/>
          </a:xfrm>
        </p:spPr>
        <p:txBody>
          <a:bodyPr>
            <a:normAutofit lnSpcReduction="10000"/>
          </a:bodyPr>
          <a:lstStyle/>
          <a:p>
            <a:r>
              <a:rPr lang="en-US" i="1" dirty="0">
                <a:solidFill>
                  <a:srgbClr val="000000"/>
                </a:solidFill>
                <a:latin typeface="Arial Black" panose="020B0A04020102020204" pitchFamily="34" charset="0"/>
              </a:rPr>
              <a:t>The second thing we can know about the Rapture is that there will be a resurrection of those who have died “in Christ.” </a:t>
            </a:r>
          </a:p>
          <a:p>
            <a:r>
              <a:rPr lang="en-US" i="1" dirty="0">
                <a:solidFill>
                  <a:srgbClr val="000000"/>
                </a:solidFill>
                <a:latin typeface="Arial Black" panose="020B0A04020102020204" pitchFamily="34" charset="0"/>
              </a:rPr>
              <a:t>The dead will be raised even before those who are living will be changed. And yet both groups will experience their respective changes “in the twinkling of an eye” (1 Cor. 15:52). </a:t>
            </a:r>
          </a:p>
          <a:p>
            <a:r>
              <a:rPr lang="en-US" i="1" dirty="0">
                <a:solidFill>
                  <a:srgbClr val="000000"/>
                </a:solidFill>
                <a:latin typeface="Arial Black" panose="020B0A04020102020204" pitchFamily="34" charset="0"/>
              </a:rPr>
              <a:t>Neither will be a process occurring over a period of time. It will be as Scripture describes it—instantaneous.</a:t>
            </a:r>
            <a:endParaRPr lang="en-US" dirty="0">
              <a:latin typeface="Arial Black" panose="020B0A04020102020204" pitchFamily="34" charset="0"/>
            </a:endParaRPr>
          </a:p>
        </p:txBody>
      </p:sp>
    </p:spTree>
    <p:extLst>
      <p:ext uri="{BB962C8B-B14F-4D97-AF65-F5344CB8AC3E}">
        <p14:creationId xmlns:p14="http://schemas.microsoft.com/office/powerpoint/2010/main" val="15211679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9E6F3-662F-4DD2-B83C-FE7B289E8095}"/>
              </a:ext>
            </a:extLst>
          </p:cNvPr>
          <p:cNvSpPr>
            <a:spLocks noGrp="1"/>
          </p:cNvSpPr>
          <p:nvPr>
            <p:ph type="title"/>
          </p:nvPr>
        </p:nvSpPr>
        <p:spPr/>
        <p:txBody>
          <a:bodyPr/>
          <a:lstStyle/>
          <a:p>
            <a:r>
              <a:rPr lang="en-US" b="1" dirty="0">
                <a:latin typeface="Arial Black" panose="020B0A04020102020204" pitchFamily="34" charset="0"/>
              </a:rPr>
              <a:t>Third</a:t>
            </a:r>
          </a:p>
        </p:txBody>
      </p:sp>
      <p:sp>
        <p:nvSpPr>
          <p:cNvPr id="3" name="Content Placeholder 2">
            <a:extLst>
              <a:ext uri="{FF2B5EF4-FFF2-40B4-BE49-F238E27FC236}">
                <a16:creationId xmlns:a16="http://schemas.microsoft.com/office/drawing/2014/main" id="{51DA1990-1399-4520-9764-661EEEBBC474}"/>
              </a:ext>
            </a:extLst>
          </p:cNvPr>
          <p:cNvSpPr>
            <a:spLocks noGrp="1"/>
          </p:cNvSpPr>
          <p:nvPr>
            <p:ph idx="1"/>
          </p:nvPr>
        </p:nvSpPr>
        <p:spPr>
          <a:xfrm>
            <a:off x="838200" y="1837038"/>
            <a:ext cx="10515600" cy="4563762"/>
          </a:xfrm>
        </p:spPr>
        <p:txBody>
          <a:bodyPr>
            <a:normAutofit fontScale="92500"/>
          </a:bodyPr>
          <a:lstStyle/>
          <a:p>
            <a:r>
              <a:rPr lang="en-US" dirty="0">
                <a:latin typeface="Arial Black" panose="020B0A04020102020204" pitchFamily="34" charset="0"/>
              </a:rPr>
              <a:t>There will be a rapture of living believers who will be caught up to be with Jesus without experiencing death.</a:t>
            </a:r>
          </a:p>
          <a:p>
            <a:r>
              <a:rPr lang="en-US" dirty="0">
                <a:latin typeface="Arial Black" panose="020B0A04020102020204" pitchFamily="34" charset="0"/>
              </a:rPr>
              <a:t> Although we have used the word rapture to encompass the entire experience, the Rapture specifically refers to the transformation of living believers into immortal bodies without the event of physical death. </a:t>
            </a:r>
          </a:p>
          <a:p>
            <a:r>
              <a:rPr lang="en-US" dirty="0">
                <a:latin typeface="Arial Black" panose="020B0A04020102020204" pitchFamily="34" charset="0"/>
              </a:rPr>
              <a:t>Paul calls it a mystery, and I can add nothing beyond that description. Whatever happens in that instant is a mystery, but what a glorious one to consider!</a:t>
            </a:r>
          </a:p>
        </p:txBody>
      </p:sp>
    </p:spTree>
    <p:extLst>
      <p:ext uri="{BB962C8B-B14F-4D97-AF65-F5344CB8AC3E}">
        <p14:creationId xmlns:p14="http://schemas.microsoft.com/office/powerpoint/2010/main" val="1134533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8C644-2063-4343-AF2C-B0B056C208A6}"/>
              </a:ext>
            </a:extLst>
          </p:cNvPr>
          <p:cNvSpPr>
            <a:spLocks noGrp="1"/>
          </p:cNvSpPr>
          <p:nvPr>
            <p:ph type="title"/>
          </p:nvPr>
        </p:nvSpPr>
        <p:spPr/>
        <p:txBody>
          <a:bodyPr/>
          <a:lstStyle/>
          <a:p>
            <a:r>
              <a:rPr lang="en-US" b="1" dirty="0">
                <a:latin typeface="Arial Black" panose="020B0A04020102020204" pitchFamily="34" charset="0"/>
              </a:rPr>
              <a:t>Luke 21:36 (KJV)</a:t>
            </a:r>
          </a:p>
        </p:txBody>
      </p:sp>
      <p:sp>
        <p:nvSpPr>
          <p:cNvPr id="3" name="Content Placeholder 2">
            <a:extLst>
              <a:ext uri="{FF2B5EF4-FFF2-40B4-BE49-F238E27FC236}">
                <a16:creationId xmlns:a16="http://schemas.microsoft.com/office/drawing/2014/main" id="{8246E578-6406-40AC-BE24-AAD052748492}"/>
              </a:ext>
            </a:extLst>
          </p:cNvPr>
          <p:cNvSpPr>
            <a:spLocks noGrp="1"/>
          </p:cNvSpPr>
          <p:nvPr>
            <p:ph idx="1"/>
          </p:nvPr>
        </p:nvSpPr>
        <p:spPr/>
        <p:txBody>
          <a:bodyPr/>
          <a:lstStyle/>
          <a:p>
            <a:r>
              <a:rPr lang="en-US" sz="4000" b="1" dirty="0">
                <a:latin typeface="Arial Black" panose="020B0A04020102020204" pitchFamily="34" charset="0"/>
                <a:cs typeface="Calibri Light" panose="020F0302020204030204" pitchFamily="34" charset="0"/>
              </a:rPr>
              <a:t>“Watch ye therefore, and pray always, that ye may be accounted worthy to escape all these things that shall come to pass, and to stand before the Son of man.”</a:t>
            </a:r>
          </a:p>
          <a:p>
            <a:endParaRPr lang="en-US" dirty="0"/>
          </a:p>
        </p:txBody>
      </p:sp>
    </p:spTree>
    <p:extLst>
      <p:ext uri="{BB962C8B-B14F-4D97-AF65-F5344CB8AC3E}">
        <p14:creationId xmlns:p14="http://schemas.microsoft.com/office/powerpoint/2010/main" val="9423905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0EB40-D088-46DA-A29E-548A9F88BDE4}"/>
              </a:ext>
            </a:extLst>
          </p:cNvPr>
          <p:cNvSpPr>
            <a:spLocks noGrp="1"/>
          </p:cNvSpPr>
          <p:nvPr>
            <p:ph type="title"/>
          </p:nvPr>
        </p:nvSpPr>
        <p:spPr/>
        <p:txBody>
          <a:bodyPr/>
          <a:lstStyle/>
          <a:p>
            <a:r>
              <a:rPr lang="en-US" b="1" dirty="0">
                <a:latin typeface="Arial Black" panose="020B0A04020102020204" pitchFamily="34" charset="0"/>
              </a:rPr>
              <a:t>Fourth</a:t>
            </a:r>
          </a:p>
        </p:txBody>
      </p:sp>
      <p:sp>
        <p:nvSpPr>
          <p:cNvPr id="3" name="Content Placeholder 2">
            <a:extLst>
              <a:ext uri="{FF2B5EF4-FFF2-40B4-BE49-F238E27FC236}">
                <a16:creationId xmlns:a16="http://schemas.microsoft.com/office/drawing/2014/main" id="{4837CE8C-E0EB-469E-978C-F8F7E4E9DA7C}"/>
              </a:ext>
            </a:extLst>
          </p:cNvPr>
          <p:cNvSpPr>
            <a:spLocks noGrp="1"/>
          </p:cNvSpPr>
          <p:nvPr>
            <p:ph idx="1"/>
          </p:nvPr>
        </p:nvSpPr>
        <p:spPr/>
        <p:txBody>
          <a:bodyPr/>
          <a:lstStyle/>
          <a:p>
            <a:r>
              <a:rPr lang="en-US" i="1" dirty="0">
                <a:solidFill>
                  <a:srgbClr val="000000"/>
                </a:solidFill>
                <a:latin typeface="Arial Black" panose="020B0A04020102020204" pitchFamily="34" charset="0"/>
              </a:rPr>
              <a:t>The fourth aspect of the Rapture relates to the reunion with loved ones who have died and our union with Christ. </a:t>
            </a:r>
          </a:p>
          <a:p>
            <a:r>
              <a:rPr lang="en-US" i="1" dirty="0">
                <a:solidFill>
                  <a:srgbClr val="000000"/>
                </a:solidFill>
                <a:latin typeface="Arial Black" panose="020B0A04020102020204" pitchFamily="34" charset="0"/>
              </a:rPr>
              <a:t>Can you imagine what that will be like? </a:t>
            </a:r>
          </a:p>
          <a:p>
            <a:r>
              <a:rPr lang="en-US" i="1" dirty="0">
                <a:solidFill>
                  <a:srgbClr val="000000"/>
                </a:solidFill>
                <a:latin typeface="Arial Black" panose="020B0A04020102020204" pitchFamily="34" charset="0"/>
              </a:rPr>
              <a:t>Perhaps you never met your father or grandmother because each died before you were born.</a:t>
            </a:r>
            <a:endParaRPr lang="en-US" dirty="0">
              <a:latin typeface="Arial Black" panose="020B0A04020102020204" pitchFamily="34" charset="0"/>
            </a:endParaRPr>
          </a:p>
        </p:txBody>
      </p:sp>
    </p:spTree>
    <p:extLst>
      <p:ext uri="{BB962C8B-B14F-4D97-AF65-F5344CB8AC3E}">
        <p14:creationId xmlns:p14="http://schemas.microsoft.com/office/powerpoint/2010/main" val="34992634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0EB40-D088-46DA-A29E-548A9F88BDE4}"/>
              </a:ext>
            </a:extLst>
          </p:cNvPr>
          <p:cNvSpPr>
            <a:spLocks noGrp="1"/>
          </p:cNvSpPr>
          <p:nvPr>
            <p:ph type="title"/>
          </p:nvPr>
        </p:nvSpPr>
        <p:spPr/>
        <p:txBody>
          <a:bodyPr/>
          <a:lstStyle/>
          <a:p>
            <a:r>
              <a:rPr lang="en-US" b="1" dirty="0">
                <a:latin typeface="Arial Black" panose="020B0A04020102020204" pitchFamily="34" charset="0"/>
              </a:rPr>
              <a:t>Fourth</a:t>
            </a:r>
          </a:p>
        </p:txBody>
      </p:sp>
      <p:sp>
        <p:nvSpPr>
          <p:cNvPr id="3" name="Content Placeholder 2">
            <a:extLst>
              <a:ext uri="{FF2B5EF4-FFF2-40B4-BE49-F238E27FC236}">
                <a16:creationId xmlns:a16="http://schemas.microsoft.com/office/drawing/2014/main" id="{4837CE8C-E0EB-469E-978C-F8F7E4E9DA7C}"/>
              </a:ext>
            </a:extLst>
          </p:cNvPr>
          <p:cNvSpPr>
            <a:spLocks noGrp="1"/>
          </p:cNvSpPr>
          <p:nvPr>
            <p:ph idx="1"/>
          </p:nvPr>
        </p:nvSpPr>
        <p:spPr/>
        <p:txBody>
          <a:bodyPr/>
          <a:lstStyle/>
          <a:p>
            <a:r>
              <a:rPr lang="en-US" i="1" dirty="0">
                <a:solidFill>
                  <a:srgbClr val="000000"/>
                </a:solidFill>
                <a:latin typeface="Arial Black" panose="020B0A04020102020204" pitchFamily="34" charset="0"/>
              </a:rPr>
              <a:t>Many children born during times of war lost their fathers without knowing them. Just think about what kind of reunion that day will entail! </a:t>
            </a:r>
          </a:p>
          <a:p>
            <a:r>
              <a:rPr lang="en-US" i="1" dirty="0">
                <a:solidFill>
                  <a:srgbClr val="000000"/>
                </a:solidFill>
                <a:latin typeface="Arial Black" panose="020B0A04020102020204" pitchFamily="34" charset="0"/>
              </a:rPr>
              <a:t>And yet, it holds no comparison at all to what it will be like when we see Jesus. </a:t>
            </a:r>
          </a:p>
          <a:p>
            <a:r>
              <a:rPr lang="en-US" i="1" dirty="0">
                <a:solidFill>
                  <a:srgbClr val="000000"/>
                </a:solidFill>
                <a:latin typeface="Arial Black" panose="020B0A04020102020204" pitchFamily="34" charset="0"/>
              </a:rPr>
              <a:t>The very thought makes my heart long for the day.</a:t>
            </a:r>
            <a:endParaRPr lang="en-US" dirty="0">
              <a:latin typeface="Arial Black" panose="020B0A04020102020204" pitchFamily="34" charset="0"/>
            </a:endParaRPr>
          </a:p>
        </p:txBody>
      </p:sp>
    </p:spTree>
    <p:extLst>
      <p:ext uri="{BB962C8B-B14F-4D97-AF65-F5344CB8AC3E}">
        <p14:creationId xmlns:p14="http://schemas.microsoft.com/office/powerpoint/2010/main" val="31472738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5C05E-4DA5-4477-B305-315A90A1DD34}"/>
              </a:ext>
            </a:extLst>
          </p:cNvPr>
          <p:cNvSpPr>
            <a:spLocks noGrp="1"/>
          </p:cNvSpPr>
          <p:nvPr>
            <p:ph type="title"/>
          </p:nvPr>
        </p:nvSpPr>
        <p:spPr/>
        <p:txBody>
          <a:bodyPr/>
          <a:lstStyle/>
          <a:p>
            <a:r>
              <a:rPr lang="en-US" b="1" dirty="0">
                <a:latin typeface="Arial Black" panose="020B0A04020102020204" pitchFamily="34" charset="0"/>
              </a:rPr>
              <a:t>Fifth</a:t>
            </a:r>
          </a:p>
        </p:txBody>
      </p:sp>
      <p:sp>
        <p:nvSpPr>
          <p:cNvPr id="3" name="Content Placeholder 2">
            <a:extLst>
              <a:ext uri="{FF2B5EF4-FFF2-40B4-BE49-F238E27FC236}">
                <a16:creationId xmlns:a16="http://schemas.microsoft.com/office/drawing/2014/main" id="{EE8B1136-A639-4B2D-ADC8-6A5FB6DAF710}"/>
              </a:ext>
            </a:extLst>
          </p:cNvPr>
          <p:cNvSpPr>
            <a:spLocks noGrp="1"/>
          </p:cNvSpPr>
          <p:nvPr>
            <p:ph idx="1"/>
          </p:nvPr>
        </p:nvSpPr>
        <p:spPr/>
        <p:txBody>
          <a:bodyPr/>
          <a:lstStyle/>
          <a:p>
            <a:r>
              <a:rPr lang="en-US" i="1" dirty="0">
                <a:solidFill>
                  <a:srgbClr val="000000"/>
                </a:solidFill>
                <a:latin typeface="Arial Black" panose="020B0A04020102020204" pitchFamily="34" charset="0"/>
              </a:rPr>
              <a:t>Fifth: There is one more truth regarding the Rapture we need to take a look at. This is the most practical of the five. The doctrine of the Rapture is to be a source of comfort and encouragement. Paul writes, “Comfort one another with these words.” (1 Thess. 4:18).</a:t>
            </a:r>
            <a:endParaRPr lang="en-US" dirty="0">
              <a:latin typeface="Arial Black" panose="020B0A04020102020204" pitchFamily="34" charset="0"/>
            </a:endParaRPr>
          </a:p>
        </p:txBody>
      </p:sp>
    </p:spTree>
    <p:extLst>
      <p:ext uri="{BB962C8B-B14F-4D97-AF65-F5344CB8AC3E}">
        <p14:creationId xmlns:p14="http://schemas.microsoft.com/office/powerpoint/2010/main" val="25747786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E2EFE-87B6-4C17-B2E1-56C429B13580}"/>
              </a:ext>
            </a:extLst>
          </p:cNvPr>
          <p:cNvSpPr>
            <a:spLocks noGrp="1"/>
          </p:cNvSpPr>
          <p:nvPr>
            <p:ph type="title"/>
          </p:nvPr>
        </p:nvSpPr>
        <p:spPr/>
        <p:txBody>
          <a:bodyPr/>
          <a:lstStyle/>
          <a:p>
            <a:r>
              <a:rPr lang="en-US" dirty="0">
                <a:latin typeface="Arial Black" panose="020B0A04020102020204" pitchFamily="34" charset="0"/>
              </a:rPr>
              <a:t>Closing</a:t>
            </a:r>
          </a:p>
        </p:txBody>
      </p:sp>
      <p:sp>
        <p:nvSpPr>
          <p:cNvPr id="3" name="Content Placeholder 2">
            <a:extLst>
              <a:ext uri="{FF2B5EF4-FFF2-40B4-BE49-F238E27FC236}">
                <a16:creationId xmlns:a16="http://schemas.microsoft.com/office/drawing/2014/main" id="{592C7D41-4033-465C-BA13-F1AFB643EDCA}"/>
              </a:ext>
            </a:extLst>
          </p:cNvPr>
          <p:cNvSpPr>
            <a:spLocks noGrp="1"/>
          </p:cNvSpPr>
          <p:nvPr>
            <p:ph idx="1"/>
          </p:nvPr>
        </p:nvSpPr>
        <p:spPr/>
        <p:txBody>
          <a:bodyPr/>
          <a:lstStyle/>
          <a:p>
            <a:r>
              <a:rPr lang="en-US" b="1" dirty="0">
                <a:solidFill>
                  <a:srgbClr val="000000"/>
                </a:solidFill>
                <a:latin typeface="Calibri" panose="020F0502020204030204" pitchFamily="34" charset="0"/>
              </a:rPr>
              <a:t>It is not difficult for me to find comfort in Paul’s words. The knowledge that we will be united in heaven is encouraging to me. Several years ago, my mom died. To know that one day we will be reunited is comforting.</a:t>
            </a:r>
            <a:endParaRPr lang="en-US" b="1" dirty="0">
              <a:latin typeface="Arial Black" panose="020B0A04020102020204" pitchFamily="34" charset="0"/>
            </a:endParaRPr>
          </a:p>
        </p:txBody>
      </p:sp>
    </p:spTree>
    <p:extLst>
      <p:ext uri="{BB962C8B-B14F-4D97-AF65-F5344CB8AC3E}">
        <p14:creationId xmlns:p14="http://schemas.microsoft.com/office/powerpoint/2010/main" val="6183859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38765-2AC7-4E5C-B02E-4C7BB7C8C211}"/>
              </a:ext>
            </a:extLst>
          </p:cNvPr>
          <p:cNvSpPr>
            <a:spLocks noGrp="1"/>
          </p:cNvSpPr>
          <p:nvPr>
            <p:ph type="title"/>
          </p:nvPr>
        </p:nvSpPr>
        <p:spPr/>
        <p:txBody>
          <a:bodyPr/>
          <a:lstStyle/>
          <a:p>
            <a:r>
              <a:rPr lang="en-US" dirty="0">
                <a:solidFill>
                  <a:srgbClr val="000000"/>
                </a:solidFill>
                <a:latin typeface="Arial Black" panose="020B0A04020102020204" pitchFamily="34" charset="0"/>
              </a:rPr>
              <a:t>Closing</a:t>
            </a:r>
            <a:endParaRPr lang="en-US" dirty="0"/>
          </a:p>
        </p:txBody>
      </p:sp>
      <p:sp>
        <p:nvSpPr>
          <p:cNvPr id="3" name="Content Placeholder 2">
            <a:extLst>
              <a:ext uri="{FF2B5EF4-FFF2-40B4-BE49-F238E27FC236}">
                <a16:creationId xmlns:a16="http://schemas.microsoft.com/office/drawing/2014/main" id="{3598B600-91D9-461A-9058-99AB3CF7B9BE}"/>
              </a:ext>
            </a:extLst>
          </p:cNvPr>
          <p:cNvSpPr>
            <a:spLocks noGrp="1"/>
          </p:cNvSpPr>
          <p:nvPr>
            <p:ph idx="1"/>
          </p:nvPr>
        </p:nvSpPr>
        <p:spPr/>
        <p:txBody>
          <a:bodyPr/>
          <a:lstStyle/>
          <a:p>
            <a:r>
              <a:rPr lang="en-US" dirty="0">
                <a:solidFill>
                  <a:srgbClr val="000000"/>
                </a:solidFill>
                <a:latin typeface="Arial Black" panose="020B0A04020102020204" pitchFamily="34" charset="0"/>
              </a:rPr>
              <a:t>There will be questions about future events. However, the fact that Jesus is coming back is the bottom line and the source of comfort for me as a believer, as I hope it is for you. </a:t>
            </a:r>
          </a:p>
          <a:p>
            <a:r>
              <a:rPr lang="en-US" dirty="0">
                <a:solidFill>
                  <a:srgbClr val="000000"/>
                </a:solidFill>
                <a:latin typeface="Arial Black" panose="020B0A04020102020204" pitchFamily="34" charset="0"/>
              </a:rPr>
              <a:t>Whether you believe that the Rapture will happen prior to the Tribulation or at the very end, the fact that it’s going to happen should encourage your heart as you look to the future with great hope. </a:t>
            </a:r>
            <a:endParaRPr lang="en-US" dirty="0">
              <a:latin typeface="Arial Black" panose="020B0A04020102020204" pitchFamily="34" charset="0"/>
            </a:endParaRPr>
          </a:p>
        </p:txBody>
      </p:sp>
    </p:spTree>
    <p:extLst>
      <p:ext uri="{BB962C8B-B14F-4D97-AF65-F5344CB8AC3E}">
        <p14:creationId xmlns:p14="http://schemas.microsoft.com/office/powerpoint/2010/main" val="27828974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9399E-170B-442B-AFAD-9C925DFA9EB3}"/>
              </a:ext>
            </a:extLst>
          </p:cNvPr>
          <p:cNvSpPr>
            <a:spLocks noGrp="1"/>
          </p:cNvSpPr>
          <p:nvPr>
            <p:ph type="title"/>
          </p:nvPr>
        </p:nvSpPr>
        <p:spPr/>
        <p:txBody>
          <a:bodyPr/>
          <a:lstStyle/>
          <a:p>
            <a:r>
              <a:rPr lang="en-US" b="1" dirty="0">
                <a:latin typeface="Arial Black" panose="020B0A04020102020204" pitchFamily="34" charset="0"/>
              </a:rPr>
              <a:t>Let’s Pray</a:t>
            </a:r>
          </a:p>
        </p:txBody>
      </p:sp>
      <p:sp>
        <p:nvSpPr>
          <p:cNvPr id="3" name="Content Placeholder 2">
            <a:extLst>
              <a:ext uri="{FF2B5EF4-FFF2-40B4-BE49-F238E27FC236}">
                <a16:creationId xmlns:a16="http://schemas.microsoft.com/office/drawing/2014/main" id="{C8C92350-7B09-472C-96FD-C35E8330D977}"/>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1738152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F20F5-3A23-44BC-93EF-B8DD9E5D590E}"/>
              </a:ext>
            </a:extLst>
          </p:cNvPr>
          <p:cNvSpPr>
            <a:spLocks noGrp="1"/>
          </p:cNvSpPr>
          <p:nvPr>
            <p:ph type="title"/>
          </p:nvPr>
        </p:nvSpPr>
        <p:spPr/>
        <p:txBody>
          <a:bodyPr>
            <a:normAutofit/>
          </a:bodyPr>
          <a:lstStyle/>
          <a:p>
            <a:r>
              <a:rPr lang="en-US" b="1" dirty="0">
                <a:solidFill>
                  <a:srgbClr val="000000"/>
                </a:solidFill>
                <a:latin typeface="Arial Black" panose="020B0A04020102020204" pitchFamily="34" charset="0"/>
                <a:ea typeface="+mn-ea"/>
                <a:cs typeface="Calibri Light" panose="020F0302020204030204" pitchFamily="34" charset="0"/>
              </a:rPr>
              <a:t>Rapture of the Church</a:t>
            </a:r>
            <a:endParaRPr lang="en-US" sz="8000" b="1" dirty="0">
              <a:latin typeface="Arial Black" panose="020B0A04020102020204" pitchFamily="34" charset="0"/>
            </a:endParaRPr>
          </a:p>
        </p:txBody>
      </p:sp>
      <p:sp>
        <p:nvSpPr>
          <p:cNvPr id="3" name="Content Placeholder 2">
            <a:extLst>
              <a:ext uri="{FF2B5EF4-FFF2-40B4-BE49-F238E27FC236}">
                <a16:creationId xmlns:a16="http://schemas.microsoft.com/office/drawing/2014/main" id="{7E1863DD-6A9A-4DB5-BD50-63841FE71DE9}"/>
              </a:ext>
            </a:extLst>
          </p:cNvPr>
          <p:cNvSpPr>
            <a:spLocks noGrp="1"/>
          </p:cNvSpPr>
          <p:nvPr>
            <p:ph idx="1"/>
          </p:nvPr>
        </p:nvSpPr>
        <p:spPr/>
        <p:txBody>
          <a:bodyPr/>
          <a:lstStyle/>
          <a:p>
            <a:r>
              <a:rPr lang="en-US" sz="4000" b="1" dirty="0">
                <a:latin typeface="Arial Black" panose="020B0A04020102020204" pitchFamily="34" charset="0"/>
                <a:cs typeface="Calibri Light" panose="020F0302020204030204" pitchFamily="34" charset="0"/>
              </a:rPr>
              <a:t>Without</a:t>
            </a:r>
            <a:r>
              <a:rPr lang="en-US" sz="4000" b="1" dirty="0">
                <a:latin typeface="Calibri Light" panose="020F0302020204030204" pitchFamily="34" charset="0"/>
                <a:cs typeface="Calibri Light" panose="020F0302020204030204" pitchFamily="34" charset="0"/>
              </a:rPr>
              <a:t> </a:t>
            </a:r>
            <a:r>
              <a:rPr lang="en-US" sz="4000" b="1" dirty="0">
                <a:latin typeface="Arial Black" panose="020B0A04020102020204" pitchFamily="34" charset="0"/>
                <a:cs typeface="Calibri Light" panose="020F0302020204030204" pitchFamily="34" charset="0"/>
              </a:rPr>
              <a:t>question, the Rapture of the Church will be one of the most pivotal events in modern history, and there are so many signs taking place that point to the Lord’s soon return.</a:t>
            </a:r>
          </a:p>
          <a:p>
            <a:endParaRPr lang="en-US" dirty="0"/>
          </a:p>
        </p:txBody>
      </p:sp>
    </p:spTree>
    <p:extLst>
      <p:ext uri="{BB962C8B-B14F-4D97-AF65-F5344CB8AC3E}">
        <p14:creationId xmlns:p14="http://schemas.microsoft.com/office/powerpoint/2010/main" val="957387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373407-481C-47A6-A2BB-88DBE0EE1067}"/>
              </a:ext>
            </a:extLst>
          </p:cNvPr>
          <p:cNvSpPr>
            <a:spLocks noGrp="1"/>
          </p:cNvSpPr>
          <p:nvPr>
            <p:ph type="title"/>
          </p:nvPr>
        </p:nvSpPr>
        <p:spPr>
          <a:xfrm>
            <a:off x="838200" y="230659"/>
            <a:ext cx="10515600" cy="1460029"/>
          </a:xfrm>
        </p:spPr>
        <p:txBody>
          <a:bodyPr>
            <a:normAutofit fontScale="90000"/>
          </a:bodyPr>
          <a:lstStyle/>
          <a:p>
            <a:r>
              <a:rPr lang="en-US" sz="6700" b="1" dirty="0">
                <a:solidFill>
                  <a:srgbClr val="000000"/>
                </a:solidFill>
                <a:latin typeface="Calibri" panose="020F0502020204030204" pitchFamily="34" charset="0"/>
              </a:rPr>
              <a:t> </a:t>
            </a:r>
            <a:br>
              <a:rPr lang="en-US" sz="6700" b="1" dirty="0">
                <a:solidFill>
                  <a:srgbClr val="000000"/>
                </a:solidFill>
                <a:latin typeface="Calibri" panose="020F0502020204030204" pitchFamily="34" charset="0"/>
              </a:rPr>
            </a:br>
            <a:r>
              <a:rPr lang="en-US" sz="8000" b="1" dirty="0">
                <a:solidFill>
                  <a:srgbClr val="000000"/>
                </a:solidFill>
                <a:latin typeface="Calibri" panose="020F0502020204030204" pitchFamily="34" charset="0"/>
              </a:rPr>
              <a:t>Luke 21:36 (KJV) </a:t>
            </a:r>
            <a:br>
              <a:rPr lang="en-US" sz="6000" dirty="0">
                <a:solidFill>
                  <a:srgbClr val="000000"/>
                </a:solidFill>
                <a:latin typeface="Calibri" panose="020F0502020204030204" pitchFamily="34" charset="0"/>
              </a:rPr>
            </a:br>
            <a:endParaRPr lang="en-US" sz="6000" dirty="0"/>
          </a:p>
        </p:txBody>
      </p:sp>
      <p:sp>
        <p:nvSpPr>
          <p:cNvPr id="3" name="Content Placeholder 2">
            <a:extLst>
              <a:ext uri="{FF2B5EF4-FFF2-40B4-BE49-F238E27FC236}">
                <a16:creationId xmlns:a16="http://schemas.microsoft.com/office/drawing/2014/main" id="{46A401C9-DAED-4799-89D8-67715EDA12BE}"/>
              </a:ext>
            </a:extLst>
          </p:cNvPr>
          <p:cNvSpPr>
            <a:spLocks noGrp="1"/>
          </p:cNvSpPr>
          <p:nvPr>
            <p:ph idx="1"/>
          </p:nvPr>
        </p:nvSpPr>
        <p:spPr/>
        <p:txBody>
          <a:bodyPr>
            <a:normAutofit fontScale="92500"/>
          </a:bodyPr>
          <a:lstStyle/>
          <a:p>
            <a:endParaRPr lang="en-US" sz="2400" dirty="0">
              <a:solidFill>
                <a:srgbClr val="000000"/>
              </a:solidFill>
              <a:latin typeface="Calibri" panose="020F0502020204030204" pitchFamily="34" charset="0"/>
            </a:endParaRPr>
          </a:p>
          <a:p>
            <a:r>
              <a:rPr lang="en-US" sz="4400" b="1" dirty="0">
                <a:solidFill>
                  <a:srgbClr val="000000"/>
                </a:solidFill>
                <a:latin typeface="Arial Black" panose="020B0A04020102020204" pitchFamily="34" charset="0"/>
              </a:rPr>
              <a:t>“Watch ye therefore, and pray always, that ye may be accounted worthy to escape all these things that shall come to pass, and to stand before the Son of man.”</a:t>
            </a:r>
            <a:endParaRPr lang="en-US" sz="4400" b="1" dirty="0">
              <a:latin typeface="Arial Black" panose="020B0A04020102020204" pitchFamily="34" charset="0"/>
            </a:endParaRPr>
          </a:p>
        </p:txBody>
      </p:sp>
    </p:spTree>
    <p:extLst>
      <p:ext uri="{BB962C8B-B14F-4D97-AF65-F5344CB8AC3E}">
        <p14:creationId xmlns:p14="http://schemas.microsoft.com/office/powerpoint/2010/main" val="4257605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3E083-4E88-4070-B6C8-3CA65001A063}"/>
              </a:ext>
            </a:extLst>
          </p:cNvPr>
          <p:cNvSpPr>
            <a:spLocks noGrp="1"/>
          </p:cNvSpPr>
          <p:nvPr>
            <p:ph type="title"/>
          </p:nvPr>
        </p:nvSpPr>
        <p:spPr/>
        <p:txBody>
          <a:bodyPr/>
          <a:lstStyle/>
          <a:p>
            <a:r>
              <a:rPr lang="en-US" dirty="0">
                <a:latin typeface="Arial Black" panose="020B0A04020102020204" pitchFamily="34" charset="0"/>
              </a:rPr>
              <a:t>Translations</a:t>
            </a:r>
          </a:p>
        </p:txBody>
      </p:sp>
      <p:sp>
        <p:nvSpPr>
          <p:cNvPr id="3" name="Content Placeholder 2">
            <a:extLst>
              <a:ext uri="{FF2B5EF4-FFF2-40B4-BE49-F238E27FC236}">
                <a16:creationId xmlns:a16="http://schemas.microsoft.com/office/drawing/2014/main" id="{489CF780-512E-4CAE-8C59-899954C97258}"/>
              </a:ext>
            </a:extLst>
          </p:cNvPr>
          <p:cNvSpPr>
            <a:spLocks noGrp="1"/>
          </p:cNvSpPr>
          <p:nvPr>
            <p:ph idx="1"/>
          </p:nvPr>
        </p:nvSpPr>
        <p:spPr/>
        <p:txBody>
          <a:bodyPr>
            <a:normAutofit/>
          </a:bodyPr>
          <a:lstStyle/>
          <a:p>
            <a:r>
              <a:rPr lang="en-US" sz="3200" dirty="0">
                <a:latin typeface="Arial Black" panose="020B0A04020102020204" pitchFamily="34" charset="0"/>
              </a:rPr>
              <a:t> The Greek word from this term “rapture” is derived appears in 1 Thessalonians 4:17, translated “caught up.”</a:t>
            </a:r>
          </a:p>
          <a:p>
            <a:r>
              <a:rPr lang="en-US" sz="3200" dirty="0">
                <a:latin typeface="Arial Black" panose="020B0A04020102020204" pitchFamily="34" charset="0"/>
              </a:rPr>
              <a:t> The Latin translation of this verse used the word </a:t>
            </a:r>
            <a:r>
              <a:rPr lang="en-US" sz="3200" dirty="0" err="1">
                <a:latin typeface="Arial Black" panose="020B0A04020102020204" pitchFamily="34" charset="0"/>
              </a:rPr>
              <a:t>rapturo</a:t>
            </a:r>
            <a:r>
              <a:rPr lang="en-US" sz="3200" dirty="0">
                <a:latin typeface="Arial Black" panose="020B0A04020102020204" pitchFamily="34" charset="0"/>
              </a:rPr>
              <a:t>.</a:t>
            </a:r>
          </a:p>
          <a:p>
            <a:r>
              <a:rPr lang="en-US" sz="3200" dirty="0">
                <a:latin typeface="Arial Black" panose="020B0A04020102020204" pitchFamily="34" charset="0"/>
              </a:rPr>
              <a:t> The Greek word it translates is </a:t>
            </a:r>
            <a:r>
              <a:rPr lang="en-US" sz="3200" dirty="0" err="1">
                <a:latin typeface="Arial Black" panose="020B0A04020102020204" pitchFamily="34" charset="0"/>
              </a:rPr>
              <a:t>harpazo</a:t>
            </a:r>
            <a:r>
              <a:rPr lang="en-US" sz="3200" dirty="0">
                <a:latin typeface="Arial Black" panose="020B0A04020102020204" pitchFamily="34" charset="0"/>
              </a:rPr>
              <a:t>, which means to snatch or take away.</a:t>
            </a:r>
          </a:p>
        </p:txBody>
      </p:sp>
    </p:spTree>
    <p:extLst>
      <p:ext uri="{BB962C8B-B14F-4D97-AF65-F5344CB8AC3E}">
        <p14:creationId xmlns:p14="http://schemas.microsoft.com/office/powerpoint/2010/main" val="3279151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92D38-C609-4A6A-90E1-72D55A6B69C6}"/>
              </a:ext>
            </a:extLst>
          </p:cNvPr>
          <p:cNvSpPr>
            <a:spLocks noGrp="1"/>
          </p:cNvSpPr>
          <p:nvPr>
            <p:ph type="title"/>
          </p:nvPr>
        </p:nvSpPr>
        <p:spPr/>
        <p:txBody>
          <a:bodyPr/>
          <a:lstStyle/>
          <a:p>
            <a:r>
              <a:rPr lang="en-US" dirty="0">
                <a:latin typeface="Arial Black" panose="020B0A04020102020204" pitchFamily="34" charset="0"/>
              </a:rPr>
              <a:t>1 Thessalonians 4:13 -18</a:t>
            </a:r>
          </a:p>
        </p:txBody>
      </p:sp>
      <p:sp>
        <p:nvSpPr>
          <p:cNvPr id="3" name="Content Placeholder 2">
            <a:extLst>
              <a:ext uri="{FF2B5EF4-FFF2-40B4-BE49-F238E27FC236}">
                <a16:creationId xmlns:a16="http://schemas.microsoft.com/office/drawing/2014/main" id="{6EC11F76-A84D-4B62-9CB4-6163FFB9E361}"/>
              </a:ext>
            </a:extLst>
          </p:cNvPr>
          <p:cNvSpPr>
            <a:spLocks noGrp="1"/>
          </p:cNvSpPr>
          <p:nvPr>
            <p:ph idx="1"/>
          </p:nvPr>
        </p:nvSpPr>
        <p:spPr>
          <a:xfrm>
            <a:off x="838200" y="1929383"/>
            <a:ext cx="10515600" cy="4563491"/>
          </a:xfrm>
        </p:spPr>
        <p:txBody>
          <a:bodyPr>
            <a:normAutofit/>
          </a:bodyPr>
          <a:lstStyle/>
          <a:p>
            <a:r>
              <a:rPr lang="en-US" sz="2400" dirty="0">
                <a:solidFill>
                  <a:srgbClr val="000000"/>
                </a:solidFill>
                <a:latin typeface="Arial Black" panose="020B0A04020102020204" pitchFamily="34" charset="0"/>
              </a:rPr>
              <a:t> 13 But I would not have you to be ignorant, brethren, concerning them which are asleep, that ye sorrow not, even as others which have no hope. </a:t>
            </a:r>
          </a:p>
          <a:p>
            <a:r>
              <a:rPr lang="en-US" sz="2400" dirty="0">
                <a:solidFill>
                  <a:srgbClr val="000000"/>
                </a:solidFill>
                <a:latin typeface="Arial Black" panose="020B0A04020102020204" pitchFamily="34" charset="0"/>
              </a:rPr>
              <a:t>14 For if we believe that Jesus died and rose again, even so them also which sleep in Jesus will God bring with him. </a:t>
            </a:r>
          </a:p>
          <a:p>
            <a:r>
              <a:rPr lang="en-US" sz="2400" dirty="0">
                <a:solidFill>
                  <a:srgbClr val="000000"/>
                </a:solidFill>
                <a:latin typeface="Arial Black" panose="020B0A04020102020204" pitchFamily="34" charset="0"/>
              </a:rPr>
              <a:t>15 For this we say unto you by the word of the Lord, that we which are alive and remain unto the coming of the Lord shall not prevent them which are asleep.</a:t>
            </a:r>
            <a:endParaRPr lang="en-US" sz="2400" dirty="0">
              <a:latin typeface="Arial Black" panose="020B0A04020102020204" pitchFamily="34" charset="0"/>
            </a:endParaRPr>
          </a:p>
        </p:txBody>
      </p:sp>
    </p:spTree>
    <p:extLst>
      <p:ext uri="{BB962C8B-B14F-4D97-AF65-F5344CB8AC3E}">
        <p14:creationId xmlns:p14="http://schemas.microsoft.com/office/powerpoint/2010/main" val="987021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92D38-C609-4A6A-90E1-72D55A6B69C6}"/>
              </a:ext>
            </a:extLst>
          </p:cNvPr>
          <p:cNvSpPr>
            <a:spLocks noGrp="1"/>
          </p:cNvSpPr>
          <p:nvPr>
            <p:ph type="title"/>
          </p:nvPr>
        </p:nvSpPr>
        <p:spPr/>
        <p:txBody>
          <a:bodyPr/>
          <a:lstStyle/>
          <a:p>
            <a:r>
              <a:rPr lang="en-US" dirty="0">
                <a:latin typeface="Arial Black" panose="020B0A04020102020204" pitchFamily="34" charset="0"/>
              </a:rPr>
              <a:t>1 Thessalonians 4:13 -18</a:t>
            </a:r>
          </a:p>
        </p:txBody>
      </p:sp>
      <p:sp>
        <p:nvSpPr>
          <p:cNvPr id="3" name="Content Placeholder 2">
            <a:extLst>
              <a:ext uri="{FF2B5EF4-FFF2-40B4-BE49-F238E27FC236}">
                <a16:creationId xmlns:a16="http://schemas.microsoft.com/office/drawing/2014/main" id="{6EC11F76-A84D-4B62-9CB4-6163FFB9E361}"/>
              </a:ext>
            </a:extLst>
          </p:cNvPr>
          <p:cNvSpPr>
            <a:spLocks noGrp="1"/>
          </p:cNvSpPr>
          <p:nvPr>
            <p:ph idx="1"/>
          </p:nvPr>
        </p:nvSpPr>
        <p:spPr>
          <a:xfrm>
            <a:off x="838200" y="1795848"/>
            <a:ext cx="10515600" cy="4385495"/>
          </a:xfrm>
        </p:spPr>
        <p:txBody>
          <a:bodyPr>
            <a:noAutofit/>
          </a:bodyPr>
          <a:lstStyle/>
          <a:p>
            <a:r>
              <a:rPr lang="en-US" sz="2600" dirty="0">
                <a:solidFill>
                  <a:srgbClr val="000000"/>
                </a:solidFill>
                <a:latin typeface="Arial Black" panose="020B0A04020102020204" pitchFamily="34" charset="0"/>
              </a:rPr>
              <a:t> 16 For the Lord himself shall descend from heaven with a shout, with the voice of the archangel, and with the trump of God: and the dead in Christ shall rise first: </a:t>
            </a:r>
          </a:p>
          <a:p>
            <a:r>
              <a:rPr lang="en-US" sz="2600" dirty="0">
                <a:solidFill>
                  <a:srgbClr val="000000"/>
                </a:solidFill>
                <a:latin typeface="Arial Black" panose="020B0A04020102020204" pitchFamily="34" charset="0"/>
              </a:rPr>
              <a:t>17 Then we which are alive and remain shall be caught up together with them in the clouds, to meet the Lord in the air: and so shall we ever be with the Lord. </a:t>
            </a:r>
          </a:p>
          <a:p>
            <a:r>
              <a:rPr lang="en-US" sz="2600" dirty="0">
                <a:solidFill>
                  <a:srgbClr val="000000"/>
                </a:solidFill>
                <a:latin typeface="Arial Black" panose="020B0A04020102020204" pitchFamily="34" charset="0"/>
              </a:rPr>
              <a:t>18 Wherefore comfort one another with these words.</a:t>
            </a:r>
            <a:endParaRPr lang="en-US" sz="2600" dirty="0">
              <a:latin typeface="Arial Black" panose="020B0A04020102020204" pitchFamily="34" charset="0"/>
            </a:endParaRPr>
          </a:p>
        </p:txBody>
      </p:sp>
    </p:spTree>
    <p:extLst>
      <p:ext uri="{BB962C8B-B14F-4D97-AF65-F5344CB8AC3E}">
        <p14:creationId xmlns:p14="http://schemas.microsoft.com/office/powerpoint/2010/main" val="1904081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6E74E-B078-49D0-9A74-36789DE4D019}"/>
              </a:ext>
            </a:extLst>
          </p:cNvPr>
          <p:cNvSpPr>
            <a:spLocks noGrp="1"/>
          </p:cNvSpPr>
          <p:nvPr>
            <p:ph type="title"/>
          </p:nvPr>
        </p:nvSpPr>
        <p:spPr>
          <a:xfrm>
            <a:off x="838200" y="296563"/>
            <a:ext cx="10515600" cy="1394126"/>
          </a:xfrm>
        </p:spPr>
        <p:txBody>
          <a:bodyPr>
            <a:noAutofit/>
          </a:bodyPr>
          <a:lstStyle/>
          <a:p>
            <a:r>
              <a:rPr lang="en-US" b="1" dirty="0">
                <a:solidFill>
                  <a:srgbClr val="000000"/>
                </a:solidFill>
                <a:latin typeface="Calibri" panose="020F0502020204030204" pitchFamily="34" charset="0"/>
              </a:rPr>
              <a:t>Jesus Said: Revelation 3:10-11 </a:t>
            </a:r>
            <a:br>
              <a:rPr lang="en-US" b="1" dirty="0">
                <a:solidFill>
                  <a:srgbClr val="000000"/>
                </a:solidFill>
                <a:latin typeface="Calibri" panose="020F0502020204030204" pitchFamily="34" charset="0"/>
              </a:rPr>
            </a:br>
            <a:r>
              <a:rPr lang="en-US" b="1" dirty="0">
                <a:solidFill>
                  <a:srgbClr val="000000"/>
                </a:solidFill>
                <a:latin typeface="Calibri" panose="020F0502020204030204" pitchFamily="34" charset="0"/>
              </a:rPr>
              <a:t>King James Version (KJV)</a:t>
            </a:r>
            <a:endParaRPr lang="en-US" b="1" dirty="0">
              <a:latin typeface="Arial Black" panose="020B0A04020102020204" pitchFamily="34" charset="0"/>
            </a:endParaRPr>
          </a:p>
        </p:txBody>
      </p:sp>
      <p:sp>
        <p:nvSpPr>
          <p:cNvPr id="3" name="Content Placeholder 2">
            <a:extLst>
              <a:ext uri="{FF2B5EF4-FFF2-40B4-BE49-F238E27FC236}">
                <a16:creationId xmlns:a16="http://schemas.microsoft.com/office/drawing/2014/main" id="{DED89CF6-A88D-4767-A5F5-0A5CA004C6A5}"/>
              </a:ext>
            </a:extLst>
          </p:cNvPr>
          <p:cNvSpPr>
            <a:spLocks noGrp="1"/>
          </p:cNvSpPr>
          <p:nvPr>
            <p:ph idx="1"/>
          </p:nvPr>
        </p:nvSpPr>
        <p:spPr/>
        <p:txBody>
          <a:bodyPr/>
          <a:lstStyle/>
          <a:p>
            <a:r>
              <a:rPr lang="en-US" dirty="0">
                <a:solidFill>
                  <a:srgbClr val="000000"/>
                </a:solidFill>
                <a:latin typeface="Arial Black" panose="020B0A04020102020204" pitchFamily="34" charset="0"/>
              </a:rPr>
              <a:t>10 Because thou hast kept the word of my patience, I also will keep thee from the hour of temptation, which shall come upon all the world, to try them that dwell upon the earth. 11 Behold, I come quickly: hold that fast which thou hast, that no man take thy crown.</a:t>
            </a:r>
            <a:endParaRPr lang="en-US" dirty="0">
              <a:latin typeface="Arial Black" panose="020B0A04020102020204" pitchFamily="34" charset="0"/>
            </a:endParaRPr>
          </a:p>
        </p:txBody>
      </p:sp>
    </p:spTree>
    <p:extLst>
      <p:ext uri="{BB962C8B-B14F-4D97-AF65-F5344CB8AC3E}">
        <p14:creationId xmlns:p14="http://schemas.microsoft.com/office/powerpoint/2010/main" val="4270392893"/>
      </p:ext>
    </p:extLst>
  </p:cSld>
  <p:clrMapOvr>
    <a:masterClrMapping/>
  </p:clrMapOvr>
</p:sld>
</file>

<file path=ppt/theme/theme1.xml><?xml version="1.0" encoding="utf-8"?>
<a:theme xmlns:a="http://schemas.openxmlformats.org/drawingml/2006/main" name="SketchyVTI">
  <a:themeElements>
    <a:clrScheme name="AnalogousFromRegularSeedLeftStep">
      <a:dk1>
        <a:srgbClr val="000000"/>
      </a:dk1>
      <a:lt1>
        <a:srgbClr val="FFFFFF"/>
      </a:lt1>
      <a:dk2>
        <a:srgbClr val="412440"/>
      </a:dk2>
      <a:lt2>
        <a:srgbClr val="E2E2E8"/>
      </a:lt2>
      <a:accent1>
        <a:srgbClr val="A5A540"/>
      </a:accent1>
      <a:accent2>
        <a:srgbClr val="B27F3A"/>
      </a:accent2>
      <a:accent3>
        <a:srgbClr val="C45F4C"/>
      </a:accent3>
      <a:accent4>
        <a:srgbClr val="B23A59"/>
      </a:accent4>
      <a:accent5>
        <a:srgbClr val="C44C9D"/>
      </a:accent5>
      <a:accent6>
        <a:srgbClr val="A73AB2"/>
      </a:accent6>
      <a:hlink>
        <a:srgbClr val="6D6ECE"/>
      </a:hlink>
      <a:folHlink>
        <a:srgbClr val="7F7F7F"/>
      </a:folHlink>
    </a:clrScheme>
    <a:fontScheme name="Sketchy_SerifHand">
      <a:majorFont>
        <a:latin typeface="The Serif Hand Black"/>
        <a:ea typeface=""/>
        <a:cs typeface=""/>
      </a:majorFont>
      <a:minorFont>
        <a:latin typeface="The Ha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docProps/app.xml><?xml version="1.0" encoding="utf-8"?>
<Properties xmlns="http://schemas.openxmlformats.org/officeDocument/2006/extended-properties" xmlns:vt="http://schemas.openxmlformats.org/officeDocument/2006/docPropsVTypes">
  <TotalTime>103</TotalTime>
  <Words>2042</Words>
  <Application>Microsoft Office PowerPoint</Application>
  <PresentationFormat>Widescreen</PresentationFormat>
  <Paragraphs>110</Paragraphs>
  <Slides>35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Arial</vt:lpstr>
      <vt:lpstr>Arial Black</vt:lpstr>
      <vt:lpstr>Calibri</vt:lpstr>
      <vt:lpstr>Calibri Light</vt:lpstr>
      <vt:lpstr>The Hand</vt:lpstr>
      <vt:lpstr>The Serif Hand Black</vt:lpstr>
      <vt:lpstr>SketchyVTI</vt:lpstr>
      <vt:lpstr>The Rapture of the Church</vt:lpstr>
      <vt:lpstr>When the Rapture will occur…</vt:lpstr>
      <vt:lpstr>Luke 21:36 (KJV)</vt:lpstr>
      <vt:lpstr>Rapture of the Church</vt:lpstr>
      <vt:lpstr>  Luke 21:36 (KJV)  </vt:lpstr>
      <vt:lpstr>Translations</vt:lpstr>
      <vt:lpstr>1 Thessalonians 4:13 -18</vt:lpstr>
      <vt:lpstr>1 Thessalonians 4:13 -18</vt:lpstr>
      <vt:lpstr>Jesus Said: Revelation 3:10-11  King James Version (KJV)</vt:lpstr>
      <vt:lpstr>Tom Constable explained these verses well in The Bible Knowledge Commentary. He wrote:</vt:lpstr>
      <vt:lpstr>Tom Constable explained these verses well in The Bible Knowledge Commentary. He wrote:</vt:lpstr>
      <vt:lpstr>Paul</vt:lpstr>
      <vt:lpstr>A Closer Examination</vt:lpstr>
      <vt:lpstr>A Closer Examination</vt:lpstr>
      <vt:lpstr>A Closer Examination</vt:lpstr>
      <vt:lpstr>Dr. Charles Ryrie</vt:lpstr>
      <vt:lpstr>Dr. Charles Ryrie</vt:lpstr>
      <vt:lpstr>Dr. Charles Ryrie</vt:lpstr>
      <vt:lpstr>It could happen at any time</vt:lpstr>
      <vt:lpstr>It could happen at any time</vt:lpstr>
      <vt:lpstr>The two views have different effects.</vt:lpstr>
      <vt:lpstr>The two views have different effects.</vt:lpstr>
      <vt:lpstr>The two views have different effects.</vt:lpstr>
      <vt:lpstr>The two views have different effects.</vt:lpstr>
      <vt:lpstr>What is the Rapture?</vt:lpstr>
      <vt:lpstr>First, Christ will return. </vt:lpstr>
      <vt:lpstr>First, Christ will return. </vt:lpstr>
      <vt:lpstr>Second</vt:lpstr>
      <vt:lpstr>Third</vt:lpstr>
      <vt:lpstr>Fourth</vt:lpstr>
      <vt:lpstr>Fourth</vt:lpstr>
      <vt:lpstr>Fifth</vt:lpstr>
      <vt:lpstr>Closing</vt:lpstr>
      <vt:lpstr>Closing</vt:lpstr>
      <vt:lpstr>Let’s Pray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Rapture of the Church</dc:title>
  <dc:creator>Ronald Powell</dc:creator>
  <cp:lastModifiedBy>Ronald Powell</cp:lastModifiedBy>
  <cp:revision>10</cp:revision>
  <dcterms:created xsi:type="dcterms:W3CDTF">2020-03-21T21:22:18Z</dcterms:created>
  <dcterms:modified xsi:type="dcterms:W3CDTF">2020-03-21T23:05:31Z</dcterms:modified>
</cp:coreProperties>
</file>