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2" d="100"/>
          <a:sy n="72" d="100"/>
        </p:scale>
        <p:origin x="84"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4/26/2020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753561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848005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01974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630758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4/26/2020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013225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4/26/2020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29120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4/26/2020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438975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4/26/2020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506538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4/26/2020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45820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4/26/2020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421808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4/26/2020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04167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artisticPencilSketch/>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4/26/2020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513999268"/>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694" r:id="rId5"/>
    <p:sldLayoutId id="2147483689" r:id="rId6"/>
    <p:sldLayoutId id="2147483690" r:id="rId7"/>
    <p:sldLayoutId id="2147483691" r:id="rId8"/>
    <p:sldLayoutId id="2147483692" r:id="rId9"/>
    <p:sldLayoutId id="2147483693" r:id="rId10"/>
    <p:sldLayoutId id="2147483695" r:id="rId11"/>
  </p:sldLayoutIdLst>
  <p:hf sldNum="0" hdr="0" ftr="0" dt="0"/>
  <p:txStyles>
    <p:titleStyle>
      <a:lvl1pPr algn="l" defTabSz="914400" rtl="0" eaLnBrk="1" latinLnBrk="0" hangingPunct="1">
        <a:lnSpc>
          <a:spcPct val="90000"/>
        </a:lnSpc>
        <a:spcBef>
          <a:spcPct val="0"/>
        </a:spcBef>
        <a:buNone/>
        <a:defRPr lang="en-US" sz="4800"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1E073A8-A78E-4752-BA49-CC1380EFDA0B}"/>
              </a:ext>
            </a:extLst>
          </p:cNvPr>
          <p:cNvPicPr>
            <a:picLocks noChangeAspect="1"/>
          </p:cNvPicPr>
          <p:nvPr/>
        </p:nvPicPr>
        <p:blipFill rotWithShape="1">
          <a:blip r:embed="rId2"/>
          <a:srcRect t="25000"/>
          <a:stretch/>
        </p:blipFill>
        <p:spPr>
          <a:xfrm>
            <a:off x="-2" y="10"/>
            <a:ext cx="12192002" cy="6857990"/>
          </a:xfrm>
          <a:prstGeom prst="rect">
            <a:avLst/>
          </a:prstGeom>
          <a:scene3d>
            <a:camera prst="orthographicFront"/>
            <a:lightRig rig="threePt" dir="t"/>
          </a:scene3d>
          <a:sp3d contourW="12700">
            <a:contourClr>
              <a:schemeClr val="accent6">
                <a:lumMod val="75000"/>
              </a:schemeClr>
            </a:contourClr>
          </a:sp3d>
        </p:spPr>
      </p:pic>
      <p:sp>
        <p:nvSpPr>
          <p:cNvPr id="34" name="Rectangle 15">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9790" y="0"/>
            <a:ext cx="4662210" cy="6858000"/>
          </a:xfrm>
          <a:prstGeom prst="rect">
            <a:avLst/>
          </a:prstGeom>
          <a:solidFill>
            <a:schemeClr val="bg1">
              <a:alpha val="30000"/>
            </a:schemeClr>
          </a:solidFill>
          <a:ln w="6350" cap="sq" cmpd="sng" algn="ctr">
            <a:noFill/>
            <a:prstDash val="solid"/>
            <a:miter lim="800000"/>
          </a:ln>
          <a:effectLst/>
        </p:spPr>
      </p:sp>
      <p:sp>
        <p:nvSpPr>
          <p:cNvPr id="35" name="Rectangle 17">
            <a:extLst>
              <a:ext uri="{FF2B5EF4-FFF2-40B4-BE49-F238E27FC236}">
                <a16:creationId xmlns:a16="http://schemas.microsoft.com/office/drawing/2014/main" id="{17B6D4D1-B988-457E-986C-12FB1339E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9790" y="0"/>
            <a:ext cx="4662210" cy="6858000"/>
          </a:xfrm>
          <a:prstGeom prst="rect">
            <a:avLst/>
          </a:prstGeom>
          <a:solidFill>
            <a:srgbClr val="E74129">
              <a:alpha val="40000"/>
            </a:srgbClr>
          </a:solidFill>
          <a:ln w="6350" cap="sq" cmpd="sng" algn="ctr">
            <a:noFill/>
            <a:prstDash val="solid"/>
            <a:miter lim="800000"/>
          </a:ln>
          <a:effectLst/>
        </p:spPr>
      </p:sp>
      <p:sp>
        <p:nvSpPr>
          <p:cNvPr id="36" name="Rectangle 19">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93767" y="164592"/>
            <a:ext cx="4334256" cy="652881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230B2BCC-3FC0-4012-BDD4-7CD8E33AD219}"/>
              </a:ext>
            </a:extLst>
          </p:cNvPr>
          <p:cNvSpPr>
            <a:spLocks noGrp="1"/>
          </p:cNvSpPr>
          <p:nvPr>
            <p:ph type="ctrTitle"/>
          </p:nvPr>
        </p:nvSpPr>
        <p:spPr>
          <a:xfrm>
            <a:off x="7996314" y="1340361"/>
            <a:ext cx="3729162" cy="3341700"/>
          </a:xfrm>
          <a:effectLst>
            <a:outerShdw blurRad="50800" dist="38100" dir="2700000" algn="tl" rotWithShape="0">
              <a:prstClr val="black">
                <a:alpha val="40000"/>
              </a:prstClr>
            </a:outerShdw>
          </a:effectLst>
          <a:scene3d>
            <a:camera prst="orthographicFront"/>
            <a:lightRig rig="threePt" dir="t"/>
          </a:scene3d>
          <a:sp3d>
            <a:bevelT/>
          </a:sp3d>
        </p:spPr>
        <p:txBody>
          <a:bodyPr>
            <a:normAutofit/>
          </a:bodyPr>
          <a:lstStyle/>
          <a:p>
            <a:endParaRPr lang="en-US" sz="3600" dirty="0">
              <a:solidFill>
                <a:schemeClr val="tx1"/>
              </a:solidFill>
            </a:endParaRPr>
          </a:p>
          <a:p>
            <a:r>
              <a:rPr lang="en-US" sz="4400" b="1" dirty="0">
                <a:solidFill>
                  <a:schemeClr val="tx1"/>
                </a:solidFill>
              </a:rPr>
              <a:t>Love that will Last</a:t>
            </a:r>
          </a:p>
        </p:txBody>
      </p:sp>
      <p:sp>
        <p:nvSpPr>
          <p:cNvPr id="3" name="Subtitle 2">
            <a:extLst>
              <a:ext uri="{FF2B5EF4-FFF2-40B4-BE49-F238E27FC236}">
                <a16:creationId xmlns:a16="http://schemas.microsoft.com/office/drawing/2014/main" id="{A59215C2-1E3F-459A-8D08-CCD119230668}"/>
              </a:ext>
            </a:extLst>
          </p:cNvPr>
          <p:cNvSpPr>
            <a:spLocks noGrp="1"/>
          </p:cNvSpPr>
          <p:nvPr>
            <p:ph type="subTitle" idx="1"/>
          </p:nvPr>
        </p:nvSpPr>
        <p:spPr>
          <a:xfrm>
            <a:off x="7964074" y="4731476"/>
            <a:ext cx="3793642" cy="970905"/>
          </a:xfrm>
          <a:effectLst>
            <a:outerShdw blurRad="50800" dist="38100" dir="2700000" algn="tl" rotWithShape="0">
              <a:prstClr val="black">
                <a:alpha val="40000"/>
              </a:prstClr>
            </a:outerShdw>
          </a:effectLst>
        </p:spPr>
        <p:txBody>
          <a:bodyPr>
            <a:normAutofit fontScale="92500"/>
          </a:bodyPr>
          <a:lstStyle/>
          <a:p>
            <a:r>
              <a:rPr lang="en-US" sz="2800" dirty="0">
                <a:solidFill>
                  <a:schemeClr val="tx1"/>
                </a:solidFill>
              </a:rPr>
              <a:t>With </a:t>
            </a:r>
          </a:p>
          <a:p>
            <a:r>
              <a:rPr lang="en-US" sz="2800" dirty="0">
                <a:solidFill>
                  <a:schemeClr val="tx1"/>
                </a:solidFill>
              </a:rPr>
              <a:t>Bishop Ronald K. Powell</a:t>
            </a:r>
          </a:p>
        </p:txBody>
      </p:sp>
      <p:pic>
        <p:nvPicPr>
          <p:cNvPr id="6" name="Picture 5">
            <a:extLst>
              <a:ext uri="{FF2B5EF4-FFF2-40B4-BE49-F238E27FC236}">
                <a16:creationId xmlns:a16="http://schemas.microsoft.com/office/drawing/2014/main" id="{E924D3D6-87D1-4F3F-A8F0-80D7493CC8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45669" y="1427583"/>
            <a:ext cx="2838450" cy="4040155"/>
          </a:xfrm>
          <a:prstGeom prst="rect">
            <a:avLst/>
          </a:prstGeom>
          <a:ln w="228600" cap="sq" cmpd="thickThin">
            <a:solidFill>
              <a:srgbClr val="000000"/>
            </a:solidFill>
            <a:prstDash val="solid"/>
            <a:miter lim="800000"/>
          </a:ln>
          <a:effectLst>
            <a:innerShdw blurRad="76200">
              <a:srgbClr val="000000"/>
            </a:innerShdw>
          </a:effectLst>
          <a:scene3d>
            <a:camera prst="orthographicFront"/>
            <a:lightRig rig="threePt" dir="t"/>
          </a:scene3d>
          <a:sp3d contourW="12700">
            <a:bevelT/>
            <a:contourClr>
              <a:schemeClr val="accent6">
                <a:lumMod val="75000"/>
              </a:schemeClr>
            </a:contourClr>
          </a:sp3d>
        </p:spPr>
      </p:pic>
    </p:spTree>
    <p:extLst>
      <p:ext uri="{BB962C8B-B14F-4D97-AF65-F5344CB8AC3E}">
        <p14:creationId xmlns:p14="http://schemas.microsoft.com/office/powerpoint/2010/main" val="104085435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4E68F-BC69-44F9-B466-987CF95F1E7B}"/>
              </a:ext>
            </a:extLst>
          </p:cNvPr>
          <p:cNvSpPr>
            <a:spLocks noGrp="1"/>
          </p:cNvSpPr>
          <p:nvPr>
            <p:ph type="title"/>
          </p:nvPr>
        </p:nvSpPr>
        <p:spPr/>
        <p:txBody>
          <a:bodyPr/>
          <a:lstStyle/>
          <a:p>
            <a:r>
              <a:rPr lang="en-US" b="1" i="1" dirty="0"/>
              <a:t>5. KEEP COMMUNICATING</a:t>
            </a:r>
            <a:endParaRPr lang="en-US" i="1" dirty="0"/>
          </a:p>
        </p:txBody>
      </p:sp>
      <p:sp>
        <p:nvSpPr>
          <p:cNvPr id="3" name="Content Placeholder 2">
            <a:extLst>
              <a:ext uri="{FF2B5EF4-FFF2-40B4-BE49-F238E27FC236}">
                <a16:creationId xmlns:a16="http://schemas.microsoft.com/office/drawing/2014/main" id="{6D546903-C5B0-48FF-B4A9-D8363B37A0E2}"/>
              </a:ext>
            </a:extLst>
          </p:cNvPr>
          <p:cNvSpPr>
            <a:spLocks noGrp="1"/>
          </p:cNvSpPr>
          <p:nvPr>
            <p:ph idx="1"/>
          </p:nvPr>
        </p:nvSpPr>
        <p:spPr/>
        <p:txBody>
          <a:bodyPr>
            <a:normAutofit fontScale="92500" lnSpcReduction="10000"/>
          </a:bodyPr>
          <a:lstStyle/>
          <a:p>
            <a:r>
              <a:rPr lang="en-US" sz="3200" b="1" dirty="0"/>
              <a:t>Communication is so important because it is truly what builds intimacy in marriage. </a:t>
            </a:r>
            <a:r>
              <a:rPr lang="en-US" sz="3200" b="1" dirty="0">
                <a:solidFill>
                  <a:schemeClr val="accent6">
                    <a:lumMod val="75000"/>
                  </a:schemeClr>
                </a:solidFill>
              </a:rPr>
              <a:t>1 Peter 3:8-10 </a:t>
            </a:r>
            <a:r>
              <a:rPr lang="en-US" sz="3200" b="1" dirty="0"/>
              <a:t>has much to say about the communication a couple needs to have in order to enjoy a lasting love. Sheila and Ronald are very different. We took a psychological profile - the very areas I was the highest in, she's lowest in (&amp; visa versa). In many ways we are total opposites. Yet this is typical. What attracts two people before marriage is often what drives us crazy afterwards.</a:t>
            </a:r>
          </a:p>
        </p:txBody>
      </p:sp>
    </p:spTree>
    <p:extLst>
      <p:ext uri="{BB962C8B-B14F-4D97-AF65-F5344CB8AC3E}">
        <p14:creationId xmlns:p14="http://schemas.microsoft.com/office/powerpoint/2010/main" val="2982726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1646B-244B-456D-908A-DC483CBC9C42}"/>
              </a:ext>
            </a:extLst>
          </p:cNvPr>
          <p:cNvSpPr>
            <a:spLocks noGrp="1"/>
          </p:cNvSpPr>
          <p:nvPr>
            <p:ph type="title"/>
          </p:nvPr>
        </p:nvSpPr>
        <p:spPr/>
        <p:txBody>
          <a:bodyPr/>
          <a:lstStyle/>
          <a:p>
            <a:r>
              <a:rPr lang="en-US" b="1" i="1" dirty="0"/>
              <a:t>Have a good date life.</a:t>
            </a:r>
          </a:p>
        </p:txBody>
      </p:sp>
      <p:sp>
        <p:nvSpPr>
          <p:cNvPr id="3" name="Content Placeholder 2">
            <a:extLst>
              <a:ext uri="{FF2B5EF4-FFF2-40B4-BE49-F238E27FC236}">
                <a16:creationId xmlns:a16="http://schemas.microsoft.com/office/drawing/2014/main" id="{CF971184-FB12-47BA-8425-AB1CB575424A}"/>
              </a:ext>
            </a:extLst>
          </p:cNvPr>
          <p:cNvSpPr>
            <a:spLocks noGrp="1"/>
          </p:cNvSpPr>
          <p:nvPr>
            <p:ph idx="1"/>
          </p:nvPr>
        </p:nvSpPr>
        <p:spPr/>
        <p:txBody>
          <a:bodyPr>
            <a:normAutofit/>
          </a:bodyPr>
          <a:lstStyle/>
          <a:p>
            <a:r>
              <a:rPr lang="en-US" sz="3600" dirty="0"/>
              <a:t>There are three kinds of dates every spouse should keep: </a:t>
            </a:r>
          </a:p>
          <a:p>
            <a:pPr marL="742950" indent="-742950">
              <a:buFont typeface="+mj-lt"/>
              <a:buAutoNum type="arabicPeriod"/>
            </a:pPr>
            <a:r>
              <a:rPr lang="en-US" sz="3600" b="1" dirty="0"/>
              <a:t>a daily date with God; </a:t>
            </a:r>
          </a:p>
          <a:p>
            <a:pPr marL="742950" indent="-742950">
              <a:buFont typeface="+mj-lt"/>
              <a:buAutoNum type="arabicPeriod"/>
            </a:pPr>
            <a:r>
              <a:rPr lang="en-US" sz="3600" b="1" dirty="0"/>
              <a:t>a regular date with each child (if there are children); </a:t>
            </a:r>
          </a:p>
          <a:p>
            <a:pPr marL="742950" indent="-742950">
              <a:buFont typeface="+mj-lt"/>
              <a:buAutoNum type="arabicPeriod"/>
            </a:pPr>
            <a:r>
              <a:rPr lang="en-US" sz="3600" b="1" dirty="0"/>
              <a:t>and a regular date-night with each other.</a:t>
            </a:r>
          </a:p>
        </p:txBody>
      </p:sp>
    </p:spTree>
    <p:extLst>
      <p:ext uri="{BB962C8B-B14F-4D97-AF65-F5344CB8AC3E}">
        <p14:creationId xmlns:p14="http://schemas.microsoft.com/office/powerpoint/2010/main" val="3255923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DBE5D-61D6-41F7-A208-8957C0C31DC1}"/>
              </a:ext>
            </a:extLst>
          </p:cNvPr>
          <p:cNvSpPr>
            <a:spLocks noGrp="1"/>
          </p:cNvSpPr>
          <p:nvPr>
            <p:ph type="title"/>
          </p:nvPr>
        </p:nvSpPr>
        <p:spPr/>
        <p:txBody>
          <a:bodyPr>
            <a:normAutofit fontScale="90000"/>
          </a:bodyPr>
          <a:lstStyle/>
          <a:p>
            <a:br>
              <a:rPr lang="en-US" b="1" dirty="0"/>
            </a:br>
            <a:r>
              <a:rPr lang="en-US" b="1" i="1" dirty="0"/>
              <a:t>Suffering for Doing Good</a:t>
            </a:r>
            <a:br>
              <a:rPr lang="en-US" b="1" dirty="0"/>
            </a:br>
            <a:endParaRPr lang="en-US" dirty="0"/>
          </a:p>
        </p:txBody>
      </p:sp>
      <p:sp>
        <p:nvSpPr>
          <p:cNvPr id="3" name="Content Placeholder 2">
            <a:extLst>
              <a:ext uri="{FF2B5EF4-FFF2-40B4-BE49-F238E27FC236}">
                <a16:creationId xmlns:a16="http://schemas.microsoft.com/office/drawing/2014/main" id="{FC9DEA93-AA4A-4F0D-88F2-09D945287E53}"/>
              </a:ext>
            </a:extLst>
          </p:cNvPr>
          <p:cNvSpPr>
            <a:spLocks noGrp="1"/>
          </p:cNvSpPr>
          <p:nvPr>
            <p:ph idx="1"/>
          </p:nvPr>
        </p:nvSpPr>
        <p:spPr>
          <a:xfrm>
            <a:off x="1066800" y="2103120"/>
            <a:ext cx="10058400" cy="4112286"/>
          </a:xfrm>
        </p:spPr>
        <p:txBody>
          <a:bodyPr>
            <a:normAutofit fontScale="92500"/>
          </a:bodyPr>
          <a:lstStyle/>
          <a:p>
            <a:r>
              <a:rPr lang="en-US" sz="3300" b="1" dirty="0">
                <a:solidFill>
                  <a:schemeClr val="accent6">
                    <a:lumMod val="75000"/>
                  </a:schemeClr>
                </a:solidFill>
              </a:rPr>
              <a:t>1 Peter 3:8-10 New International Version (NIV)</a:t>
            </a:r>
          </a:p>
          <a:p>
            <a:r>
              <a:rPr lang="en-US" sz="3300" baseline="30000" dirty="0">
                <a:solidFill>
                  <a:schemeClr val="accent6">
                    <a:lumMod val="75000"/>
                  </a:schemeClr>
                </a:solidFill>
              </a:rPr>
              <a:t>8 </a:t>
            </a:r>
            <a:r>
              <a:rPr lang="en-US" sz="3300" dirty="0">
                <a:solidFill>
                  <a:schemeClr val="accent6">
                    <a:lumMod val="75000"/>
                  </a:schemeClr>
                </a:solidFill>
              </a:rPr>
              <a:t>Finally, all of you, be like-minded, be sympathetic, love one another, be compassionate and humble. </a:t>
            </a:r>
            <a:r>
              <a:rPr lang="en-US" sz="3300" baseline="30000" dirty="0">
                <a:solidFill>
                  <a:schemeClr val="accent6">
                    <a:lumMod val="75000"/>
                  </a:schemeClr>
                </a:solidFill>
              </a:rPr>
              <a:t>9 </a:t>
            </a:r>
            <a:r>
              <a:rPr lang="en-US" sz="3300" dirty="0">
                <a:solidFill>
                  <a:schemeClr val="accent6">
                    <a:lumMod val="75000"/>
                  </a:schemeClr>
                </a:solidFill>
              </a:rPr>
              <a:t>Do not repay evil with evil or insult with insult. On the contrary, repay evil with blessing, because to this you were called so that you may inherit a blessing. </a:t>
            </a:r>
            <a:r>
              <a:rPr lang="en-US" sz="3300" baseline="30000" dirty="0">
                <a:solidFill>
                  <a:schemeClr val="accent6">
                    <a:lumMod val="75000"/>
                  </a:schemeClr>
                </a:solidFill>
              </a:rPr>
              <a:t>10 </a:t>
            </a:r>
            <a:r>
              <a:rPr lang="en-US" sz="3300" dirty="0">
                <a:solidFill>
                  <a:schemeClr val="accent6">
                    <a:lumMod val="75000"/>
                  </a:schemeClr>
                </a:solidFill>
              </a:rPr>
              <a:t>For, "Whoever would love life and see good days</a:t>
            </a:r>
            <a:br>
              <a:rPr lang="en-US" sz="3300" dirty="0">
                <a:solidFill>
                  <a:schemeClr val="accent6">
                    <a:lumMod val="75000"/>
                  </a:schemeClr>
                </a:solidFill>
              </a:rPr>
            </a:br>
            <a:r>
              <a:rPr lang="en-US" sz="3300" dirty="0">
                <a:solidFill>
                  <a:schemeClr val="accent6">
                    <a:lumMod val="75000"/>
                  </a:schemeClr>
                </a:solidFill>
              </a:rPr>
              <a:t>must keep their tongue from evil and their lips from deceitful speech.</a:t>
            </a:r>
          </a:p>
          <a:p>
            <a:endParaRPr lang="en-US" dirty="0"/>
          </a:p>
        </p:txBody>
      </p:sp>
    </p:spTree>
    <p:extLst>
      <p:ext uri="{BB962C8B-B14F-4D97-AF65-F5344CB8AC3E}">
        <p14:creationId xmlns:p14="http://schemas.microsoft.com/office/powerpoint/2010/main" val="4138681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DD926-3688-4868-AB62-AF65FEC22937}"/>
              </a:ext>
            </a:extLst>
          </p:cNvPr>
          <p:cNvSpPr>
            <a:spLocks noGrp="1"/>
          </p:cNvSpPr>
          <p:nvPr>
            <p:ph type="title"/>
          </p:nvPr>
        </p:nvSpPr>
        <p:spPr/>
        <p:txBody>
          <a:bodyPr/>
          <a:lstStyle/>
          <a:p>
            <a:r>
              <a:rPr lang="en-US" b="1" i="1" dirty="0"/>
              <a:t>6. REACTIVATE ROMANCE</a:t>
            </a:r>
            <a:endParaRPr lang="en-US" i="1" dirty="0"/>
          </a:p>
        </p:txBody>
      </p:sp>
      <p:sp>
        <p:nvSpPr>
          <p:cNvPr id="3" name="Content Placeholder 2">
            <a:extLst>
              <a:ext uri="{FF2B5EF4-FFF2-40B4-BE49-F238E27FC236}">
                <a16:creationId xmlns:a16="http://schemas.microsoft.com/office/drawing/2014/main" id="{931D8A41-2ADC-441C-9357-8E7E67DFA9E9}"/>
              </a:ext>
            </a:extLst>
          </p:cNvPr>
          <p:cNvSpPr>
            <a:spLocks noGrp="1"/>
          </p:cNvSpPr>
          <p:nvPr>
            <p:ph idx="1"/>
          </p:nvPr>
        </p:nvSpPr>
        <p:spPr/>
        <p:txBody>
          <a:bodyPr>
            <a:normAutofit lnSpcReduction="10000"/>
          </a:bodyPr>
          <a:lstStyle/>
          <a:p>
            <a:r>
              <a:rPr lang="en-US" sz="3200" b="1" dirty="0"/>
              <a:t>Keep the love light burning</a:t>
            </a:r>
            <a:r>
              <a:rPr lang="en-US" sz="3200" dirty="0"/>
              <a:t>. </a:t>
            </a:r>
          </a:p>
          <a:p>
            <a:r>
              <a:rPr lang="en-US" sz="3200" dirty="0"/>
              <a:t>So many couples stop courting one another after they marry. Never let it end. Complement one another. Because I am a man, I have more to say to men about what they can do to keep romance alive.  </a:t>
            </a:r>
          </a:p>
          <a:p>
            <a:r>
              <a:rPr lang="en-US" sz="3200" dirty="0"/>
              <a:t>Men, never cease flirting with your wife and never flirt with any other woman. Keep your wife "first" above all other women. Respect and be courteous to her at all times.</a:t>
            </a:r>
          </a:p>
        </p:txBody>
      </p:sp>
    </p:spTree>
    <p:extLst>
      <p:ext uri="{BB962C8B-B14F-4D97-AF65-F5344CB8AC3E}">
        <p14:creationId xmlns:p14="http://schemas.microsoft.com/office/powerpoint/2010/main" val="361549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09D1C-B249-4503-9128-51CD357D55A5}"/>
              </a:ext>
            </a:extLst>
          </p:cNvPr>
          <p:cNvSpPr>
            <a:spLocks noGrp="1"/>
          </p:cNvSpPr>
          <p:nvPr>
            <p:ph type="title"/>
          </p:nvPr>
        </p:nvSpPr>
        <p:spPr/>
        <p:txBody>
          <a:bodyPr>
            <a:normAutofit fontScale="90000"/>
          </a:bodyPr>
          <a:lstStyle/>
          <a:p>
            <a:br>
              <a:rPr lang="en-US" b="1" dirty="0"/>
            </a:br>
            <a:r>
              <a:rPr lang="en-US" b="1" i="1" dirty="0"/>
              <a:t>Revelation 2:3-5 Living Bible (TLB)</a:t>
            </a:r>
            <a:br>
              <a:rPr lang="en-US" b="1" dirty="0"/>
            </a:br>
            <a:endParaRPr lang="en-US" dirty="0"/>
          </a:p>
        </p:txBody>
      </p:sp>
      <p:sp>
        <p:nvSpPr>
          <p:cNvPr id="3" name="Content Placeholder 2">
            <a:extLst>
              <a:ext uri="{FF2B5EF4-FFF2-40B4-BE49-F238E27FC236}">
                <a16:creationId xmlns:a16="http://schemas.microsoft.com/office/drawing/2014/main" id="{618ECA66-8E9A-4B09-8414-46F7A2519F4E}"/>
              </a:ext>
            </a:extLst>
          </p:cNvPr>
          <p:cNvSpPr>
            <a:spLocks noGrp="1"/>
          </p:cNvSpPr>
          <p:nvPr>
            <p:ph idx="1"/>
          </p:nvPr>
        </p:nvSpPr>
        <p:spPr/>
        <p:txBody>
          <a:bodyPr/>
          <a:lstStyle/>
          <a:p>
            <a:r>
              <a:rPr lang="en-US" sz="3200" b="1" baseline="30000" dirty="0">
                <a:solidFill>
                  <a:schemeClr val="accent6">
                    <a:lumMod val="75000"/>
                  </a:schemeClr>
                </a:solidFill>
              </a:rPr>
              <a:t>3 </a:t>
            </a:r>
            <a:r>
              <a:rPr lang="en-US" sz="3200" b="1" dirty="0">
                <a:solidFill>
                  <a:schemeClr val="accent6">
                    <a:lumMod val="75000"/>
                  </a:schemeClr>
                </a:solidFill>
              </a:rPr>
              <a:t>You have patiently suffered for me without quitting.</a:t>
            </a:r>
          </a:p>
          <a:p>
            <a:r>
              <a:rPr lang="en-US" sz="3200" b="1" baseline="30000" dirty="0">
                <a:solidFill>
                  <a:schemeClr val="accent6">
                    <a:lumMod val="75000"/>
                  </a:schemeClr>
                </a:solidFill>
              </a:rPr>
              <a:t>4 </a:t>
            </a:r>
            <a:r>
              <a:rPr lang="en-US" sz="3200" b="1" dirty="0">
                <a:solidFill>
                  <a:schemeClr val="accent6">
                    <a:lumMod val="75000"/>
                  </a:schemeClr>
                </a:solidFill>
              </a:rPr>
              <a:t>“Yet there is one thing wrong; you don’t love me as at first! </a:t>
            </a:r>
            <a:r>
              <a:rPr lang="en-US" sz="3200" b="1" baseline="30000" dirty="0">
                <a:solidFill>
                  <a:schemeClr val="accent6">
                    <a:lumMod val="75000"/>
                  </a:schemeClr>
                </a:solidFill>
              </a:rPr>
              <a:t>5 </a:t>
            </a:r>
            <a:r>
              <a:rPr lang="en-US" sz="3200" b="1" dirty="0">
                <a:solidFill>
                  <a:schemeClr val="accent6">
                    <a:lumMod val="75000"/>
                  </a:schemeClr>
                </a:solidFill>
              </a:rPr>
              <a:t>Think about those times of your first love (how different now!) and turn back to me again and work as you did before; or else I will come and remove your candlestick from its place among the churches.</a:t>
            </a:r>
          </a:p>
          <a:p>
            <a:r>
              <a:rPr lang="en-US" dirty="0"/>
              <a:t> </a:t>
            </a:r>
          </a:p>
          <a:p>
            <a:endParaRPr lang="en-US" dirty="0"/>
          </a:p>
        </p:txBody>
      </p:sp>
    </p:spTree>
    <p:extLst>
      <p:ext uri="{BB962C8B-B14F-4D97-AF65-F5344CB8AC3E}">
        <p14:creationId xmlns:p14="http://schemas.microsoft.com/office/powerpoint/2010/main" val="4279720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94F57-95B0-40A9-8E42-2669223ED031}"/>
              </a:ext>
            </a:extLst>
          </p:cNvPr>
          <p:cNvSpPr>
            <a:spLocks noGrp="1"/>
          </p:cNvSpPr>
          <p:nvPr>
            <p:ph type="title"/>
          </p:nvPr>
        </p:nvSpPr>
        <p:spPr/>
        <p:txBody>
          <a:bodyPr/>
          <a:lstStyle/>
          <a:p>
            <a:r>
              <a:rPr lang="en-US" b="1" i="1" dirty="0"/>
              <a:t>7. PRACTICE PRAYER</a:t>
            </a:r>
            <a:endParaRPr lang="en-US" i="1" dirty="0"/>
          </a:p>
        </p:txBody>
      </p:sp>
      <p:sp>
        <p:nvSpPr>
          <p:cNvPr id="3" name="Content Placeholder 2">
            <a:extLst>
              <a:ext uri="{FF2B5EF4-FFF2-40B4-BE49-F238E27FC236}">
                <a16:creationId xmlns:a16="http://schemas.microsoft.com/office/drawing/2014/main" id="{9DCDAA61-C58F-4921-BDF6-4B15DC97DBFA}"/>
              </a:ext>
            </a:extLst>
          </p:cNvPr>
          <p:cNvSpPr>
            <a:spLocks noGrp="1"/>
          </p:cNvSpPr>
          <p:nvPr>
            <p:ph idx="1"/>
          </p:nvPr>
        </p:nvSpPr>
        <p:spPr>
          <a:xfrm>
            <a:off x="1066800" y="2103120"/>
            <a:ext cx="10058400" cy="4112286"/>
          </a:xfrm>
        </p:spPr>
        <p:txBody>
          <a:bodyPr>
            <a:normAutofit fontScale="92500" lnSpcReduction="20000"/>
          </a:bodyPr>
          <a:lstStyle/>
          <a:p>
            <a:r>
              <a:rPr lang="en-US" sz="3500" b="1" dirty="0">
                <a:solidFill>
                  <a:schemeClr val="accent6">
                    <a:lumMod val="75000"/>
                  </a:schemeClr>
                </a:solidFill>
              </a:rPr>
              <a:t>1 Peter 3:7</a:t>
            </a:r>
            <a:r>
              <a:rPr lang="en-US" sz="3500" dirty="0">
                <a:solidFill>
                  <a:schemeClr val="accent6">
                    <a:lumMod val="75000"/>
                  </a:schemeClr>
                </a:solidFill>
              </a:rPr>
              <a:t> tells the husband to </a:t>
            </a:r>
            <a:r>
              <a:rPr lang="en-US" sz="3500" b="1" dirty="0">
                <a:solidFill>
                  <a:schemeClr val="accent6">
                    <a:lumMod val="75000"/>
                  </a:schemeClr>
                </a:solidFill>
              </a:rPr>
              <a:t>"...dwell with them with understanding...that your prayers may not be hindered." </a:t>
            </a:r>
            <a:r>
              <a:rPr lang="en-US" sz="3500" dirty="0">
                <a:solidFill>
                  <a:schemeClr val="accent6">
                    <a:lumMod val="75000"/>
                  </a:schemeClr>
                </a:solidFill>
              </a:rPr>
              <a:t>(emphasis mine).</a:t>
            </a:r>
          </a:p>
          <a:p>
            <a:r>
              <a:rPr lang="en-US" sz="3500" dirty="0">
                <a:solidFill>
                  <a:schemeClr val="accent6">
                    <a:lumMod val="75000"/>
                  </a:schemeClr>
                </a:solidFill>
              </a:rPr>
              <a:t>Sheila and I started out our marriage praying together and continue it this way, praying for our daughter and grandchildren by name because we know the </a:t>
            </a:r>
            <a:r>
              <a:rPr lang="en-US" sz="3500" b="1" dirty="0">
                <a:solidFill>
                  <a:schemeClr val="accent6">
                    <a:lumMod val="75000"/>
                  </a:schemeClr>
                </a:solidFill>
              </a:rPr>
              <a:t>Bible says</a:t>
            </a:r>
            <a:r>
              <a:rPr lang="en-US" sz="3500" dirty="0">
                <a:solidFill>
                  <a:schemeClr val="accent6">
                    <a:lumMod val="75000"/>
                  </a:schemeClr>
                </a:solidFill>
              </a:rPr>
              <a:t>: </a:t>
            </a:r>
          </a:p>
          <a:p>
            <a:r>
              <a:rPr lang="en-US" sz="3500" dirty="0">
                <a:solidFill>
                  <a:schemeClr val="accent6">
                    <a:lumMod val="75000"/>
                  </a:schemeClr>
                </a:solidFill>
              </a:rPr>
              <a:t>"</a:t>
            </a:r>
            <a:r>
              <a:rPr lang="en-US" sz="3500" b="1" dirty="0">
                <a:solidFill>
                  <a:schemeClr val="accent6">
                    <a:lumMod val="75000"/>
                  </a:schemeClr>
                </a:solidFill>
              </a:rPr>
              <a:t>Unless the LORD builds the house, They labor in vain who build it; Unless the LORD guards the city, The watchman stays awake in vain." </a:t>
            </a:r>
            <a:r>
              <a:rPr lang="en-US" sz="3500" dirty="0">
                <a:solidFill>
                  <a:schemeClr val="accent6">
                    <a:lumMod val="75000"/>
                  </a:schemeClr>
                </a:solidFill>
              </a:rPr>
              <a:t>(</a:t>
            </a:r>
            <a:r>
              <a:rPr lang="en-US" sz="3500" b="1" dirty="0">
                <a:solidFill>
                  <a:schemeClr val="accent6">
                    <a:lumMod val="75000"/>
                  </a:schemeClr>
                </a:solidFill>
              </a:rPr>
              <a:t>Psalm 127:1</a:t>
            </a:r>
            <a:r>
              <a:rPr lang="en-US" sz="3500" dirty="0">
                <a:solidFill>
                  <a:schemeClr val="accent6">
                    <a:lumMod val="75000"/>
                  </a:schemeClr>
                </a:solidFill>
              </a:rPr>
              <a:t>).</a:t>
            </a:r>
          </a:p>
          <a:p>
            <a:endParaRPr lang="en-US" dirty="0"/>
          </a:p>
        </p:txBody>
      </p:sp>
    </p:spTree>
    <p:extLst>
      <p:ext uri="{BB962C8B-B14F-4D97-AF65-F5344CB8AC3E}">
        <p14:creationId xmlns:p14="http://schemas.microsoft.com/office/powerpoint/2010/main" val="117547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33564-6CD0-4C39-A412-48C03E84ECAA}"/>
              </a:ext>
            </a:extLst>
          </p:cNvPr>
          <p:cNvSpPr>
            <a:spLocks noGrp="1"/>
          </p:cNvSpPr>
          <p:nvPr>
            <p:ph type="title"/>
          </p:nvPr>
        </p:nvSpPr>
        <p:spPr>
          <a:xfrm>
            <a:off x="1066800" y="642594"/>
            <a:ext cx="10058400" cy="934415"/>
          </a:xfrm>
        </p:spPr>
        <p:txBody>
          <a:bodyPr/>
          <a:lstStyle/>
          <a:p>
            <a:r>
              <a:rPr lang="en-US" b="1" i="1" dirty="0"/>
              <a:t>Closing</a:t>
            </a:r>
            <a:endParaRPr lang="en-US" i="1" dirty="0"/>
          </a:p>
        </p:txBody>
      </p:sp>
      <p:sp>
        <p:nvSpPr>
          <p:cNvPr id="3" name="Content Placeholder 2">
            <a:extLst>
              <a:ext uri="{FF2B5EF4-FFF2-40B4-BE49-F238E27FC236}">
                <a16:creationId xmlns:a16="http://schemas.microsoft.com/office/drawing/2014/main" id="{DB051EFE-CF8F-4F79-BB78-55CD202DF3E2}"/>
              </a:ext>
            </a:extLst>
          </p:cNvPr>
          <p:cNvSpPr>
            <a:spLocks noGrp="1"/>
          </p:cNvSpPr>
          <p:nvPr>
            <p:ph idx="1"/>
          </p:nvPr>
        </p:nvSpPr>
        <p:spPr>
          <a:xfrm>
            <a:off x="1066800" y="1577009"/>
            <a:ext cx="10058400" cy="4638397"/>
          </a:xfrm>
        </p:spPr>
        <p:txBody>
          <a:bodyPr>
            <a:normAutofit fontScale="70000" lnSpcReduction="20000"/>
          </a:bodyPr>
          <a:lstStyle/>
          <a:p>
            <a:r>
              <a:rPr lang="en-US" sz="4600" b="1" dirty="0"/>
              <a:t>To the men who may be hearing or reading this, let me say that most men don't want to pray with women because we have a hard outer shell. But husband, I implore you to humble yourself. </a:t>
            </a:r>
          </a:p>
          <a:p>
            <a:r>
              <a:rPr lang="en-US" sz="4600" b="1" dirty="0"/>
              <a:t>Get down on your knees with your wife and practice prayer. Let her know you are praying for her. Let her hear you pouring out your heart before God. It will give her great confidence and comfort.</a:t>
            </a:r>
          </a:p>
          <a:p>
            <a:r>
              <a:rPr lang="en-US" sz="4600" b="1" dirty="0"/>
              <a:t>If you are married or are contemplating marriage, prayerfully ask God to enable you to do these things.  In doing so, you will be creating a love that will last.</a:t>
            </a:r>
            <a:endParaRPr lang="en-US" sz="4600" dirty="0"/>
          </a:p>
          <a:p>
            <a:endParaRPr lang="en-US" dirty="0"/>
          </a:p>
        </p:txBody>
      </p:sp>
    </p:spTree>
    <p:extLst>
      <p:ext uri="{BB962C8B-B14F-4D97-AF65-F5344CB8AC3E}">
        <p14:creationId xmlns:p14="http://schemas.microsoft.com/office/powerpoint/2010/main" val="3202541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2E81F-7735-4B64-82D2-F7460FCB3B23}"/>
              </a:ext>
            </a:extLst>
          </p:cNvPr>
          <p:cNvSpPr>
            <a:spLocks noGrp="1"/>
          </p:cNvSpPr>
          <p:nvPr>
            <p:ph type="title"/>
          </p:nvPr>
        </p:nvSpPr>
        <p:spPr/>
        <p:txBody>
          <a:bodyPr>
            <a:normAutofit fontScale="90000"/>
          </a:bodyPr>
          <a:lstStyle/>
          <a:p>
            <a:br>
              <a:rPr lang="en-US" b="1" dirty="0"/>
            </a:br>
            <a:r>
              <a:rPr lang="en-US" b="1" i="1" dirty="0"/>
              <a:t>"The greatest miracle of love is not 'love at first sight,' it's love after a long, long look!</a:t>
            </a:r>
            <a:br>
              <a:rPr lang="en-US" b="1" dirty="0"/>
            </a:br>
            <a:endParaRPr lang="en-US" dirty="0"/>
          </a:p>
        </p:txBody>
      </p:sp>
      <p:sp>
        <p:nvSpPr>
          <p:cNvPr id="3" name="Content Placeholder 2">
            <a:extLst>
              <a:ext uri="{FF2B5EF4-FFF2-40B4-BE49-F238E27FC236}">
                <a16:creationId xmlns:a16="http://schemas.microsoft.com/office/drawing/2014/main" id="{8CD2FF1B-80A0-4479-AF01-5FB165582F96}"/>
              </a:ext>
            </a:extLst>
          </p:cNvPr>
          <p:cNvSpPr>
            <a:spLocks noGrp="1"/>
          </p:cNvSpPr>
          <p:nvPr>
            <p:ph idx="1"/>
          </p:nvPr>
        </p:nvSpPr>
        <p:spPr/>
        <p:txBody>
          <a:bodyPr/>
          <a:lstStyle/>
          <a:p>
            <a:r>
              <a:rPr lang="en-US" sz="3600" b="1" dirty="0">
                <a:solidFill>
                  <a:srgbClr val="FF0000"/>
                </a:solidFill>
              </a:rPr>
              <a:t>Marriage is that long, long look. </a:t>
            </a:r>
          </a:p>
          <a:p>
            <a:r>
              <a:rPr lang="en-US" sz="3600" b="1" dirty="0"/>
              <a:t>There's no better advice for couples today than to submit to the Lordship of Christ in their home.“</a:t>
            </a:r>
          </a:p>
          <a:p>
            <a:r>
              <a:rPr lang="en-US" sz="3600" b="1" dirty="0"/>
              <a:t> In this message I will share seven Principle that will produce a lasting Love.</a:t>
            </a:r>
          </a:p>
          <a:p>
            <a:endParaRPr lang="en-US" dirty="0"/>
          </a:p>
        </p:txBody>
      </p:sp>
      <p:pic>
        <p:nvPicPr>
          <p:cNvPr id="5" name="Picture 4">
            <a:extLst>
              <a:ext uri="{FF2B5EF4-FFF2-40B4-BE49-F238E27FC236}">
                <a16:creationId xmlns:a16="http://schemas.microsoft.com/office/drawing/2014/main" id="{B832E5D8-0276-4A2F-99D8-B1C36C77F3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60904" y="4532244"/>
            <a:ext cx="2564296" cy="192322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279819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62D2D-F25D-45EE-8934-949F6988C911}"/>
              </a:ext>
            </a:extLst>
          </p:cNvPr>
          <p:cNvSpPr>
            <a:spLocks noGrp="1"/>
          </p:cNvSpPr>
          <p:nvPr>
            <p:ph type="title"/>
          </p:nvPr>
        </p:nvSpPr>
        <p:spPr/>
        <p:txBody>
          <a:bodyPr/>
          <a:lstStyle/>
          <a:p>
            <a:r>
              <a:rPr lang="en-US" b="1" dirty="0"/>
              <a:t>1. </a:t>
            </a:r>
            <a:r>
              <a:rPr lang="en-US" b="1" i="1" dirty="0"/>
              <a:t>REINFORCE FAITH</a:t>
            </a:r>
            <a:endParaRPr lang="en-US" i="1" dirty="0"/>
          </a:p>
        </p:txBody>
      </p:sp>
      <p:sp>
        <p:nvSpPr>
          <p:cNvPr id="3" name="Content Placeholder 2">
            <a:extLst>
              <a:ext uri="{FF2B5EF4-FFF2-40B4-BE49-F238E27FC236}">
                <a16:creationId xmlns:a16="http://schemas.microsoft.com/office/drawing/2014/main" id="{8A34743E-6C5F-482A-9361-CA1C2658D491}"/>
              </a:ext>
            </a:extLst>
          </p:cNvPr>
          <p:cNvSpPr>
            <a:spLocks noGrp="1"/>
          </p:cNvSpPr>
          <p:nvPr>
            <p:ph idx="1"/>
          </p:nvPr>
        </p:nvSpPr>
        <p:spPr/>
        <p:txBody>
          <a:bodyPr>
            <a:normAutofit fontScale="92500" lnSpcReduction="20000"/>
          </a:bodyPr>
          <a:lstStyle/>
          <a:p>
            <a:r>
              <a:rPr lang="en-US" sz="3500" b="1" dirty="0"/>
              <a:t>Build each other up in the faith</a:t>
            </a:r>
            <a:r>
              <a:rPr lang="en-US" sz="3500" dirty="0"/>
              <a:t>. </a:t>
            </a:r>
            <a:r>
              <a:rPr lang="en-US" sz="3500" b="1" dirty="0"/>
              <a:t>Ecclesiastes 4:12</a:t>
            </a:r>
            <a:r>
              <a:rPr lang="en-US" sz="3500" dirty="0"/>
              <a:t> says "a threefold cord is not quickly broken." A three-fold cord is a man, a woman, and God. God must be first in your life and hers. If God is first in your life, your wife will be even more secure in your love. You can love her more by putting her second than you ever could by putting her first.</a:t>
            </a:r>
          </a:p>
          <a:p>
            <a:r>
              <a:rPr lang="en-US" sz="3500" b="1" dirty="0">
                <a:solidFill>
                  <a:schemeClr val="accent6">
                    <a:lumMod val="75000"/>
                  </a:schemeClr>
                </a:solidFill>
              </a:rPr>
              <a:t>Ecclesiastes 4:12 12 And though a man might prevail against one who is alone, two will withstand him—a threefold cord is not quickly broken. </a:t>
            </a:r>
            <a:endParaRPr lang="en-US" sz="3500" dirty="0">
              <a:solidFill>
                <a:schemeClr val="accent6">
                  <a:lumMod val="75000"/>
                </a:schemeClr>
              </a:solidFill>
            </a:endParaRPr>
          </a:p>
          <a:p>
            <a:endParaRPr lang="en-US" dirty="0"/>
          </a:p>
        </p:txBody>
      </p:sp>
    </p:spTree>
    <p:extLst>
      <p:ext uri="{BB962C8B-B14F-4D97-AF65-F5344CB8AC3E}">
        <p14:creationId xmlns:p14="http://schemas.microsoft.com/office/powerpoint/2010/main" val="466804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A88AF-4E3E-4103-BE24-80D01D0B9EA5}"/>
              </a:ext>
            </a:extLst>
          </p:cNvPr>
          <p:cNvSpPr>
            <a:spLocks noGrp="1"/>
          </p:cNvSpPr>
          <p:nvPr>
            <p:ph type="title"/>
          </p:nvPr>
        </p:nvSpPr>
        <p:spPr/>
        <p:txBody>
          <a:bodyPr/>
          <a:lstStyle/>
          <a:p>
            <a:r>
              <a:rPr lang="en-US" b="1" dirty="0"/>
              <a:t>2. </a:t>
            </a:r>
            <a:r>
              <a:rPr lang="en-US" b="1" i="1" dirty="0"/>
              <a:t>REMEMBER ROLES</a:t>
            </a:r>
            <a:endParaRPr lang="en-US" i="1" dirty="0"/>
          </a:p>
        </p:txBody>
      </p:sp>
      <p:sp>
        <p:nvSpPr>
          <p:cNvPr id="3" name="Content Placeholder 2">
            <a:extLst>
              <a:ext uri="{FF2B5EF4-FFF2-40B4-BE49-F238E27FC236}">
                <a16:creationId xmlns:a16="http://schemas.microsoft.com/office/drawing/2014/main" id="{4A327CB5-2B18-4FF6-95A6-54E35F518791}"/>
              </a:ext>
            </a:extLst>
          </p:cNvPr>
          <p:cNvSpPr>
            <a:spLocks noGrp="1"/>
          </p:cNvSpPr>
          <p:nvPr>
            <p:ph idx="1"/>
          </p:nvPr>
        </p:nvSpPr>
        <p:spPr/>
        <p:txBody>
          <a:bodyPr>
            <a:normAutofit fontScale="92500"/>
          </a:bodyPr>
          <a:lstStyle/>
          <a:p>
            <a:r>
              <a:rPr lang="en-US" sz="3200" b="1" dirty="0"/>
              <a:t>God made us different that He might make us one</a:t>
            </a:r>
            <a:r>
              <a:rPr lang="en-US" sz="3200" dirty="0"/>
              <a:t> (see </a:t>
            </a:r>
            <a:r>
              <a:rPr lang="en-US" sz="3200" b="1" dirty="0"/>
              <a:t>1 Peter 3:1, 7</a:t>
            </a:r>
            <a:r>
              <a:rPr lang="en-US" sz="3200" dirty="0"/>
              <a:t>). He made the husband with a hard exterior and the wife more gentle - but not inferior. The husband is the head of the home, as Jesus is the head of the church and gave Himself for it (</a:t>
            </a:r>
            <a:r>
              <a:rPr lang="en-US" sz="3200" b="1" dirty="0"/>
              <a:t>Ephesians 5:23-25</a:t>
            </a:r>
            <a:r>
              <a:rPr lang="en-US" sz="3200" dirty="0"/>
              <a:t>). It is servant, not dictator, leadership. There is no male superiority and female inferiority when it comes to God. Most women won't mind submitting to a man who loves her enough to die for her and shows it by the way he lives for her.</a:t>
            </a:r>
          </a:p>
        </p:txBody>
      </p:sp>
    </p:spTree>
    <p:extLst>
      <p:ext uri="{BB962C8B-B14F-4D97-AF65-F5344CB8AC3E}">
        <p14:creationId xmlns:p14="http://schemas.microsoft.com/office/powerpoint/2010/main" val="1743235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2EA53-5ECA-4D42-8DBC-C6722360B2F5}"/>
              </a:ext>
            </a:extLst>
          </p:cNvPr>
          <p:cNvSpPr>
            <a:spLocks noGrp="1"/>
          </p:cNvSpPr>
          <p:nvPr>
            <p:ph type="title"/>
          </p:nvPr>
        </p:nvSpPr>
        <p:spPr>
          <a:xfrm>
            <a:off x="1066800" y="642594"/>
            <a:ext cx="10058400" cy="1119945"/>
          </a:xfrm>
        </p:spPr>
        <p:txBody>
          <a:bodyPr>
            <a:normAutofit fontScale="90000"/>
          </a:bodyPr>
          <a:lstStyle/>
          <a:p>
            <a:br>
              <a:rPr lang="en-US" b="1" i="1" dirty="0"/>
            </a:br>
            <a:r>
              <a:rPr lang="en-US" b="1" i="1" dirty="0"/>
              <a:t>1 Peter 3:1-4, 7 New International Version</a:t>
            </a:r>
            <a:br>
              <a:rPr lang="en-US" b="1" dirty="0"/>
            </a:br>
            <a:endParaRPr lang="en-US" dirty="0"/>
          </a:p>
        </p:txBody>
      </p:sp>
      <p:sp>
        <p:nvSpPr>
          <p:cNvPr id="3" name="Content Placeholder 2">
            <a:extLst>
              <a:ext uri="{FF2B5EF4-FFF2-40B4-BE49-F238E27FC236}">
                <a16:creationId xmlns:a16="http://schemas.microsoft.com/office/drawing/2014/main" id="{BB26B84A-F45B-47FF-AC35-D9C2B8383191}"/>
              </a:ext>
            </a:extLst>
          </p:cNvPr>
          <p:cNvSpPr>
            <a:spLocks noGrp="1"/>
          </p:cNvSpPr>
          <p:nvPr>
            <p:ph idx="1"/>
          </p:nvPr>
        </p:nvSpPr>
        <p:spPr>
          <a:xfrm>
            <a:off x="1066800" y="1762539"/>
            <a:ext cx="10058400" cy="4452867"/>
          </a:xfrm>
        </p:spPr>
        <p:txBody>
          <a:bodyPr>
            <a:normAutofit fontScale="40000" lnSpcReduction="20000"/>
          </a:bodyPr>
          <a:lstStyle/>
          <a:p>
            <a:r>
              <a:rPr lang="en-US" sz="7300" dirty="0">
                <a:solidFill>
                  <a:schemeClr val="accent6">
                    <a:lumMod val="75000"/>
                  </a:schemeClr>
                </a:solidFill>
              </a:rPr>
              <a:t>3 </a:t>
            </a:r>
            <a:r>
              <a:rPr lang="en-US" sz="7300" b="1" dirty="0">
                <a:solidFill>
                  <a:schemeClr val="accent6">
                    <a:lumMod val="75000"/>
                  </a:schemeClr>
                </a:solidFill>
              </a:rPr>
              <a:t>Wives</a:t>
            </a:r>
            <a:r>
              <a:rPr lang="en-US" sz="7300" dirty="0">
                <a:solidFill>
                  <a:schemeClr val="accent6">
                    <a:lumMod val="75000"/>
                  </a:schemeClr>
                </a:solidFill>
              </a:rPr>
              <a:t>, in the same way submit yourselves to your own husbands so that, if any of them do not believe the word, they may be won over without words by the behavior of their wives, </a:t>
            </a:r>
            <a:r>
              <a:rPr lang="en-US" sz="7300" baseline="30000" dirty="0">
                <a:solidFill>
                  <a:schemeClr val="accent6">
                    <a:lumMod val="75000"/>
                  </a:schemeClr>
                </a:solidFill>
              </a:rPr>
              <a:t>2 </a:t>
            </a:r>
            <a:r>
              <a:rPr lang="en-US" sz="7300" dirty="0">
                <a:solidFill>
                  <a:schemeClr val="accent6">
                    <a:lumMod val="75000"/>
                  </a:schemeClr>
                </a:solidFill>
              </a:rPr>
              <a:t>when they see the purity and reverence of your lives. </a:t>
            </a:r>
            <a:r>
              <a:rPr lang="en-US" sz="7300" baseline="30000" dirty="0">
                <a:solidFill>
                  <a:schemeClr val="accent6">
                    <a:lumMod val="75000"/>
                  </a:schemeClr>
                </a:solidFill>
              </a:rPr>
              <a:t>3 </a:t>
            </a:r>
            <a:r>
              <a:rPr lang="en-US" sz="7300" dirty="0">
                <a:solidFill>
                  <a:schemeClr val="accent6">
                    <a:lumMod val="75000"/>
                  </a:schemeClr>
                </a:solidFill>
              </a:rPr>
              <a:t>Your beauty should not come from outward adornment, such as elaborate hairstyles and the wearing of gold jewelry or fine clothes. </a:t>
            </a:r>
            <a:r>
              <a:rPr lang="en-US" sz="7300" baseline="30000" dirty="0">
                <a:solidFill>
                  <a:schemeClr val="accent6">
                    <a:lumMod val="75000"/>
                  </a:schemeClr>
                </a:solidFill>
              </a:rPr>
              <a:t>4 </a:t>
            </a:r>
            <a:r>
              <a:rPr lang="en-US" sz="7300" dirty="0">
                <a:solidFill>
                  <a:schemeClr val="accent6">
                    <a:lumMod val="75000"/>
                  </a:schemeClr>
                </a:solidFill>
              </a:rPr>
              <a:t>Rather, it should be that of your inner self, the unfading beauty of a gentle and quiet spirit, which is of great worth in God’s sight.</a:t>
            </a:r>
          </a:p>
          <a:p>
            <a:r>
              <a:rPr lang="en-US" sz="7300" baseline="30000" dirty="0">
                <a:solidFill>
                  <a:schemeClr val="accent6">
                    <a:lumMod val="75000"/>
                  </a:schemeClr>
                </a:solidFill>
              </a:rPr>
              <a:t>7 </a:t>
            </a:r>
            <a:r>
              <a:rPr lang="en-US" sz="7300" b="1" dirty="0">
                <a:solidFill>
                  <a:schemeClr val="accent6">
                    <a:lumMod val="75000"/>
                  </a:schemeClr>
                </a:solidFill>
              </a:rPr>
              <a:t>Husbands</a:t>
            </a:r>
            <a:r>
              <a:rPr lang="en-US" sz="7300" dirty="0">
                <a:solidFill>
                  <a:schemeClr val="accent6">
                    <a:lumMod val="75000"/>
                  </a:schemeClr>
                </a:solidFill>
              </a:rPr>
              <a:t>, in the same way be considerate as you live with your wives, and treat them with respect as the weaker partner and as heirs with you of the gracious gift of life, </a:t>
            </a:r>
            <a:r>
              <a:rPr lang="en-US" sz="7300" b="1" dirty="0">
                <a:solidFill>
                  <a:schemeClr val="accent6">
                    <a:lumMod val="75000"/>
                  </a:schemeClr>
                </a:solidFill>
              </a:rPr>
              <a:t>so that nothing will hinder your prayers.</a:t>
            </a:r>
            <a:endParaRPr lang="en-US" sz="7300" dirty="0">
              <a:solidFill>
                <a:schemeClr val="accent6">
                  <a:lumMod val="75000"/>
                </a:schemeClr>
              </a:solidFill>
            </a:endParaRPr>
          </a:p>
          <a:p>
            <a:endParaRPr lang="en-US" dirty="0"/>
          </a:p>
        </p:txBody>
      </p:sp>
    </p:spTree>
    <p:extLst>
      <p:ext uri="{BB962C8B-B14F-4D97-AF65-F5344CB8AC3E}">
        <p14:creationId xmlns:p14="http://schemas.microsoft.com/office/powerpoint/2010/main" val="1670083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61627-69F3-449D-8BD4-171C12AD870C}"/>
              </a:ext>
            </a:extLst>
          </p:cNvPr>
          <p:cNvSpPr>
            <a:spLocks noGrp="1"/>
          </p:cNvSpPr>
          <p:nvPr>
            <p:ph type="title"/>
          </p:nvPr>
        </p:nvSpPr>
        <p:spPr/>
        <p:txBody>
          <a:bodyPr>
            <a:normAutofit/>
          </a:bodyPr>
          <a:lstStyle/>
          <a:p>
            <a:r>
              <a:rPr lang="en-US" sz="4000" b="1" i="1" dirty="0"/>
              <a:t>Ephesians 5:23-25 New International Version</a:t>
            </a:r>
            <a:endParaRPr lang="en-US" sz="4000" i="1" dirty="0"/>
          </a:p>
        </p:txBody>
      </p:sp>
      <p:sp>
        <p:nvSpPr>
          <p:cNvPr id="3" name="Content Placeholder 2">
            <a:extLst>
              <a:ext uri="{FF2B5EF4-FFF2-40B4-BE49-F238E27FC236}">
                <a16:creationId xmlns:a16="http://schemas.microsoft.com/office/drawing/2014/main" id="{8D55A2FC-764B-47BC-B7B3-9E3356C2F5C2}"/>
              </a:ext>
            </a:extLst>
          </p:cNvPr>
          <p:cNvSpPr>
            <a:spLocks noGrp="1"/>
          </p:cNvSpPr>
          <p:nvPr>
            <p:ph idx="1"/>
          </p:nvPr>
        </p:nvSpPr>
        <p:spPr/>
        <p:txBody>
          <a:bodyPr/>
          <a:lstStyle/>
          <a:p>
            <a:r>
              <a:rPr lang="en-US" sz="3200" baseline="30000" dirty="0">
                <a:solidFill>
                  <a:schemeClr val="accent6">
                    <a:lumMod val="75000"/>
                  </a:schemeClr>
                </a:solidFill>
                <a:effectLst>
                  <a:outerShdw blurRad="38100" dist="38100" dir="2700000" algn="tl">
                    <a:srgbClr val="000000">
                      <a:alpha val="43137"/>
                    </a:srgbClr>
                  </a:outerShdw>
                </a:effectLst>
              </a:rPr>
              <a:t>23 </a:t>
            </a:r>
            <a:r>
              <a:rPr lang="en-US" sz="3200" dirty="0">
                <a:solidFill>
                  <a:schemeClr val="accent6">
                    <a:lumMod val="75000"/>
                  </a:schemeClr>
                </a:solidFill>
                <a:effectLst>
                  <a:outerShdw blurRad="38100" dist="38100" dir="2700000" algn="tl">
                    <a:srgbClr val="000000">
                      <a:alpha val="43137"/>
                    </a:srgbClr>
                  </a:outerShdw>
                </a:effectLst>
              </a:rPr>
              <a:t>For the husband is the head of the wife as Christ is the head of the church, his body, of which he is the Savior. </a:t>
            </a:r>
            <a:r>
              <a:rPr lang="en-US" sz="3200" baseline="30000" dirty="0">
                <a:solidFill>
                  <a:schemeClr val="accent6">
                    <a:lumMod val="75000"/>
                  </a:schemeClr>
                </a:solidFill>
                <a:effectLst>
                  <a:outerShdw blurRad="38100" dist="38100" dir="2700000" algn="tl">
                    <a:srgbClr val="000000">
                      <a:alpha val="43137"/>
                    </a:srgbClr>
                  </a:outerShdw>
                </a:effectLst>
              </a:rPr>
              <a:t>24 </a:t>
            </a:r>
            <a:r>
              <a:rPr lang="en-US" sz="3200" dirty="0">
                <a:solidFill>
                  <a:schemeClr val="accent6">
                    <a:lumMod val="75000"/>
                  </a:schemeClr>
                </a:solidFill>
                <a:effectLst>
                  <a:outerShdw blurRad="38100" dist="38100" dir="2700000" algn="tl">
                    <a:srgbClr val="000000">
                      <a:alpha val="43137"/>
                    </a:srgbClr>
                  </a:outerShdw>
                </a:effectLst>
              </a:rPr>
              <a:t>Now as the church submits to Christ, so also wives should submit to their husbands in everything.</a:t>
            </a:r>
          </a:p>
          <a:p>
            <a:r>
              <a:rPr lang="en-US" sz="3200" baseline="30000" dirty="0">
                <a:solidFill>
                  <a:schemeClr val="accent6">
                    <a:lumMod val="75000"/>
                  </a:schemeClr>
                </a:solidFill>
                <a:effectLst>
                  <a:outerShdw blurRad="38100" dist="38100" dir="2700000" algn="tl">
                    <a:srgbClr val="000000">
                      <a:alpha val="43137"/>
                    </a:srgbClr>
                  </a:outerShdw>
                </a:effectLst>
              </a:rPr>
              <a:t>25 </a:t>
            </a:r>
            <a:r>
              <a:rPr lang="en-US" sz="3200" dirty="0">
                <a:solidFill>
                  <a:schemeClr val="accent6">
                    <a:lumMod val="75000"/>
                  </a:schemeClr>
                </a:solidFill>
                <a:effectLst>
                  <a:outerShdw blurRad="38100" dist="38100" dir="2700000" algn="tl">
                    <a:srgbClr val="000000">
                      <a:alpha val="43137"/>
                    </a:srgbClr>
                  </a:outerShdw>
                </a:effectLst>
              </a:rPr>
              <a:t>Husbands, love your wives, just as Christ loved the church and gave himself up for her</a:t>
            </a:r>
          </a:p>
          <a:p>
            <a:endParaRPr lang="en-US" dirty="0"/>
          </a:p>
        </p:txBody>
      </p:sp>
    </p:spTree>
    <p:extLst>
      <p:ext uri="{BB962C8B-B14F-4D97-AF65-F5344CB8AC3E}">
        <p14:creationId xmlns:p14="http://schemas.microsoft.com/office/powerpoint/2010/main" val="1485130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C27C3-5653-4B3C-8097-D7F358899CF5}"/>
              </a:ext>
            </a:extLst>
          </p:cNvPr>
          <p:cNvSpPr>
            <a:spLocks noGrp="1"/>
          </p:cNvSpPr>
          <p:nvPr>
            <p:ph type="title"/>
          </p:nvPr>
        </p:nvSpPr>
        <p:spPr/>
        <p:txBody>
          <a:bodyPr/>
          <a:lstStyle/>
          <a:p>
            <a:r>
              <a:rPr lang="en-US" b="1" i="1" dirty="0"/>
              <a:t>3. NURTURE CONTENTMENT</a:t>
            </a:r>
            <a:endParaRPr lang="en-US" i="1" dirty="0"/>
          </a:p>
        </p:txBody>
      </p:sp>
      <p:sp>
        <p:nvSpPr>
          <p:cNvPr id="3" name="Content Placeholder 2">
            <a:extLst>
              <a:ext uri="{FF2B5EF4-FFF2-40B4-BE49-F238E27FC236}">
                <a16:creationId xmlns:a16="http://schemas.microsoft.com/office/drawing/2014/main" id="{D20C2D9A-CF13-4559-932F-2FA6063AC45A}"/>
              </a:ext>
            </a:extLst>
          </p:cNvPr>
          <p:cNvSpPr>
            <a:spLocks noGrp="1"/>
          </p:cNvSpPr>
          <p:nvPr>
            <p:ph idx="1"/>
          </p:nvPr>
        </p:nvSpPr>
        <p:spPr/>
        <p:txBody>
          <a:bodyPr>
            <a:normAutofit fontScale="92500" lnSpcReduction="20000"/>
          </a:bodyPr>
          <a:lstStyle/>
          <a:p>
            <a:r>
              <a:rPr lang="en-US" sz="3500" dirty="0"/>
              <a:t>Learn that you can do without anything except God, one another, and the basic necessities of life. Sheila and I decided to get married before finishing college. We worked our way through school and did a lot of doing without. But we were happy.</a:t>
            </a:r>
          </a:p>
          <a:p>
            <a:r>
              <a:rPr lang="en-US" sz="3500" dirty="0"/>
              <a:t>A wise man once said, "To whom little is not enough, nothing is enough." If you're not careful, your marriage is going to be until "debt" do us part. Learn to be content </a:t>
            </a:r>
            <a:r>
              <a:rPr lang="en-US" sz="3500" b="1" dirty="0"/>
              <a:t>(see Philippians 4:11-12</a:t>
            </a:r>
            <a:r>
              <a:rPr lang="en-US" sz="3500" dirty="0"/>
              <a:t>).</a:t>
            </a:r>
          </a:p>
          <a:p>
            <a:endParaRPr lang="en-US" dirty="0"/>
          </a:p>
        </p:txBody>
      </p:sp>
    </p:spTree>
    <p:extLst>
      <p:ext uri="{BB962C8B-B14F-4D97-AF65-F5344CB8AC3E}">
        <p14:creationId xmlns:p14="http://schemas.microsoft.com/office/powerpoint/2010/main" val="2162988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0CCAA-D8BA-4D69-AB53-280BBAD6C7A6}"/>
              </a:ext>
            </a:extLst>
          </p:cNvPr>
          <p:cNvSpPr>
            <a:spLocks noGrp="1"/>
          </p:cNvSpPr>
          <p:nvPr>
            <p:ph type="title"/>
          </p:nvPr>
        </p:nvSpPr>
        <p:spPr/>
        <p:txBody>
          <a:bodyPr>
            <a:normAutofit fontScale="90000"/>
          </a:bodyPr>
          <a:lstStyle/>
          <a:p>
            <a:br>
              <a:rPr lang="en-US" sz="4400" b="1" dirty="0"/>
            </a:br>
            <a:r>
              <a:rPr lang="en-US" sz="4400" b="1" i="1" dirty="0"/>
              <a:t>Philippians 4:11-12 New International Version </a:t>
            </a:r>
            <a:br>
              <a:rPr lang="en-US" b="1" dirty="0"/>
            </a:br>
            <a:endParaRPr lang="en-US" dirty="0"/>
          </a:p>
        </p:txBody>
      </p:sp>
      <p:sp>
        <p:nvSpPr>
          <p:cNvPr id="3" name="Content Placeholder 2">
            <a:extLst>
              <a:ext uri="{FF2B5EF4-FFF2-40B4-BE49-F238E27FC236}">
                <a16:creationId xmlns:a16="http://schemas.microsoft.com/office/drawing/2014/main" id="{056D5CF8-0E48-4D68-84AA-F3B90C34E186}"/>
              </a:ext>
            </a:extLst>
          </p:cNvPr>
          <p:cNvSpPr>
            <a:spLocks noGrp="1"/>
          </p:cNvSpPr>
          <p:nvPr>
            <p:ph idx="1"/>
          </p:nvPr>
        </p:nvSpPr>
        <p:spPr/>
        <p:txBody>
          <a:bodyPr>
            <a:normAutofit/>
          </a:bodyPr>
          <a:lstStyle/>
          <a:p>
            <a:r>
              <a:rPr lang="en-US" sz="3200" b="1" baseline="30000" dirty="0">
                <a:solidFill>
                  <a:schemeClr val="accent6">
                    <a:lumMod val="75000"/>
                  </a:schemeClr>
                </a:solidFill>
              </a:rPr>
              <a:t>11 </a:t>
            </a:r>
            <a:r>
              <a:rPr lang="en-US" sz="3200" b="1" dirty="0">
                <a:solidFill>
                  <a:schemeClr val="accent6">
                    <a:lumMod val="75000"/>
                  </a:schemeClr>
                </a:solidFill>
              </a:rPr>
              <a:t>I am not saying this because I am in need, for I have learned to be content whatever the circumstances. </a:t>
            </a:r>
            <a:r>
              <a:rPr lang="en-US" sz="3200" b="1" baseline="30000" dirty="0">
                <a:solidFill>
                  <a:schemeClr val="accent6">
                    <a:lumMod val="75000"/>
                  </a:schemeClr>
                </a:solidFill>
              </a:rPr>
              <a:t>12 </a:t>
            </a:r>
            <a:r>
              <a:rPr lang="en-US" sz="3200" b="1" dirty="0">
                <a:solidFill>
                  <a:schemeClr val="accent6">
                    <a:lumMod val="75000"/>
                  </a:schemeClr>
                </a:solidFill>
              </a:rPr>
              <a:t>I know what it is to be in need, and I know what it is to have plenty. I have learned the secret of being content in any and every situation, whether well fed or hungry, whether living in plenty or in want.</a:t>
            </a:r>
          </a:p>
        </p:txBody>
      </p:sp>
    </p:spTree>
    <p:extLst>
      <p:ext uri="{BB962C8B-B14F-4D97-AF65-F5344CB8AC3E}">
        <p14:creationId xmlns:p14="http://schemas.microsoft.com/office/powerpoint/2010/main" val="2612132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2E48-7540-4614-BE9E-F40C4BB168F1}"/>
              </a:ext>
            </a:extLst>
          </p:cNvPr>
          <p:cNvSpPr>
            <a:spLocks noGrp="1"/>
          </p:cNvSpPr>
          <p:nvPr>
            <p:ph type="title"/>
          </p:nvPr>
        </p:nvSpPr>
        <p:spPr/>
        <p:txBody>
          <a:bodyPr/>
          <a:lstStyle/>
          <a:p>
            <a:r>
              <a:rPr lang="en-US" b="1" i="1" dirty="0"/>
              <a:t>4. PUT AWAY BITTERNESS</a:t>
            </a:r>
            <a:endParaRPr lang="en-US" i="1" dirty="0"/>
          </a:p>
        </p:txBody>
      </p:sp>
      <p:sp>
        <p:nvSpPr>
          <p:cNvPr id="3" name="Content Placeholder 2">
            <a:extLst>
              <a:ext uri="{FF2B5EF4-FFF2-40B4-BE49-F238E27FC236}">
                <a16:creationId xmlns:a16="http://schemas.microsoft.com/office/drawing/2014/main" id="{98A89D9C-8999-4F2F-A45C-B5E6F879CCAF}"/>
              </a:ext>
            </a:extLst>
          </p:cNvPr>
          <p:cNvSpPr>
            <a:spLocks noGrp="1"/>
          </p:cNvSpPr>
          <p:nvPr>
            <p:ph idx="1"/>
          </p:nvPr>
        </p:nvSpPr>
        <p:spPr/>
        <p:txBody>
          <a:bodyPr>
            <a:normAutofit fontScale="85000" lnSpcReduction="20000"/>
          </a:bodyPr>
          <a:lstStyle/>
          <a:p>
            <a:r>
              <a:rPr lang="en-US" sz="3200" b="1" dirty="0"/>
              <a:t>Every home is going to be attacked.</a:t>
            </a:r>
            <a:r>
              <a:rPr lang="en-US" sz="3200" dirty="0"/>
              <a:t> Ours has; yours will, too. There are no problems too big to solve, just people too small to solve them. If we would banish bitterness and attack the problem rather than one another, our families would be a lot better off. Don't go to bed angry with your backs to each other. </a:t>
            </a:r>
          </a:p>
          <a:p>
            <a:r>
              <a:rPr lang="en-US" sz="3200" b="1" dirty="0"/>
              <a:t>Ephesians 4:26</a:t>
            </a:r>
            <a:r>
              <a:rPr lang="en-US" sz="3200" dirty="0"/>
              <a:t> says, </a:t>
            </a:r>
            <a:r>
              <a:rPr lang="en-US" sz="3200" dirty="0">
                <a:solidFill>
                  <a:schemeClr val="accent6">
                    <a:lumMod val="75000"/>
                  </a:schemeClr>
                </a:solidFill>
              </a:rPr>
              <a:t>"Be angry and do not sin: do not let the sun go down on your wrath." </a:t>
            </a:r>
          </a:p>
          <a:p>
            <a:r>
              <a:rPr lang="en-US" sz="3200" b="1" dirty="0"/>
              <a:t>Sheila and I have tried to practice that. Sometimes we've stayed up for several nights in a row, but we have worked through our bitterness!</a:t>
            </a:r>
          </a:p>
        </p:txBody>
      </p:sp>
    </p:spTree>
    <p:extLst>
      <p:ext uri="{BB962C8B-B14F-4D97-AF65-F5344CB8AC3E}">
        <p14:creationId xmlns:p14="http://schemas.microsoft.com/office/powerpoint/2010/main" val="21685177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DarkSeedLeftStep">
      <a:dk1>
        <a:srgbClr val="000000"/>
      </a:dk1>
      <a:lt1>
        <a:srgbClr val="FFFFFF"/>
      </a:lt1>
      <a:dk2>
        <a:srgbClr val="413F24"/>
      </a:dk2>
      <a:lt2>
        <a:srgbClr val="EDF0F0"/>
      </a:lt2>
      <a:accent1>
        <a:srgbClr val="E74129"/>
      </a:accent1>
      <a:accent2>
        <a:srgbClr val="D5174E"/>
      </a:accent2>
      <a:accent3>
        <a:srgbClr val="E729AF"/>
      </a:accent3>
      <a:accent4>
        <a:srgbClr val="BE17D5"/>
      </a:accent4>
      <a:accent5>
        <a:srgbClr val="8D3EE9"/>
      </a:accent5>
      <a:accent6>
        <a:srgbClr val="5E58E1"/>
      </a:accent6>
      <a:hlink>
        <a:srgbClr val="AC71CF"/>
      </a:hlink>
      <a:folHlink>
        <a:srgbClr val="898989"/>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50</TotalTime>
  <Words>1462</Words>
  <Application>Microsoft Office PowerPoint</Application>
  <PresentationFormat>Widescreen</PresentationFormat>
  <Paragraphs>54</Paragraphs>
  <Slides>16</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Garamond</vt:lpstr>
      <vt:lpstr>SavonVTI</vt:lpstr>
      <vt:lpstr> Love that will Last</vt:lpstr>
      <vt:lpstr> "The greatest miracle of love is not 'love at first sight,' it's love after a long, long look! </vt:lpstr>
      <vt:lpstr>1. REINFORCE FAITH</vt:lpstr>
      <vt:lpstr>2. REMEMBER ROLES</vt:lpstr>
      <vt:lpstr> 1 Peter 3:1-4, 7 New International Version </vt:lpstr>
      <vt:lpstr>Ephesians 5:23-25 New International Version</vt:lpstr>
      <vt:lpstr>3. NURTURE CONTENTMENT</vt:lpstr>
      <vt:lpstr> Philippians 4:11-12 New International Version  </vt:lpstr>
      <vt:lpstr>4. PUT AWAY BITTERNESS</vt:lpstr>
      <vt:lpstr>5. KEEP COMMUNICATING</vt:lpstr>
      <vt:lpstr>Have a good date life.</vt:lpstr>
      <vt:lpstr> Suffering for Doing Good </vt:lpstr>
      <vt:lpstr>6. REACTIVATE ROMANCE</vt:lpstr>
      <vt:lpstr> Revelation 2:3-5 Living Bible (TLB) </vt:lpstr>
      <vt:lpstr>7. PRACTICE PRAYER</vt:lpstr>
      <vt:lpstr>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Love that will Last</dc:title>
  <dc:creator>Ronald Powell</dc:creator>
  <cp:lastModifiedBy>Ronald Powell</cp:lastModifiedBy>
  <cp:revision>6</cp:revision>
  <dcterms:created xsi:type="dcterms:W3CDTF">2020-04-26T12:52:47Z</dcterms:created>
  <dcterms:modified xsi:type="dcterms:W3CDTF">2020-04-26T13:43:14Z</dcterms:modified>
</cp:coreProperties>
</file>