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26"/>
  </p:notesMasterIdLst>
  <p:sldIdLst>
    <p:sldId id="268" r:id="rId5"/>
    <p:sldId id="271" r:id="rId6"/>
    <p:sldId id="288" r:id="rId7"/>
    <p:sldId id="272" r:id="rId8"/>
    <p:sldId id="273" r:id="rId9"/>
    <p:sldId id="274" r:id="rId10"/>
    <p:sldId id="275" r:id="rId11"/>
    <p:sldId id="276" r:id="rId12"/>
    <p:sldId id="277" r:id="rId13"/>
    <p:sldId id="278" r:id="rId14"/>
    <p:sldId id="289" r:id="rId15"/>
    <p:sldId id="279" r:id="rId16"/>
    <p:sldId id="280" r:id="rId17"/>
    <p:sldId id="281" r:id="rId18"/>
    <p:sldId id="282" r:id="rId19"/>
    <p:sldId id="283" r:id="rId20"/>
    <p:sldId id="284" r:id="rId21"/>
    <p:sldId id="285" r:id="rId22"/>
    <p:sldId id="290" r:id="rId23"/>
    <p:sldId id="286" r:id="rId24"/>
    <p:sldId id="28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176FF-F5B4-4D45-8779-9F0F455743E8}" type="datetimeFigureOut">
              <a:rPr lang="en-US" smtClean="0"/>
              <a:t>4/4/2020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FBCA-4BE8-4FB5-91BD-69C6AC6BDB5D}" type="slidenum">
              <a:rPr lang="en-US" smtClean="0"/>
              <a:t>‹#›</a:t>
            </a:fld>
            <a:endParaRPr lang="en-US" dirty="0"/>
          </a:p>
        </p:txBody>
      </p:sp>
    </p:spTree>
    <p:extLst>
      <p:ext uri="{BB962C8B-B14F-4D97-AF65-F5344CB8AC3E}">
        <p14:creationId xmlns:p14="http://schemas.microsoft.com/office/powerpoint/2010/main" val="71123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0ADF3C0-B1FB-42DC-B478-AF84C3CE5C3C}" type="datetime1">
              <a:rPr lang="en-US" smtClean="0"/>
              <a:t>4/4/2020</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1DA58D-CE36-42FB-A681-D4975774D88C}" type="datetime1">
              <a:rPr lang="en-US" smtClean="0"/>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5E26B-855B-4DB6-BFA6-A35E4D51FCF3}" type="datetime1">
              <a:rPr lang="en-US" smtClean="0"/>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DD5F4-8AF8-46B9-B655-FECF27EF63FD}" type="datetime1">
              <a:rPr lang="en-US" smtClean="0"/>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119408-9C27-42D0-A3E3-2484768A8F22}" type="datetime1">
              <a:rPr lang="en-US" smtClean="0"/>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9DC33F-8D7B-46CC-9F59-1A17976147CE}" type="datetime1">
              <a:rPr lang="en-US" smtClean="0"/>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82513A-523B-4CD2-9C8B-D457F28F4ABD}" type="datetime1">
              <a:rPr lang="en-US" smtClean="0"/>
              <a:t>4/4/2020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5548E7-81A7-49BE-B31E-01672C55CDBE}" type="datetime1">
              <a:rPr lang="en-US" smtClean="0"/>
              <a:t>4/4/2020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8A03C-BA82-4F79-A730-B582D55F1D51}" type="datetime1">
              <a:rPr lang="en-US" smtClean="0"/>
              <a:t>4/4/2020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417FC7-A8BD-4D51-8A8C-57C129BB2ED5}" type="datetime1">
              <a:rPr lang="en-US" smtClean="0"/>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91B8F2-452F-47BB-A0B0-A22052EA7BBF}" type="datetime1">
              <a:rPr lang="en-US" smtClean="0"/>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A4FA73F-E3AE-4666-833E-DAC3CC7447FA}" type="datetime1">
              <a:rPr lang="en-US" smtClean="0"/>
              <a:t>4/4/2020</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The_Beast_(Revel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Battle_of_Armageddon" TargetMode="External"/><Relationship Id="rId2" Type="http://schemas.openxmlformats.org/officeDocument/2006/relationships/hyperlink" Target="https://en.wikipedia.org/wiki/Euphrates_rive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4" descr="close up of pages of a book">
            <a:extLst>
              <a:ext uri="{FF2B5EF4-FFF2-40B4-BE49-F238E27FC236}">
                <a16:creationId xmlns:a16="http://schemas.microsoft.com/office/drawing/2014/main" id="{E8B6E499-B9AF-4C9F-9B5A-1EFCE8B402C0}"/>
              </a:ext>
            </a:extLst>
          </p:cNvPr>
          <p:cNvPicPr>
            <a:picLocks noChangeAspect="1"/>
          </p:cNvPicPr>
          <p:nvPr/>
        </p:nvPicPr>
        <p:blipFill rotWithShape="1">
          <a:blip r:embed="rId2"/>
          <a:srcRect l="28740" r="9545"/>
          <a:stretch/>
        </p:blipFill>
        <p:spPr>
          <a:xfrm>
            <a:off x="452761" y="10"/>
            <a:ext cx="5643239" cy="6857990"/>
          </a:xfrm>
          <a:prstGeom prst="rect">
            <a:avLst/>
          </a:prstGeom>
        </p:spPr>
      </p:pic>
      <p:sp>
        <p:nvSpPr>
          <p:cNvPr id="2" name="Title 1">
            <a:extLst>
              <a:ext uri="{FF2B5EF4-FFF2-40B4-BE49-F238E27FC236}">
                <a16:creationId xmlns:a16="http://schemas.microsoft.com/office/drawing/2014/main" id="{DAE48B8D-7A59-42A4-A61B-B66E6063DD0D}"/>
              </a:ext>
            </a:extLst>
          </p:cNvPr>
          <p:cNvSpPr>
            <a:spLocks noGrp="1"/>
          </p:cNvSpPr>
          <p:nvPr>
            <p:ph type="ctrTitle"/>
          </p:nvPr>
        </p:nvSpPr>
        <p:spPr>
          <a:xfrm>
            <a:off x="6744928" y="2553730"/>
            <a:ext cx="4433817" cy="2246870"/>
          </a:xfrm>
        </p:spPr>
        <p:txBody>
          <a:bodyPr>
            <a:noAutofit/>
          </a:bodyPr>
          <a:lstStyle/>
          <a:p>
            <a:r>
              <a:rPr lang="en-US" sz="4000" b="1" dirty="0"/>
              <a:t>Understanding the Judgements of God</a:t>
            </a:r>
            <a:endParaRPr lang="en-US" sz="4000" dirty="0"/>
          </a:p>
        </p:txBody>
      </p:sp>
      <p:sp>
        <p:nvSpPr>
          <p:cNvPr id="3" name="Subtitle 2">
            <a:extLst>
              <a:ext uri="{FF2B5EF4-FFF2-40B4-BE49-F238E27FC236}">
                <a16:creationId xmlns:a16="http://schemas.microsoft.com/office/drawing/2014/main" id="{93871044-9D2C-42D1-8B31-E3D6F11C6013}"/>
              </a:ext>
            </a:extLst>
          </p:cNvPr>
          <p:cNvSpPr>
            <a:spLocks noGrp="1"/>
          </p:cNvSpPr>
          <p:nvPr>
            <p:ph type="subTitle" idx="1"/>
          </p:nvPr>
        </p:nvSpPr>
        <p:spPr>
          <a:xfrm>
            <a:off x="6729688" y="4800600"/>
            <a:ext cx="4210161" cy="1691640"/>
          </a:xfrm>
        </p:spPr>
        <p:txBody>
          <a:bodyPr>
            <a:normAutofit/>
          </a:bodyPr>
          <a:lstStyle/>
          <a:p>
            <a:pPr>
              <a:spcBef>
                <a:spcPts val="0"/>
              </a:spcBef>
              <a:spcAft>
                <a:spcPts val="0"/>
              </a:spcAft>
            </a:pPr>
            <a:r>
              <a:rPr lang="en-US" sz="2400" b="1" dirty="0">
                <a:latin typeface="Calibri" panose="020F0502020204030204" pitchFamily="34" charset="0"/>
                <a:ea typeface="Times New Roman" panose="02020603050405020304" pitchFamily="18" charset="0"/>
                <a:cs typeface="Times New Roman" panose="02020603050405020304" pitchFamily="18" charset="0"/>
              </a:rPr>
              <a:t>With Bishop Ronald K. Powell</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6644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661D-94C5-482D-9B07-BA9F7785EBFD}"/>
              </a:ext>
            </a:extLst>
          </p:cNvPr>
          <p:cNvSpPr>
            <a:spLocks noGrp="1"/>
          </p:cNvSpPr>
          <p:nvPr>
            <p:ph type="title"/>
          </p:nvPr>
        </p:nvSpPr>
        <p:spPr>
          <a:xfrm>
            <a:off x="914400" y="365760"/>
            <a:ext cx="10040112" cy="861678"/>
          </a:xfrm>
        </p:spPr>
        <p:txBody>
          <a:bodyPr/>
          <a:lstStyle/>
          <a:p>
            <a:r>
              <a:rPr lang="en-US" dirty="0">
                <a:latin typeface="Arial Black" panose="020B0A04020102020204" pitchFamily="34" charset="0"/>
              </a:rPr>
              <a:t>Bowls of God's wrath</a:t>
            </a:r>
            <a:endParaRPr lang="en-US" dirty="0"/>
          </a:p>
        </p:txBody>
      </p:sp>
      <p:sp>
        <p:nvSpPr>
          <p:cNvPr id="3" name="Content Placeholder 2">
            <a:extLst>
              <a:ext uri="{FF2B5EF4-FFF2-40B4-BE49-F238E27FC236}">
                <a16:creationId xmlns:a16="http://schemas.microsoft.com/office/drawing/2014/main" id="{A8A1C4E9-1527-4E2A-9E46-B1A231DFAE6A}"/>
              </a:ext>
            </a:extLst>
          </p:cNvPr>
          <p:cNvSpPr>
            <a:spLocks noGrp="1"/>
          </p:cNvSpPr>
          <p:nvPr>
            <p:ph idx="1"/>
          </p:nvPr>
        </p:nvSpPr>
        <p:spPr>
          <a:xfrm>
            <a:off x="799070" y="1301578"/>
            <a:ext cx="9366422" cy="5066271"/>
          </a:xfrm>
        </p:spPr>
        <p:txBody>
          <a:bodyPr>
            <a:normAutofit fontScale="85000" lnSpcReduction="20000"/>
          </a:bodyPr>
          <a:lstStyle/>
          <a:p>
            <a:r>
              <a:rPr lang="en-US" sz="3100" b="1" dirty="0">
                <a:latin typeface="Arial Rounded MT Bold" panose="020F0704030504030204" pitchFamily="34" charset="0"/>
              </a:rPr>
              <a:t>First Bowl</a:t>
            </a:r>
          </a:p>
          <a:p>
            <a:r>
              <a:rPr lang="en-US" sz="3100" b="1" dirty="0">
                <a:solidFill>
                  <a:srgbClr val="FF0000"/>
                </a:solidFill>
                <a:latin typeface="Arial Rounded MT Bold" panose="020F0704030504030204" pitchFamily="34" charset="0"/>
              </a:rPr>
              <a:t>Loathsome Sores. </a:t>
            </a:r>
            <a:r>
              <a:rPr lang="en-US" sz="3100" dirty="0">
                <a:latin typeface="Arial Rounded MT Bold" panose="020F0704030504030204" pitchFamily="34" charset="0"/>
              </a:rPr>
              <a:t>So the first angel went and poured out his bowl on the earth, </a:t>
            </a:r>
            <a:r>
              <a:rPr lang="en-US" sz="3100" u="sng" dirty="0">
                <a:solidFill>
                  <a:srgbClr val="FF0000"/>
                </a:solidFill>
                <a:latin typeface="Arial Rounded MT Bold" panose="020F0704030504030204" pitchFamily="34" charset="0"/>
              </a:rPr>
              <a:t>and harmful and painful sores came upon the people who bore the mark of </a:t>
            </a:r>
            <a:r>
              <a:rPr lang="en-US" sz="3100" u="sng" dirty="0">
                <a:solidFill>
                  <a:srgbClr val="FF0000"/>
                </a:solidFill>
                <a:latin typeface="Arial Rounded MT Bold" panose="020F0704030504030204" pitchFamily="34" charset="0"/>
                <a:hlinkClick r:id="rId2" tooltip="The Beast (Revelation)">
                  <a:extLst>
                    <a:ext uri="{A12FA001-AC4F-418D-AE19-62706E023703}">
                      <ahyp:hlinkClr xmlns:ahyp="http://schemas.microsoft.com/office/drawing/2018/hyperlinkcolor" val="tx"/>
                    </a:ext>
                  </a:extLst>
                </a:hlinkClick>
              </a:rPr>
              <a:t>the beast</a:t>
            </a:r>
            <a:r>
              <a:rPr lang="en-US" sz="3100" u="sng" dirty="0">
                <a:solidFill>
                  <a:srgbClr val="FF0000"/>
                </a:solidFill>
                <a:latin typeface="Arial Rounded MT Bold" panose="020F0704030504030204" pitchFamily="34" charset="0"/>
              </a:rPr>
              <a:t> </a:t>
            </a:r>
            <a:r>
              <a:rPr lang="en-US" sz="3100" dirty="0">
                <a:solidFill>
                  <a:srgbClr val="FF0000"/>
                </a:solidFill>
                <a:latin typeface="Arial Rounded MT Bold" panose="020F0704030504030204" pitchFamily="34" charset="0"/>
              </a:rPr>
              <a:t>and worshiped its image</a:t>
            </a:r>
            <a:r>
              <a:rPr lang="en-US" sz="3100" dirty="0">
                <a:latin typeface="Arial Rounded MT Bold" panose="020F0704030504030204" pitchFamily="34" charset="0"/>
              </a:rPr>
              <a:t>. “The unseen mark, which identifies a person’s loyalty to a false god, is now made </a:t>
            </a:r>
            <a:r>
              <a:rPr lang="en-US" sz="3100" b="1" u="sng" dirty="0">
                <a:latin typeface="Arial Rounded MT Bold" panose="020F0704030504030204" pitchFamily="34" charset="0"/>
              </a:rPr>
              <a:t>visible in the festering boils</a:t>
            </a:r>
            <a:r>
              <a:rPr lang="en-US" sz="3100" dirty="0">
                <a:latin typeface="Arial Rounded MT Bold" panose="020F0704030504030204" pitchFamily="34" charset="0"/>
              </a:rPr>
              <a:t>. </a:t>
            </a:r>
            <a:r>
              <a:rPr lang="en-US" sz="3100" dirty="0">
                <a:solidFill>
                  <a:srgbClr val="FF0000"/>
                </a:solidFill>
                <a:latin typeface="Arial Rounded MT Bold" panose="020F0704030504030204" pitchFamily="34" charset="0"/>
              </a:rPr>
              <a:t>The outer corruption of their flesh parallels their inner corruption</a:t>
            </a:r>
            <a:r>
              <a:rPr lang="en-US" sz="3100" dirty="0">
                <a:latin typeface="Arial Rounded MT Bold" panose="020F0704030504030204" pitchFamily="34" charset="0"/>
              </a:rPr>
              <a:t>.” </a:t>
            </a:r>
          </a:p>
          <a:p>
            <a:r>
              <a:rPr lang="en-US" sz="3100" b="1" dirty="0">
                <a:latin typeface="Arial Rounded MT Bold" panose="020F0704030504030204" pitchFamily="34" charset="0"/>
              </a:rPr>
              <a:t>Second Bowl</a:t>
            </a:r>
          </a:p>
          <a:p>
            <a:r>
              <a:rPr lang="en-US" sz="3100" b="1" dirty="0">
                <a:latin typeface="Arial Rounded MT Bold" panose="020F0704030504030204" pitchFamily="34" charset="0"/>
              </a:rPr>
              <a:t>The second bowl: </a:t>
            </a:r>
            <a:r>
              <a:rPr lang="en-US" sz="3100" b="1" u="sng" dirty="0">
                <a:solidFill>
                  <a:srgbClr val="FF0000"/>
                </a:solidFill>
                <a:latin typeface="Arial Rounded MT Bold" panose="020F0704030504030204" pitchFamily="34" charset="0"/>
              </a:rPr>
              <a:t>the sea turns to blood</a:t>
            </a:r>
            <a:r>
              <a:rPr lang="en-US" sz="3100" dirty="0">
                <a:latin typeface="Arial Rounded MT Bold" panose="020F0704030504030204" pitchFamily="34" charset="0"/>
              </a:rPr>
              <a:t>. Then the second angel poured out his </a:t>
            </a:r>
            <a:r>
              <a:rPr lang="en-US" sz="3100" b="1" dirty="0">
                <a:latin typeface="Arial Rounded MT Bold" panose="020F0704030504030204" pitchFamily="34" charset="0"/>
              </a:rPr>
              <a:t>bowl on the sea, and it became </a:t>
            </a:r>
            <a:r>
              <a:rPr lang="en-US" sz="3100" b="1" u="sng" dirty="0">
                <a:latin typeface="Arial Rounded MT Bold" panose="020F0704030504030204" pitchFamily="34" charset="0"/>
              </a:rPr>
              <a:t>blood as of a dead man</a:t>
            </a:r>
            <a:r>
              <a:rPr lang="en-US" sz="3100" b="1" dirty="0">
                <a:latin typeface="Arial Rounded MT Bold" panose="020F0704030504030204" pitchFamily="34" charset="0"/>
              </a:rPr>
              <a:t>; and </a:t>
            </a:r>
            <a:r>
              <a:rPr lang="en-US" sz="3100" b="1" u="sng" dirty="0">
                <a:solidFill>
                  <a:srgbClr val="FF0000"/>
                </a:solidFill>
                <a:latin typeface="Arial Rounded MT Bold" panose="020F0704030504030204" pitchFamily="34" charset="0"/>
              </a:rPr>
              <a:t>every living creature in the sea died</a:t>
            </a:r>
            <a:r>
              <a:rPr lang="en-US" sz="3100" dirty="0">
                <a:latin typeface="Arial Rounded MT Bold" panose="020F0704030504030204" pitchFamily="34" charset="0"/>
              </a:rPr>
              <a:t>. </a:t>
            </a:r>
          </a:p>
          <a:p>
            <a:endParaRPr lang="en-US" dirty="0"/>
          </a:p>
        </p:txBody>
      </p:sp>
    </p:spTree>
    <p:extLst>
      <p:ext uri="{BB962C8B-B14F-4D97-AF65-F5344CB8AC3E}">
        <p14:creationId xmlns:p14="http://schemas.microsoft.com/office/powerpoint/2010/main" val="417267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6D17-2E90-44DF-AEC1-0E77152B5F61}"/>
              </a:ext>
            </a:extLst>
          </p:cNvPr>
          <p:cNvSpPr>
            <a:spLocks noGrp="1"/>
          </p:cNvSpPr>
          <p:nvPr>
            <p:ph type="title"/>
          </p:nvPr>
        </p:nvSpPr>
        <p:spPr>
          <a:xfrm>
            <a:off x="881449" y="181232"/>
            <a:ext cx="10073063" cy="972065"/>
          </a:xfrm>
        </p:spPr>
        <p:txBody>
          <a:bodyPr/>
          <a:lstStyle/>
          <a:p>
            <a:r>
              <a:rPr lang="en-US" dirty="0">
                <a:latin typeface="Arial Black" panose="020B0A04020102020204" pitchFamily="34" charset="0"/>
              </a:rPr>
              <a:t>Bowls of God's wrath</a:t>
            </a:r>
            <a:endParaRPr lang="en-US" dirty="0"/>
          </a:p>
        </p:txBody>
      </p:sp>
      <p:sp>
        <p:nvSpPr>
          <p:cNvPr id="3" name="Content Placeholder 2">
            <a:extLst>
              <a:ext uri="{FF2B5EF4-FFF2-40B4-BE49-F238E27FC236}">
                <a16:creationId xmlns:a16="http://schemas.microsoft.com/office/drawing/2014/main" id="{CABD85FC-4CB0-4C00-A621-22EBA2D6B21F}"/>
              </a:ext>
            </a:extLst>
          </p:cNvPr>
          <p:cNvSpPr>
            <a:spLocks noGrp="1"/>
          </p:cNvSpPr>
          <p:nvPr>
            <p:ph idx="1"/>
          </p:nvPr>
        </p:nvSpPr>
        <p:spPr>
          <a:xfrm>
            <a:off x="757881" y="1276865"/>
            <a:ext cx="9761838" cy="5215375"/>
          </a:xfrm>
        </p:spPr>
        <p:txBody>
          <a:bodyPr>
            <a:normAutofit fontScale="25000" lnSpcReduction="20000"/>
          </a:bodyPr>
          <a:lstStyle/>
          <a:p>
            <a:r>
              <a:rPr lang="en-US" sz="12800" b="1" dirty="0">
                <a:latin typeface="Arial Rounded MT Bold" panose="020F0704030504030204" pitchFamily="34" charset="0"/>
              </a:rPr>
              <a:t>Third Bowl</a:t>
            </a:r>
          </a:p>
          <a:p>
            <a:r>
              <a:rPr lang="en-US" sz="12800" b="1" u="sng" dirty="0">
                <a:solidFill>
                  <a:srgbClr val="FF0000"/>
                </a:solidFill>
                <a:latin typeface="Arial Rounded MT Bold" panose="020F0704030504030204" pitchFamily="34" charset="0"/>
              </a:rPr>
              <a:t>The waters turn to blood</a:t>
            </a:r>
            <a:r>
              <a:rPr lang="en-US" sz="12800" dirty="0">
                <a:latin typeface="Arial Rounded MT Bold" panose="020F0704030504030204" pitchFamily="34" charset="0"/>
              </a:rPr>
              <a:t>. Then the third angel poured out his bowl on the </a:t>
            </a:r>
            <a:r>
              <a:rPr lang="en-US" sz="12800" b="1" dirty="0">
                <a:solidFill>
                  <a:srgbClr val="FF0000"/>
                </a:solidFill>
                <a:latin typeface="Arial Rounded MT Bold" panose="020F0704030504030204" pitchFamily="34" charset="0"/>
              </a:rPr>
              <a:t>rivers and springs of water</a:t>
            </a:r>
            <a:r>
              <a:rPr lang="en-US" sz="12800" dirty="0">
                <a:latin typeface="Arial Rounded MT Bold" panose="020F0704030504030204" pitchFamily="34" charset="0"/>
              </a:rPr>
              <a:t>, and they became blood. And I heard the angel of the waters saying: </a:t>
            </a:r>
          </a:p>
          <a:p>
            <a:r>
              <a:rPr lang="en-US" sz="12800" dirty="0">
                <a:latin typeface="Arial Rounded MT Bold" panose="020F0704030504030204" pitchFamily="34" charset="0"/>
              </a:rPr>
              <a:t>“You are righteous, oh Lord, the one who is and who was and who is to be,” because you have judged these things. </a:t>
            </a:r>
            <a:r>
              <a:rPr lang="en-US" sz="12800" b="1" u="sng" dirty="0">
                <a:solidFill>
                  <a:srgbClr val="FF0000"/>
                </a:solidFill>
                <a:latin typeface="Arial Rounded MT Bold" panose="020F0704030504030204" pitchFamily="34" charset="0"/>
              </a:rPr>
              <a:t>For they have shed the blood of saints and prophets, and you have given them blood to drink</a:t>
            </a:r>
            <a:r>
              <a:rPr lang="en-US" sz="12800" dirty="0">
                <a:latin typeface="Arial Rounded MT Bold" panose="020F0704030504030204" pitchFamily="34" charset="0"/>
              </a:rPr>
              <a:t>. For “it is their just due.” And I heard another from the altar saying, “Even so, Lord God Almighty, true and righteous are your judgements.” </a:t>
            </a:r>
          </a:p>
          <a:p>
            <a:endParaRPr lang="en-US" dirty="0"/>
          </a:p>
        </p:txBody>
      </p:sp>
    </p:spTree>
    <p:extLst>
      <p:ext uri="{BB962C8B-B14F-4D97-AF65-F5344CB8AC3E}">
        <p14:creationId xmlns:p14="http://schemas.microsoft.com/office/powerpoint/2010/main" val="351714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768B-3D2D-4B05-85AC-500B0A8A917B}"/>
              </a:ext>
            </a:extLst>
          </p:cNvPr>
          <p:cNvSpPr>
            <a:spLocks noGrp="1"/>
          </p:cNvSpPr>
          <p:nvPr>
            <p:ph type="title"/>
          </p:nvPr>
        </p:nvSpPr>
        <p:spPr>
          <a:xfrm>
            <a:off x="1062681" y="365760"/>
            <a:ext cx="9891831" cy="1001721"/>
          </a:xfrm>
        </p:spPr>
        <p:txBody>
          <a:bodyPr/>
          <a:lstStyle/>
          <a:p>
            <a:r>
              <a:rPr lang="en-US" dirty="0">
                <a:latin typeface="Arial Black" panose="020B0A04020102020204" pitchFamily="34" charset="0"/>
              </a:rPr>
              <a:t>Bowls of God's wrath</a:t>
            </a:r>
            <a:endParaRPr lang="en-US" dirty="0"/>
          </a:p>
        </p:txBody>
      </p:sp>
      <p:sp>
        <p:nvSpPr>
          <p:cNvPr id="3" name="Content Placeholder 2">
            <a:extLst>
              <a:ext uri="{FF2B5EF4-FFF2-40B4-BE49-F238E27FC236}">
                <a16:creationId xmlns:a16="http://schemas.microsoft.com/office/drawing/2014/main" id="{37490E35-3D31-4D81-A55E-12856EE62EE3}"/>
              </a:ext>
            </a:extLst>
          </p:cNvPr>
          <p:cNvSpPr>
            <a:spLocks noGrp="1"/>
          </p:cNvSpPr>
          <p:nvPr>
            <p:ph idx="1"/>
          </p:nvPr>
        </p:nvSpPr>
        <p:spPr>
          <a:xfrm>
            <a:off x="906161" y="1540476"/>
            <a:ext cx="9803027" cy="4951764"/>
          </a:xfrm>
        </p:spPr>
        <p:txBody>
          <a:bodyPr>
            <a:noAutofit/>
          </a:bodyPr>
          <a:lstStyle/>
          <a:p>
            <a:r>
              <a:rPr lang="en-US" sz="2800" b="1" dirty="0">
                <a:latin typeface="Arial Rounded MT Bold" panose="020F0704030504030204" pitchFamily="34" charset="0"/>
              </a:rPr>
              <a:t>Fourth Bowl</a:t>
            </a:r>
          </a:p>
          <a:p>
            <a:r>
              <a:rPr lang="en-US" sz="2800" dirty="0">
                <a:latin typeface="Arial Rounded MT Bold" panose="020F0704030504030204" pitchFamily="34" charset="0"/>
              </a:rPr>
              <a:t>When the fourth bowl is poured out, </a:t>
            </a:r>
            <a:r>
              <a:rPr lang="en-US" sz="2800" b="1" u="sng" dirty="0">
                <a:solidFill>
                  <a:srgbClr val="FF0000"/>
                </a:solidFill>
                <a:latin typeface="Arial Rounded MT Bold" panose="020F0704030504030204" pitchFamily="34" charset="0"/>
              </a:rPr>
              <a:t>the sun causes a major heatwave to scorch the planet with fire</a:t>
            </a:r>
            <a:r>
              <a:rPr lang="en-US" sz="2800" dirty="0">
                <a:latin typeface="Arial Rounded MT Bold" panose="020F0704030504030204" pitchFamily="34" charset="0"/>
              </a:rPr>
              <a:t>. The incorrigible wicked refuse to repent while they blaspheme the name of God.</a:t>
            </a:r>
          </a:p>
          <a:p>
            <a:r>
              <a:rPr lang="en-US" sz="2800" b="1" dirty="0">
                <a:latin typeface="Arial Rounded MT Bold" panose="020F0704030504030204" pitchFamily="34" charset="0"/>
              </a:rPr>
              <a:t>Fifth Bowl</a:t>
            </a:r>
          </a:p>
          <a:p>
            <a:r>
              <a:rPr lang="en-US" sz="2800" dirty="0">
                <a:latin typeface="Arial Rounded MT Bold" panose="020F0704030504030204" pitchFamily="34" charset="0"/>
              </a:rPr>
              <a:t>When the fifth bowl is poured out, </a:t>
            </a:r>
            <a:r>
              <a:rPr lang="en-US" sz="2800" b="1" u="sng" dirty="0">
                <a:solidFill>
                  <a:srgbClr val="FF0000"/>
                </a:solidFill>
                <a:latin typeface="Arial Rounded MT Bold" panose="020F0704030504030204" pitchFamily="34" charset="0"/>
              </a:rPr>
              <a:t>a thick darkness overwhelms the kingdom of the beast</a:t>
            </a:r>
            <a:r>
              <a:rPr lang="en-US" sz="2800" dirty="0">
                <a:latin typeface="Arial Rounded MT Bold" panose="020F0704030504030204" pitchFamily="34" charset="0"/>
              </a:rPr>
              <a:t>. The wicked continue to stubbornly defame the name of God while refusing to repent and glorify God.</a:t>
            </a:r>
          </a:p>
        </p:txBody>
      </p:sp>
    </p:spTree>
    <p:extLst>
      <p:ext uri="{BB962C8B-B14F-4D97-AF65-F5344CB8AC3E}">
        <p14:creationId xmlns:p14="http://schemas.microsoft.com/office/powerpoint/2010/main" val="90287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4AFE-689F-45BB-9B9A-6C6F4AAEAA3B}"/>
              </a:ext>
            </a:extLst>
          </p:cNvPr>
          <p:cNvSpPr>
            <a:spLocks noGrp="1"/>
          </p:cNvSpPr>
          <p:nvPr>
            <p:ph type="title"/>
          </p:nvPr>
        </p:nvSpPr>
        <p:spPr>
          <a:xfrm>
            <a:off x="955589" y="365760"/>
            <a:ext cx="9998923" cy="1325562"/>
          </a:xfrm>
        </p:spPr>
        <p:txBody>
          <a:bodyPr/>
          <a:lstStyle/>
          <a:p>
            <a:r>
              <a:rPr lang="en-US" dirty="0">
                <a:latin typeface="Arial Black" panose="020B0A04020102020204" pitchFamily="34" charset="0"/>
              </a:rPr>
              <a:t>Bowls of God's wrath</a:t>
            </a:r>
            <a:endParaRPr lang="en-US" dirty="0"/>
          </a:p>
        </p:txBody>
      </p:sp>
      <p:sp>
        <p:nvSpPr>
          <p:cNvPr id="3" name="Content Placeholder 2">
            <a:extLst>
              <a:ext uri="{FF2B5EF4-FFF2-40B4-BE49-F238E27FC236}">
                <a16:creationId xmlns:a16="http://schemas.microsoft.com/office/drawing/2014/main" id="{BE554DE4-C8E7-4A78-BBFC-9D578237902E}"/>
              </a:ext>
            </a:extLst>
          </p:cNvPr>
          <p:cNvSpPr>
            <a:spLocks noGrp="1"/>
          </p:cNvSpPr>
          <p:nvPr>
            <p:ph idx="1"/>
          </p:nvPr>
        </p:nvSpPr>
        <p:spPr>
          <a:xfrm>
            <a:off x="955589" y="1828800"/>
            <a:ext cx="9621795" cy="4663440"/>
          </a:xfrm>
        </p:spPr>
        <p:txBody>
          <a:bodyPr>
            <a:normAutofit fontScale="77500" lnSpcReduction="20000"/>
          </a:bodyPr>
          <a:lstStyle/>
          <a:p>
            <a:r>
              <a:rPr lang="en-US" sz="3300" dirty="0">
                <a:latin typeface="Arial Rounded MT Bold" panose="020F0704030504030204" pitchFamily="34" charset="0"/>
              </a:rPr>
              <a:t>Sixth Bowl</a:t>
            </a:r>
          </a:p>
          <a:p>
            <a:r>
              <a:rPr lang="en-US" sz="3300" dirty="0">
                <a:latin typeface="Arial Rounded MT Bold" panose="020F0704030504030204" pitchFamily="34" charset="0"/>
              </a:rPr>
              <a:t>When the sixth bowl is poured out, </a:t>
            </a:r>
            <a:r>
              <a:rPr lang="en-US" sz="3300" b="1" u="sng" dirty="0">
                <a:latin typeface="Arial Rounded MT Bold" panose="020F0704030504030204" pitchFamily="34" charset="0"/>
              </a:rPr>
              <a:t>the great river </a:t>
            </a:r>
            <a:r>
              <a:rPr lang="en-US" sz="3300" b="1" u="sng" dirty="0">
                <a:latin typeface="Arial Rounded MT Bold" panose="020F0704030504030204" pitchFamily="34" charset="0"/>
                <a:hlinkClick r:id="rId2" tooltip="Euphrates river"/>
              </a:rPr>
              <a:t>Euphrates</a:t>
            </a:r>
            <a:r>
              <a:rPr lang="en-US" sz="3300" b="1" u="sng" dirty="0">
                <a:latin typeface="Arial Rounded MT Bold" panose="020F0704030504030204" pitchFamily="34" charset="0"/>
              </a:rPr>
              <a:t> dries up so that the kings of the east might cross to be prepared to battle</a:t>
            </a:r>
            <a:r>
              <a:rPr lang="en-US" sz="3300" dirty="0">
                <a:latin typeface="Arial Rounded MT Bold" panose="020F0704030504030204" pitchFamily="34" charset="0"/>
              </a:rPr>
              <a:t>. </a:t>
            </a:r>
          </a:p>
          <a:p>
            <a:r>
              <a:rPr lang="en-US" sz="3300" u="sng" dirty="0">
                <a:solidFill>
                  <a:srgbClr val="FF0000"/>
                </a:solidFill>
                <a:latin typeface="Arial Rounded MT Bold" panose="020F0704030504030204" pitchFamily="34" charset="0"/>
              </a:rPr>
              <a:t>Three unclean spirits </a:t>
            </a:r>
            <a:r>
              <a:rPr lang="en-US" sz="3300" u="sng" dirty="0">
                <a:latin typeface="Arial Rounded MT Bold" panose="020F0704030504030204" pitchFamily="34" charset="0"/>
              </a:rPr>
              <a:t>with the appearance of frogs come, one each, out of the mouths of the dragon, the beast, and the false prophet</a:t>
            </a:r>
            <a:r>
              <a:rPr lang="en-US" sz="3300" dirty="0">
                <a:latin typeface="Arial Rounded MT Bold" panose="020F0704030504030204" pitchFamily="34" charset="0"/>
              </a:rPr>
              <a:t>. </a:t>
            </a:r>
            <a:r>
              <a:rPr lang="en-US" sz="3300" u="sng" dirty="0">
                <a:solidFill>
                  <a:srgbClr val="FF0000"/>
                </a:solidFill>
                <a:latin typeface="Arial Rounded MT Bold" panose="020F0704030504030204" pitchFamily="34" charset="0"/>
              </a:rPr>
              <a:t>These demonic spirits work Satanic miracles</a:t>
            </a:r>
            <a:r>
              <a:rPr lang="en-US" sz="3300" u="sng" dirty="0">
                <a:latin typeface="Arial Rounded MT Bold" panose="020F0704030504030204" pitchFamily="34" charset="0"/>
              </a:rPr>
              <a:t> to gather the nations of the world to battle against the forces of good </a:t>
            </a:r>
            <a:r>
              <a:rPr lang="en-US" sz="3300" dirty="0">
                <a:latin typeface="Arial Rounded MT Bold" panose="020F0704030504030204" pitchFamily="34" charset="0"/>
              </a:rPr>
              <a:t>during the </a:t>
            </a:r>
            <a:r>
              <a:rPr lang="en-US" sz="3300" dirty="0">
                <a:latin typeface="Arial Rounded MT Bold" panose="020F0704030504030204" pitchFamily="34" charset="0"/>
                <a:hlinkClick r:id="rId3" tooltip="Battle of Armageddon"/>
              </a:rPr>
              <a:t>Battle of Armageddon</a:t>
            </a:r>
            <a:r>
              <a:rPr lang="en-US" sz="3300" dirty="0">
                <a:latin typeface="Arial Rounded MT Bold" panose="020F0704030504030204" pitchFamily="34" charset="0"/>
              </a:rPr>
              <a:t>. Jesus says that his coming will be like that of a thief in the night, urging his followers to stay alert.</a:t>
            </a:r>
          </a:p>
          <a:p>
            <a:r>
              <a:rPr lang="en-US" sz="3300" dirty="0">
                <a:solidFill>
                  <a:srgbClr val="FF0000"/>
                </a:solidFill>
                <a:latin typeface="Arial Rounded MT Bold" panose="020F0704030504030204" pitchFamily="34" charset="0"/>
              </a:rPr>
              <a:t>The great eschatological battle is not described in Rev. 16, for it was already won on the cross. </a:t>
            </a:r>
          </a:p>
          <a:p>
            <a:endParaRPr lang="en-US" dirty="0"/>
          </a:p>
        </p:txBody>
      </p:sp>
    </p:spTree>
    <p:extLst>
      <p:ext uri="{BB962C8B-B14F-4D97-AF65-F5344CB8AC3E}">
        <p14:creationId xmlns:p14="http://schemas.microsoft.com/office/powerpoint/2010/main" val="72869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41A36-5FD2-4958-9945-E9CC4AB2551A}"/>
              </a:ext>
            </a:extLst>
          </p:cNvPr>
          <p:cNvSpPr>
            <a:spLocks noGrp="1"/>
          </p:cNvSpPr>
          <p:nvPr>
            <p:ph type="title"/>
          </p:nvPr>
        </p:nvSpPr>
        <p:spPr/>
        <p:txBody>
          <a:bodyPr/>
          <a:lstStyle/>
          <a:p>
            <a:r>
              <a:rPr lang="en-US" dirty="0">
                <a:latin typeface="Arial Black" panose="020B0A04020102020204" pitchFamily="34" charset="0"/>
              </a:rPr>
              <a:t>Bowls of God's wrath</a:t>
            </a:r>
            <a:endParaRPr lang="en-US" dirty="0"/>
          </a:p>
        </p:txBody>
      </p:sp>
      <p:sp>
        <p:nvSpPr>
          <p:cNvPr id="3" name="Content Placeholder 2">
            <a:extLst>
              <a:ext uri="{FF2B5EF4-FFF2-40B4-BE49-F238E27FC236}">
                <a16:creationId xmlns:a16="http://schemas.microsoft.com/office/drawing/2014/main" id="{6C767C92-A4DF-4130-AE6F-2BAF92558CEB}"/>
              </a:ext>
            </a:extLst>
          </p:cNvPr>
          <p:cNvSpPr>
            <a:spLocks noGrp="1"/>
          </p:cNvSpPr>
          <p:nvPr>
            <p:ph idx="1"/>
          </p:nvPr>
        </p:nvSpPr>
        <p:spPr/>
        <p:txBody>
          <a:bodyPr>
            <a:normAutofit fontScale="92500" lnSpcReduction="10000"/>
          </a:bodyPr>
          <a:lstStyle/>
          <a:p>
            <a:r>
              <a:rPr lang="en-US" sz="3200" dirty="0">
                <a:latin typeface="Arial Rounded MT Bold" panose="020F0704030504030204" pitchFamily="34" charset="0"/>
              </a:rPr>
              <a:t>Seventh Bowl</a:t>
            </a:r>
          </a:p>
          <a:p>
            <a:r>
              <a:rPr lang="en-US" sz="3200" dirty="0">
                <a:latin typeface="Arial Rounded MT Bold" panose="020F0704030504030204" pitchFamily="34" charset="0"/>
              </a:rPr>
              <a:t>When the seventh bowl is poured out, </a:t>
            </a:r>
            <a:r>
              <a:rPr lang="en-US" sz="3200" u="sng" dirty="0">
                <a:solidFill>
                  <a:srgbClr val="FF0000"/>
                </a:solidFill>
                <a:latin typeface="Arial Rounded MT Bold" panose="020F0704030504030204" pitchFamily="34" charset="0"/>
              </a:rPr>
              <a:t>a global earthquake causes the cities of the world to collapse</a:t>
            </a:r>
            <a:r>
              <a:rPr lang="en-US" sz="3200" dirty="0">
                <a:latin typeface="Arial Rounded MT Bold" panose="020F0704030504030204" pitchFamily="34" charset="0"/>
              </a:rPr>
              <a:t>. All the mountains and islands are removed from their foundations. </a:t>
            </a:r>
            <a:r>
              <a:rPr lang="en-US" sz="3200" u="sng" dirty="0">
                <a:solidFill>
                  <a:srgbClr val="FF0000"/>
                </a:solidFill>
                <a:latin typeface="Arial Rounded MT Bold" panose="020F0704030504030204" pitchFamily="34" charset="0"/>
              </a:rPr>
              <a:t>Giant hailstones weighing around 75 pounds or 35 kilograms plummet onto the planet</a:t>
            </a:r>
            <a:r>
              <a:rPr lang="en-US" sz="3200" dirty="0">
                <a:latin typeface="Arial Rounded MT Bold" panose="020F0704030504030204" pitchFamily="34" charset="0"/>
              </a:rPr>
              <a:t>. The plagues are so severe that the wicked's hatred of God intensifies while the incorrigible continue to curse God.</a:t>
            </a:r>
          </a:p>
          <a:p>
            <a:endParaRPr lang="en-US" dirty="0"/>
          </a:p>
        </p:txBody>
      </p:sp>
    </p:spTree>
    <p:extLst>
      <p:ext uri="{BB962C8B-B14F-4D97-AF65-F5344CB8AC3E}">
        <p14:creationId xmlns:p14="http://schemas.microsoft.com/office/powerpoint/2010/main" val="2270900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C50B-19D5-49B9-9CAC-AEFA22662A21}"/>
              </a:ext>
            </a:extLst>
          </p:cNvPr>
          <p:cNvSpPr>
            <a:spLocks noGrp="1"/>
          </p:cNvSpPr>
          <p:nvPr>
            <p:ph type="title"/>
          </p:nvPr>
        </p:nvSpPr>
        <p:spPr/>
        <p:txBody>
          <a:bodyPr/>
          <a:lstStyle/>
          <a:p>
            <a:r>
              <a:rPr lang="en-US" dirty="0"/>
              <a:t>7. THE BEMA JUDGMENT</a:t>
            </a:r>
          </a:p>
        </p:txBody>
      </p:sp>
      <p:sp>
        <p:nvSpPr>
          <p:cNvPr id="3" name="Content Placeholder 2">
            <a:extLst>
              <a:ext uri="{FF2B5EF4-FFF2-40B4-BE49-F238E27FC236}">
                <a16:creationId xmlns:a16="http://schemas.microsoft.com/office/drawing/2014/main" id="{7E450FC0-4047-42B1-A6D5-8F6FDF2F091B}"/>
              </a:ext>
            </a:extLst>
          </p:cNvPr>
          <p:cNvSpPr>
            <a:spLocks noGrp="1"/>
          </p:cNvSpPr>
          <p:nvPr>
            <p:ph idx="1"/>
          </p:nvPr>
        </p:nvSpPr>
        <p:spPr/>
        <p:txBody>
          <a:bodyPr/>
          <a:lstStyle/>
          <a:p>
            <a:r>
              <a:rPr lang="en-US" sz="3600" dirty="0">
                <a:latin typeface="Arial Rounded MT Bold" panose="020F0704030504030204" pitchFamily="34" charset="0"/>
              </a:rPr>
              <a:t>2 Corinthians 5:10 King James Version (KJV)</a:t>
            </a:r>
          </a:p>
          <a:p>
            <a:r>
              <a:rPr lang="en-US" sz="3600" baseline="30000" dirty="0">
                <a:latin typeface="Arial Rounded MT Bold" panose="020F0704030504030204" pitchFamily="34" charset="0"/>
              </a:rPr>
              <a:t>10</a:t>
            </a:r>
            <a:r>
              <a:rPr lang="en-US" sz="3600" u="sng" baseline="30000" dirty="0">
                <a:latin typeface="Arial Rounded MT Bold" panose="020F0704030504030204" pitchFamily="34" charset="0"/>
              </a:rPr>
              <a:t> </a:t>
            </a:r>
            <a:r>
              <a:rPr lang="en-US" sz="3600" u="sng" dirty="0">
                <a:solidFill>
                  <a:srgbClr val="FF0000"/>
                </a:solidFill>
                <a:latin typeface="Arial Rounded MT Bold" panose="020F0704030504030204" pitchFamily="34" charset="0"/>
              </a:rPr>
              <a:t>For we must all appear before the judgment seat of Christ</a:t>
            </a:r>
            <a:r>
              <a:rPr lang="en-US" sz="3600" dirty="0">
                <a:latin typeface="Arial Rounded MT Bold" panose="020F0704030504030204" pitchFamily="34" charset="0"/>
              </a:rPr>
              <a:t>; that every one may receive the things done in his body, </a:t>
            </a:r>
            <a:r>
              <a:rPr lang="en-US" sz="3600" dirty="0">
                <a:solidFill>
                  <a:srgbClr val="FF0000"/>
                </a:solidFill>
                <a:latin typeface="Arial Rounded MT Bold" panose="020F0704030504030204" pitchFamily="34" charset="0"/>
              </a:rPr>
              <a:t>according to that he hath done, whether it be good or bad</a:t>
            </a:r>
            <a:r>
              <a:rPr lang="en-US" sz="3600" dirty="0">
                <a:latin typeface="Arial Rounded MT Bold" panose="020F0704030504030204" pitchFamily="34" charset="0"/>
              </a:rPr>
              <a:t>.</a:t>
            </a:r>
          </a:p>
          <a:p>
            <a:endParaRPr lang="en-US" dirty="0"/>
          </a:p>
        </p:txBody>
      </p:sp>
    </p:spTree>
    <p:extLst>
      <p:ext uri="{BB962C8B-B14F-4D97-AF65-F5344CB8AC3E}">
        <p14:creationId xmlns:p14="http://schemas.microsoft.com/office/powerpoint/2010/main" val="133649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9F0E8-1655-41A6-BDC7-D7DC97A2C35D}"/>
              </a:ext>
            </a:extLst>
          </p:cNvPr>
          <p:cNvSpPr>
            <a:spLocks noGrp="1"/>
          </p:cNvSpPr>
          <p:nvPr>
            <p:ph type="title"/>
          </p:nvPr>
        </p:nvSpPr>
        <p:spPr/>
        <p:txBody>
          <a:bodyPr/>
          <a:lstStyle/>
          <a:p>
            <a:r>
              <a:rPr lang="en-US" dirty="0"/>
              <a:t>8. THE NATIONS JUDGMENT</a:t>
            </a:r>
          </a:p>
        </p:txBody>
      </p:sp>
      <p:sp>
        <p:nvSpPr>
          <p:cNvPr id="3" name="Content Placeholder 2">
            <a:extLst>
              <a:ext uri="{FF2B5EF4-FFF2-40B4-BE49-F238E27FC236}">
                <a16:creationId xmlns:a16="http://schemas.microsoft.com/office/drawing/2014/main" id="{1A70B235-017D-4FEA-BB5E-895BC78277E2}"/>
              </a:ext>
            </a:extLst>
          </p:cNvPr>
          <p:cNvSpPr>
            <a:spLocks noGrp="1"/>
          </p:cNvSpPr>
          <p:nvPr>
            <p:ph idx="1"/>
          </p:nvPr>
        </p:nvSpPr>
        <p:spPr/>
        <p:txBody>
          <a:bodyPr>
            <a:normAutofit fontScale="92500"/>
          </a:bodyPr>
          <a:lstStyle/>
          <a:p>
            <a:r>
              <a:rPr lang="en-US" sz="3200" dirty="0">
                <a:latin typeface="Arial Rounded MT Bold" panose="020F0704030504030204" pitchFamily="34" charset="0"/>
              </a:rPr>
              <a:t>Matthew 25:31-32 King James Version (KJV)</a:t>
            </a:r>
          </a:p>
          <a:p>
            <a:r>
              <a:rPr lang="en-US" sz="3200" baseline="30000" dirty="0">
                <a:latin typeface="Arial Rounded MT Bold" panose="020F0704030504030204" pitchFamily="34" charset="0"/>
              </a:rPr>
              <a:t>31 </a:t>
            </a:r>
            <a:r>
              <a:rPr lang="en-US" sz="3200" dirty="0">
                <a:latin typeface="Arial Rounded MT Bold" panose="020F0704030504030204" pitchFamily="34" charset="0"/>
              </a:rPr>
              <a:t>When the Son of man shall come in his glory, and all the holy angels with him, then shall he sit upon the throne of his glory:</a:t>
            </a:r>
          </a:p>
          <a:p>
            <a:r>
              <a:rPr lang="en-US" sz="3200" baseline="30000" dirty="0">
                <a:latin typeface="Arial Rounded MT Bold" panose="020F0704030504030204" pitchFamily="34" charset="0"/>
              </a:rPr>
              <a:t>32 </a:t>
            </a:r>
            <a:r>
              <a:rPr lang="en-US" sz="3200" u="sng" dirty="0">
                <a:solidFill>
                  <a:srgbClr val="FF0000"/>
                </a:solidFill>
                <a:latin typeface="Arial Rounded MT Bold" panose="020F0704030504030204" pitchFamily="34" charset="0"/>
              </a:rPr>
              <a:t>And before him shall be gathered all nations: and he shall separate them one from another, as a shepherd </a:t>
            </a:r>
            <a:r>
              <a:rPr lang="en-US" sz="3200" u="sng" dirty="0" err="1">
                <a:solidFill>
                  <a:srgbClr val="FF0000"/>
                </a:solidFill>
                <a:latin typeface="Arial Rounded MT Bold" panose="020F0704030504030204" pitchFamily="34" charset="0"/>
              </a:rPr>
              <a:t>divideth</a:t>
            </a:r>
            <a:r>
              <a:rPr lang="en-US" sz="3200" u="sng" dirty="0">
                <a:solidFill>
                  <a:srgbClr val="FF0000"/>
                </a:solidFill>
                <a:latin typeface="Arial Rounded MT Bold" panose="020F0704030504030204" pitchFamily="34" charset="0"/>
              </a:rPr>
              <a:t> his sheep from the goats:</a:t>
            </a:r>
          </a:p>
          <a:p>
            <a:endParaRPr lang="en-US" dirty="0"/>
          </a:p>
        </p:txBody>
      </p:sp>
    </p:spTree>
    <p:extLst>
      <p:ext uri="{BB962C8B-B14F-4D97-AF65-F5344CB8AC3E}">
        <p14:creationId xmlns:p14="http://schemas.microsoft.com/office/powerpoint/2010/main" val="127310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B647-A52C-4D86-806D-E5115B10AE03}"/>
              </a:ext>
            </a:extLst>
          </p:cNvPr>
          <p:cNvSpPr>
            <a:spLocks noGrp="1"/>
          </p:cNvSpPr>
          <p:nvPr>
            <p:ph type="title"/>
          </p:nvPr>
        </p:nvSpPr>
        <p:spPr/>
        <p:txBody>
          <a:bodyPr/>
          <a:lstStyle/>
          <a:p>
            <a:r>
              <a:rPr lang="en-US" dirty="0"/>
              <a:t>9. THE DEVIL’S FINAL JUDGMENT</a:t>
            </a:r>
          </a:p>
        </p:txBody>
      </p:sp>
      <p:sp>
        <p:nvSpPr>
          <p:cNvPr id="3" name="Content Placeholder 2">
            <a:extLst>
              <a:ext uri="{FF2B5EF4-FFF2-40B4-BE49-F238E27FC236}">
                <a16:creationId xmlns:a16="http://schemas.microsoft.com/office/drawing/2014/main" id="{607088F0-AC75-4CD8-9105-9F0EEA6882F7}"/>
              </a:ext>
            </a:extLst>
          </p:cNvPr>
          <p:cNvSpPr>
            <a:spLocks noGrp="1"/>
          </p:cNvSpPr>
          <p:nvPr>
            <p:ph idx="1"/>
          </p:nvPr>
        </p:nvSpPr>
        <p:spPr/>
        <p:txBody>
          <a:bodyPr>
            <a:normAutofit/>
          </a:bodyPr>
          <a:lstStyle/>
          <a:p>
            <a:r>
              <a:rPr lang="en-US" sz="3200" b="1" dirty="0"/>
              <a:t>Revelation 20</a:t>
            </a:r>
          </a:p>
          <a:p>
            <a:r>
              <a:rPr lang="en-US" sz="3200" b="1" baseline="30000" dirty="0"/>
              <a:t>10 </a:t>
            </a:r>
            <a:r>
              <a:rPr lang="en-US" sz="3200" b="1" dirty="0"/>
              <a:t>And the devil that deceived them was cast into the lake of fire and brimstone, where the beast and the false prophet are, and shall be tormented day and night for ever and ever.</a:t>
            </a:r>
          </a:p>
        </p:txBody>
      </p:sp>
    </p:spTree>
    <p:extLst>
      <p:ext uri="{BB962C8B-B14F-4D97-AF65-F5344CB8AC3E}">
        <p14:creationId xmlns:p14="http://schemas.microsoft.com/office/powerpoint/2010/main" val="2974513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3A18-5AF0-427A-B5B5-F71C8971B25C}"/>
              </a:ext>
            </a:extLst>
          </p:cNvPr>
          <p:cNvSpPr>
            <a:spLocks noGrp="1"/>
          </p:cNvSpPr>
          <p:nvPr>
            <p:ph type="title"/>
          </p:nvPr>
        </p:nvSpPr>
        <p:spPr>
          <a:xfrm>
            <a:off x="815547" y="365760"/>
            <a:ext cx="10138966" cy="1117051"/>
          </a:xfrm>
        </p:spPr>
        <p:txBody>
          <a:bodyPr>
            <a:normAutofit/>
          </a:bodyPr>
          <a:lstStyle/>
          <a:p>
            <a:r>
              <a:rPr lang="en-US" sz="3600" dirty="0"/>
              <a:t>10. THE CELESTIAL AND GLOBAL CLEANSING JUDGMENT</a:t>
            </a:r>
          </a:p>
        </p:txBody>
      </p:sp>
      <p:sp>
        <p:nvSpPr>
          <p:cNvPr id="3" name="Content Placeholder 2">
            <a:extLst>
              <a:ext uri="{FF2B5EF4-FFF2-40B4-BE49-F238E27FC236}">
                <a16:creationId xmlns:a16="http://schemas.microsoft.com/office/drawing/2014/main" id="{0C4B5D7B-C20D-43AF-96FB-C87047F536C1}"/>
              </a:ext>
            </a:extLst>
          </p:cNvPr>
          <p:cNvSpPr>
            <a:spLocks noGrp="1"/>
          </p:cNvSpPr>
          <p:nvPr>
            <p:ph idx="1"/>
          </p:nvPr>
        </p:nvSpPr>
        <p:spPr>
          <a:xfrm>
            <a:off x="741405" y="1482811"/>
            <a:ext cx="10017211" cy="5148648"/>
          </a:xfrm>
        </p:spPr>
        <p:txBody>
          <a:bodyPr>
            <a:noAutofit/>
          </a:bodyPr>
          <a:lstStyle/>
          <a:p>
            <a:r>
              <a:rPr lang="en-US" sz="2400" b="1" dirty="0"/>
              <a:t>2 Peter 3:10-13 King James Version (KJV)</a:t>
            </a:r>
          </a:p>
          <a:p>
            <a:r>
              <a:rPr lang="en-US" sz="2400" b="1" baseline="30000" dirty="0"/>
              <a:t>10 </a:t>
            </a:r>
            <a:r>
              <a:rPr lang="en-US" sz="2400" b="1" dirty="0"/>
              <a:t>But the day of the Lord will come as a thief in the night; in the which </a:t>
            </a:r>
            <a:r>
              <a:rPr lang="en-US" sz="2400" b="1" u="sng" dirty="0"/>
              <a:t>the heavens shall pass away with a great noise</a:t>
            </a:r>
            <a:r>
              <a:rPr lang="en-US" sz="2400" b="1" dirty="0"/>
              <a:t>, and </a:t>
            </a:r>
            <a:r>
              <a:rPr lang="en-US" sz="2400" b="1" u="sng" dirty="0"/>
              <a:t>the elements shall melt with fervent heat</a:t>
            </a:r>
            <a:r>
              <a:rPr lang="en-US" sz="2400" b="1" dirty="0"/>
              <a:t>, </a:t>
            </a:r>
            <a:r>
              <a:rPr lang="en-US" sz="2400" b="1" u="sng" dirty="0"/>
              <a:t>the earth also and the works that are therein shall be burned up</a:t>
            </a:r>
            <a:r>
              <a:rPr lang="en-US" sz="2400" b="1" dirty="0"/>
              <a:t>.</a:t>
            </a:r>
          </a:p>
          <a:p>
            <a:r>
              <a:rPr lang="en-US" sz="2400" b="1" baseline="30000" dirty="0"/>
              <a:t>11 </a:t>
            </a:r>
            <a:r>
              <a:rPr lang="en-US" sz="2400" b="1" u="sng" dirty="0"/>
              <a:t>Seeing then that all these things shall be dissolved</a:t>
            </a:r>
            <a:r>
              <a:rPr lang="en-US" sz="2400" b="1" dirty="0"/>
              <a:t>, what manner of persons ought ye to be in all holy conversation and godliness, </a:t>
            </a:r>
            <a:r>
              <a:rPr lang="en-US" sz="2400" b="1" baseline="30000" dirty="0"/>
              <a:t>12 </a:t>
            </a:r>
            <a:r>
              <a:rPr lang="en-US" sz="2400" b="1" dirty="0"/>
              <a:t>Looking for and hasting unto the coming of the day of God, </a:t>
            </a:r>
            <a:r>
              <a:rPr lang="en-US" sz="2400" b="1" u="sng" dirty="0"/>
              <a:t>wherein the heavens being on fire shall be dissolved, and the elements shall melt with fervent heat</a:t>
            </a:r>
            <a:r>
              <a:rPr lang="en-US" sz="2400" b="1" dirty="0"/>
              <a:t>?</a:t>
            </a:r>
          </a:p>
          <a:p>
            <a:r>
              <a:rPr lang="en-US" sz="2400" b="1" baseline="30000" dirty="0"/>
              <a:t>13 </a:t>
            </a:r>
            <a:r>
              <a:rPr lang="en-US" sz="2400" b="1" dirty="0"/>
              <a:t>Nevertheless we, according to his promise, look for new heavens and a new earth, wherein dwelleth righteousness.</a:t>
            </a:r>
          </a:p>
        </p:txBody>
      </p:sp>
    </p:spTree>
    <p:extLst>
      <p:ext uri="{BB962C8B-B14F-4D97-AF65-F5344CB8AC3E}">
        <p14:creationId xmlns:p14="http://schemas.microsoft.com/office/powerpoint/2010/main" val="2823226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6443-399E-4E8A-9D4B-1299620B6169}"/>
              </a:ext>
            </a:extLst>
          </p:cNvPr>
          <p:cNvSpPr>
            <a:spLocks noGrp="1"/>
          </p:cNvSpPr>
          <p:nvPr>
            <p:ph type="title"/>
          </p:nvPr>
        </p:nvSpPr>
        <p:spPr/>
        <p:txBody>
          <a:bodyPr/>
          <a:lstStyle/>
          <a:p>
            <a:r>
              <a:rPr lang="en-US" dirty="0"/>
              <a:t>11. THE WICKED’S FINAL JUDGMENT</a:t>
            </a:r>
          </a:p>
        </p:txBody>
      </p:sp>
      <p:sp>
        <p:nvSpPr>
          <p:cNvPr id="3" name="Content Placeholder 2">
            <a:extLst>
              <a:ext uri="{FF2B5EF4-FFF2-40B4-BE49-F238E27FC236}">
                <a16:creationId xmlns:a16="http://schemas.microsoft.com/office/drawing/2014/main" id="{A58924E4-E63F-4708-BD98-46B2388BB7F6}"/>
              </a:ext>
            </a:extLst>
          </p:cNvPr>
          <p:cNvSpPr>
            <a:spLocks noGrp="1"/>
          </p:cNvSpPr>
          <p:nvPr>
            <p:ph idx="1"/>
          </p:nvPr>
        </p:nvSpPr>
        <p:spPr/>
        <p:txBody>
          <a:bodyPr>
            <a:normAutofit fontScale="92500" lnSpcReduction="20000"/>
          </a:bodyPr>
          <a:lstStyle/>
          <a:p>
            <a:r>
              <a:rPr lang="en-US" sz="3000" b="1" dirty="0">
                <a:latin typeface="Arial Rounded MT Bold" panose="020F0704030504030204" pitchFamily="34" charset="0"/>
              </a:rPr>
              <a:t>Revelation 20:11-15 King James Version (KJV)</a:t>
            </a:r>
          </a:p>
          <a:p>
            <a:r>
              <a:rPr lang="en-US" sz="3000" b="1" baseline="30000" dirty="0">
                <a:latin typeface="Arial Rounded MT Bold" panose="020F0704030504030204" pitchFamily="34" charset="0"/>
              </a:rPr>
              <a:t>11 </a:t>
            </a:r>
            <a:r>
              <a:rPr lang="en-US" sz="3000" b="1" dirty="0">
                <a:latin typeface="Arial Rounded MT Bold" panose="020F0704030504030204" pitchFamily="34" charset="0"/>
              </a:rPr>
              <a:t>And I saw a great white throne, and him that sat on it, from whose face the earth and the heaven fled away; and there was found no place for them.</a:t>
            </a:r>
          </a:p>
          <a:p>
            <a:r>
              <a:rPr lang="en-US" sz="3000" b="1" baseline="30000" dirty="0">
                <a:latin typeface="Arial Rounded MT Bold" panose="020F0704030504030204" pitchFamily="34" charset="0"/>
              </a:rPr>
              <a:t>12 </a:t>
            </a:r>
            <a:r>
              <a:rPr lang="en-US" sz="3000" b="1" dirty="0">
                <a:latin typeface="Arial Rounded MT Bold" panose="020F0704030504030204" pitchFamily="34" charset="0"/>
              </a:rPr>
              <a:t>And </a:t>
            </a:r>
            <a:r>
              <a:rPr lang="en-US" sz="3000" b="1" u="sng" dirty="0">
                <a:latin typeface="Arial Rounded MT Bold" panose="020F0704030504030204" pitchFamily="34" charset="0"/>
              </a:rPr>
              <a:t>I saw the dead, small and great</a:t>
            </a:r>
            <a:r>
              <a:rPr lang="en-US" sz="3000" b="1" dirty="0">
                <a:latin typeface="Arial Rounded MT Bold" panose="020F0704030504030204" pitchFamily="34" charset="0"/>
              </a:rPr>
              <a:t>, </a:t>
            </a:r>
            <a:r>
              <a:rPr lang="en-US" sz="3000" b="1" u="sng" dirty="0">
                <a:latin typeface="Arial Rounded MT Bold" panose="020F0704030504030204" pitchFamily="34" charset="0"/>
              </a:rPr>
              <a:t>stand before God</a:t>
            </a:r>
            <a:r>
              <a:rPr lang="en-US" sz="3000" b="1" dirty="0">
                <a:latin typeface="Arial Rounded MT Bold" panose="020F0704030504030204" pitchFamily="34" charset="0"/>
              </a:rPr>
              <a:t>; and the books were opened: and another book was opened, which is the book of life: and </a:t>
            </a:r>
            <a:r>
              <a:rPr lang="en-US" sz="3000" b="1" u="sng" dirty="0">
                <a:latin typeface="Arial Rounded MT Bold" panose="020F0704030504030204" pitchFamily="34" charset="0"/>
              </a:rPr>
              <a:t>the dead were judged out of those things which were written in the books, according to their works</a:t>
            </a:r>
            <a:r>
              <a:rPr lang="en-US" sz="3000" b="1" dirty="0">
                <a:latin typeface="Arial Rounded MT Bold" panose="020F0704030504030204" pitchFamily="34" charset="0"/>
              </a:rPr>
              <a:t>.</a:t>
            </a:r>
          </a:p>
          <a:p>
            <a:endParaRPr lang="en-US" dirty="0"/>
          </a:p>
        </p:txBody>
      </p:sp>
    </p:spTree>
    <p:extLst>
      <p:ext uri="{BB962C8B-B14F-4D97-AF65-F5344CB8AC3E}">
        <p14:creationId xmlns:p14="http://schemas.microsoft.com/office/powerpoint/2010/main" val="157505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B2C51-01E6-4C40-A165-69FD3C487150}"/>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D5CF6AAA-BB49-45D0-BA5A-BEBB4536587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60584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6443-399E-4E8A-9D4B-1299620B6169}"/>
              </a:ext>
            </a:extLst>
          </p:cNvPr>
          <p:cNvSpPr>
            <a:spLocks noGrp="1"/>
          </p:cNvSpPr>
          <p:nvPr>
            <p:ph type="title"/>
          </p:nvPr>
        </p:nvSpPr>
        <p:spPr/>
        <p:txBody>
          <a:bodyPr/>
          <a:lstStyle/>
          <a:p>
            <a:r>
              <a:rPr lang="en-US" dirty="0"/>
              <a:t>11. THE WICKED’S FINAL JUDGMENT</a:t>
            </a:r>
          </a:p>
        </p:txBody>
      </p:sp>
      <p:sp>
        <p:nvSpPr>
          <p:cNvPr id="3" name="Content Placeholder 2">
            <a:extLst>
              <a:ext uri="{FF2B5EF4-FFF2-40B4-BE49-F238E27FC236}">
                <a16:creationId xmlns:a16="http://schemas.microsoft.com/office/drawing/2014/main" id="{A58924E4-E63F-4708-BD98-46B2388BB7F6}"/>
              </a:ext>
            </a:extLst>
          </p:cNvPr>
          <p:cNvSpPr>
            <a:spLocks noGrp="1"/>
          </p:cNvSpPr>
          <p:nvPr>
            <p:ph idx="1"/>
          </p:nvPr>
        </p:nvSpPr>
        <p:spPr/>
        <p:txBody>
          <a:bodyPr>
            <a:normAutofit/>
          </a:bodyPr>
          <a:lstStyle/>
          <a:p>
            <a:r>
              <a:rPr lang="en-US" sz="3000" b="1" dirty="0">
                <a:latin typeface="Arial Rounded MT Bold" panose="020F0704030504030204" pitchFamily="34" charset="0"/>
              </a:rPr>
              <a:t>Revelation 20:11-15 King James Version (KJV)</a:t>
            </a:r>
          </a:p>
          <a:p>
            <a:r>
              <a:rPr lang="en-US" sz="3200" b="1" baseline="30000" dirty="0">
                <a:latin typeface="Arial Rounded MT Bold" panose="020F0704030504030204" pitchFamily="34" charset="0"/>
              </a:rPr>
              <a:t>13 And the sea gave up the dead which were in it; and death and hell delivered up the dead which were in them: and they were judged every man according to their works.</a:t>
            </a:r>
          </a:p>
          <a:p>
            <a:r>
              <a:rPr lang="en-US" sz="3200" b="1" baseline="30000" dirty="0">
                <a:latin typeface="Arial Rounded MT Bold" panose="020F0704030504030204" pitchFamily="34" charset="0"/>
              </a:rPr>
              <a:t>14 And death and hell were cast into the lake of fire. This is the second death.</a:t>
            </a:r>
          </a:p>
          <a:p>
            <a:r>
              <a:rPr lang="en-US" sz="3200" b="1" baseline="30000" dirty="0">
                <a:latin typeface="Arial Rounded MT Bold" panose="020F0704030504030204" pitchFamily="34" charset="0"/>
              </a:rPr>
              <a:t>15 And whosoever was not found written in the book of life was cast into the lake of fire.</a:t>
            </a:r>
            <a:endParaRPr lang="en-US" sz="2000" dirty="0">
              <a:latin typeface="Arial Rounded MT Bold" panose="020F0704030504030204" pitchFamily="34" charset="0"/>
            </a:endParaRPr>
          </a:p>
        </p:txBody>
      </p:sp>
    </p:spTree>
    <p:extLst>
      <p:ext uri="{BB962C8B-B14F-4D97-AF65-F5344CB8AC3E}">
        <p14:creationId xmlns:p14="http://schemas.microsoft.com/office/powerpoint/2010/main" val="668033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BB24-0C7F-4D5D-91C2-02E7AFFE886B}"/>
              </a:ext>
            </a:extLst>
          </p:cNvPr>
          <p:cNvSpPr>
            <a:spLocks noGrp="1"/>
          </p:cNvSpPr>
          <p:nvPr>
            <p:ph type="title"/>
          </p:nvPr>
        </p:nvSpPr>
        <p:spPr/>
        <p:txBody>
          <a:bodyPr/>
          <a:lstStyle/>
          <a:p>
            <a:r>
              <a:rPr lang="en-US" dirty="0"/>
              <a:t>Let’s Pray</a:t>
            </a:r>
          </a:p>
        </p:txBody>
      </p:sp>
      <p:sp>
        <p:nvSpPr>
          <p:cNvPr id="3" name="Content Placeholder 2">
            <a:extLst>
              <a:ext uri="{FF2B5EF4-FFF2-40B4-BE49-F238E27FC236}">
                <a16:creationId xmlns:a16="http://schemas.microsoft.com/office/drawing/2014/main" id="{04C94369-4080-4EAC-83BB-0557B898729B}"/>
              </a:ext>
            </a:extLst>
          </p:cNvPr>
          <p:cNvSpPr>
            <a:spLocks noGrp="1"/>
          </p:cNvSpPr>
          <p:nvPr>
            <p:ph idx="1"/>
          </p:nvPr>
        </p:nvSpPr>
        <p:spPr/>
        <p:txBody>
          <a:bodyPr/>
          <a:lstStyle/>
          <a:p>
            <a:r>
              <a:rPr lang="en-US" sz="3200" b="1" dirty="0">
                <a:latin typeface="Arial Rounded MT Bold" panose="020F0704030504030204" pitchFamily="34" charset="0"/>
              </a:rPr>
              <a:t>Luke 21:36 King James Version (KJV)</a:t>
            </a:r>
          </a:p>
          <a:p>
            <a:r>
              <a:rPr lang="en-US" sz="3200" baseline="30000" dirty="0">
                <a:latin typeface="Arial Rounded MT Bold" panose="020F0704030504030204" pitchFamily="34" charset="0"/>
              </a:rPr>
              <a:t>36 </a:t>
            </a:r>
            <a:r>
              <a:rPr lang="en-US" sz="3200" dirty="0">
                <a:latin typeface="Arial Rounded MT Bold" panose="020F0704030504030204" pitchFamily="34" charset="0"/>
              </a:rPr>
              <a:t>Watch ye therefore, and pray always, that ye may be accounted worthy to escape all these things that shall come to pass, and to stand before the Son of man.</a:t>
            </a:r>
          </a:p>
          <a:p>
            <a:endParaRPr lang="en-US" dirty="0"/>
          </a:p>
        </p:txBody>
      </p:sp>
    </p:spTree>
    <p:extLst>
      <p:ext uri="{BB962C8B-B14F-4D97-AF65-F5344CB8AC3E}">
        <p14:creationId xmlns:p14="http://schemas.microsoft.com/office/powerpoint/2010/main" val="270302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6129-EB82-4989-BEC6-4F088D0A9F77}"/>
              </a:ext>
            </a:extLst>
          </p:cNvPr>
          <p:cNvSpPr>
            <a:spLocks noGrp="1"/>
          </p:cNvSpPr>
          <p:nvPr>
            <p:ph type="title"/>
          </p:nvPr>
        </p:nvSpPr>
        <p:spPr/>
        <p:txBody>
          <a:bodyPr>
            <a:normAutofit fontScale="90000"/>
          </a:bodyPr>
          <a:lstStyle/>
          <a:p>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r>
              <a:rPr lang="en-US" sz="3600" b="1" dirty="0"/>
              <a:t>1. THE HEAVENLY REBELLION JUDGMENT</a:t>
            </a:r>
            <a:br>
              <a:rPr lang="en-US" b="1" dirty="0"/>
            </a:br>
            <a:endParaRPr lang="en-US" dirty="0"/>
          </a:p>
        </p:txBody>
      </p:sp>
      <p:sp>
        <p:nvSpPr>
          <p:cNvPr id="3" name="Content Placeholder 2">
            <a:extLst>
              <a:ext uri="{FF2B5EF4-FFF2-40B4-BE49-F238E27FC236}">
                <a16:creationId xmlns:a16="http://schemas.microsoft.com/office/drawing/2014/main" id="{7D553713-0219-4A1B-A62C-CE1F53FFF5E6}"/>
              </a:ext>
            </a:extLst>
          </p:cNvPr>
          <p:cNvSpPr>
            <a:spLocks noGrp="1"/>
          </p:cNvSpPr>
          <p:nvPr>
            <p:ph idx="1"/>
          </p:nvPr>
        </p:nvSpPr>
        <p:spPr/>
        <p:txBody>
          <a:bodyPr>
            <a:normAutofit fontScale="70000" lnSpcReduction="20000"/>
          </a:bodyPr>
          <a:lstStyle/>
          <a:p>
            <a:r>
              <a:rPr lang="en-US" sz="3600" b="1" dirty="0">
                <a:latin typeface="Arial Black" panose="020B0A04020102020204" pitchFamily="34" charset="0"/>
              </a:rPr>
              <a:t>Isaiah 14:11-13 King James Version (KJV)</a:t>
            </a:r>
          </a:p>
          <a:p>
            <a:r>
              <a:rPr lang="en-US" sz="3600" baseline="30000" dirty="0">
                <a:latin typeface="Arial Black" panose="020B0A04020102020204" pitchFamily="34" charset="0"/>
              </a:rPr>
              <a:t>11 </a:t>
            </a:r>
            <a:r>
              <a:rPr lang="en-US" sz="3600" dirty="0">
                <a:latin typeface="Arial Black" panose="020B0A04020102020204" pitchFamily="34" charset="0"/>
              </a:rPr>
              <a:t>Thy pomp is brought down to the grave, and the noise of thy viols: the worm is spread under thee, and the worms cover thee.</a:t>
            </a:r>
          </a:p>
          <a:p>
            <a:r>
              <a:rPr lang="en-US" sz="3600" baseline="30000" dirty="0">
                <a:latin typeface="Arial Black" panose="020B0A04020102020204" pitchFamily="34" charset="0"/>
              </a:rPr>
              <a:t>12 </a:t>
            </a:r>
            <a:r>
              <a:rPr lang="en-US" sz="3600" dirty="0">
                <a:latin typeface="Arial Black" panose="020B0A04020102020204" pitchFamily="34" charset="0"/>
              </a:rPr>
              <a:t>How art thou fallen from heaven, O Lucifer, son of the morning! how art thou cut down to the ground, which didst weaken the nations!</a:t>
            </a:r>
          </a:p>
          <a:p>
            <a:r>
              <a:rPr lang="en-US" sz="3600" baseline="30000" dirty="0">
                <a:latin typeface="Arial Black" panose="020B0A04020102020204" pitchFamily="34" charset="0"/>
              </a:rPr>
              <a:t>13 </a:t>
            </a:r>
            <a:r>
              <a:rPr lang="en-US" sz="3600" dirty="0">
                <a:latin typeface="Arial Black" panose="020B0A04020102020204" pitchFamily="34" charset="0"/>
              </a:rPr>
              <a:t>For thou hast said in thine heart, I will ascend into heaven, I will exalt my throne above the stars of God: I will sit also upon the mount of the congregation, in the sides of the north:</a:t>
            </a:r>
          </a:p>
          <a:p>
            <a:endParaRPr lang="en-US" dirty="0"/>
          </a:p>
        </p:txBody>
      </p:sp>
    </p:spTree>
    <p:extLst>
      <p:ext uri="{BB962C8B-B14F-4D97-AF65-F5344CB8AC3E}">
        <p14:creationId xmlns:p14="http://schemas.microsoft.com/office/powerpoint/2010/main" val="144241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B29C-0C13-4FD0-8DD1-65F1AF0748F4}"/>
              </a:ext>
            </a:extLst>
          </p:cNvPr>
          <p:cNvSpPr>
            <a:spLocks noGrp="1"/>
          </p:cNvSpPr>
          <p:nvPr>
            <p:ph type="title"/>
          </p:nvPr>
        </p:nvSpPr>
        <p:spPr/>
        <p:txBody>
          <a:bodyPr>
            <a:normAutofit fontScale="90000"/>
          </a:bodyPr>
          <a:lstStyle/>
          <a:p>
            <a:pPr marL="0" marR="0">
              <a:spcBef>
                <a:spcPts val="0"/>
              </a:spcBef>
              <a:spcAft>
                <a:spcPts val="0"/>
              </a:spcAft>
            </a:pPr>
            <a:br>
              <a:rPr lang="en-US" b="1" dirty="0">
                <a:latin typeface="Calibri" panose="020F0502020204030204" pitchFamily="34" charset="0"/>
                <a:ea typeface="Times New Roman" panose="02020603050405020304" pitchFamily="18" charset="0"/>
                <a:cs typeface="Times New Roman" panose="02020603050405020304" pitchFamily="18" charset="0"/>
              </a:rPr>
            </a:br>
            <a:br>
              <a:rPr lang="en-US" b="1" dirty="0">
                <a:latin typeface="Calibri" panose="020F0502020204030204" pitchFamily="34" charset="0"/>
                <a:ea typeface="Times New Roman" panose="02020603050405020304" pitchFamily="18" charset="0"/>
                <a:cs typeface="Times New Roman" panose="02020603050405020304" pitchFamily="18" charset="0"/>
              </a:rPr>
            </a:br>
            <a:r>
              <a:rPr lang="en-US" b="1" dirty="0">
                <a:latin typeface="Calibri" panose="020F0502020204030204" pitchFamily="34" charset="0"/>
                <a:ea typeface="Times New Roman" panose="02020603050405020304" pitchFamily="18" charset="0"/>
                <a:cs typeface="Times New Roman" panose="02020603050405020304" pitchFamily="18" charset="0"/>
              </a:rPr>
              <a:t>2. THE CURSE OF SIN JUDGMENT</a:t>
            </a:r>
            <a:br>
              <a:rPr lang="en-US"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21789B0-ABBB-4189-877B-9C8305AE0488}"/>
              </a:ext>
            </a:extLst>
          </p:cNvPr>
          <p:cNvSpPr>
            <a:spLocks noGrp="1"/>
          </p:cNvSpPr>
          <p:nvPr>
            <p:ph idx="1"/>
          </p:nvPr>
        </p:nvSpPr>
        <p:spPr>
          <a:xfrm>
            <a:off x="1014737" y="1691321"/>
            <a:ext cx="8595360" cy="4882473"/>
          </a:xfrm>
        </p:spPr>
        <p:txBody>
          <a:bodyPr>
            <a:normAutofit fontScale="77500" lnSpcReduction="20000"/>
          </a:bodyPr>
          <a:lstStyle/>
          <a:p>
            <a:r>
              <a:rPr lang="en-US" sz="5200" b="1" baseline="30000" dirty="0">
                <a:latin typeface="Arial Black" panose="020B0A04020102020204" pitchFamily="34" charset="0"/>
              </a:rPr>
              <a:t>Genesis 3:</a:t>
            </a:r>
          </a:p>
          <a:p>
            <a:r>
              <a:rPr lang="en-US" sz="3000" b="1" baseline="30000" dirty="0">
                <a:latin typeface="Arial Black" panose="020B0A04020102020204" pitchFamily="34" charset="0"/>
              </a:rPr>
              <a:t>17 </a:t>
            </a:r>
            <a:r>
              <a:rPr lang="en-US" sz="3000" b="1" dirty="0">
                <a:latin typeface="Arial Black" panose="020B0A04020102020204" pitchFamily="34" charset="0"/>
              </a:rPr>
              <a:t>And unto Adam he said, Because thou hast hearkened unto the voice of thy wife, and hast eaten of the tree, of which I commanded thee, saying, Thou shalt not eat of it: cursed is the ground </a:t>
            </a:r>
            <a:r>
              <a:rPr lang="en-US" sz="3000" b="1" u="sng" dirty="0">
                <a:latin typeface="Arial Black" panose="020B0A04020102020204" pitchFamily="34" charset="0"/>
              </a:rPr>
              <a:t>for thy sake</a:t>
            </a:r>
            <a:r>
              <a:rPr lang="en-US" sz="3000" b="1" dirty="0">
                <a:latin typeface="Arial Black" panose="020B0A04020102020204" pitchFamily="34" charset="0"/>
              </a:rPr>
              <a:t>; in sorrow shalt thou eat of it all the days of thy life;</a:t>
            </a:r>
          </a:p>
          <a:p>
            <a:r>
              <a:rPr lang="en-US" sz="3000" b="1" baseline="30000" dirty="0">
                <a:latin typeface="Arial Black" panose="020B0A04020102020204" pitchFamily="34" charset="0"/>
              </a:rPr>
              <a:t>18 </a:t>
            </a:r>
            <a:r>
              <a:rPr lang="en-US" sz="3000" b="1" dirty="0">
                <a:latin typeface="Arial Black" panose="020B0A04020102020204" pitchFamily="34" charset="0"/>
              </a:rPr>
              <a:t>Thorns also and thistles shall it bring forth to thee; and thou shalt eat the herb of the field;</a:t>
            </a:r>
          </a:p>
          <a:p>
            <a:r>
              <a:rPr lang="en-US" sz="3000" b="1" baseline="30000" dirty="0">
                <a:latin typeface="Arial Black" panose="020B0A04020102020204" pitchFamily="34" charset="0"/>
              </a:rPr>
              <a:t>19 </a:t>
            </a:r>
            <a:r>
              <a:rPr lang="en-US" sz="3000" b="1" dirty="0">
                <a:latin typeface="Arial Black" panose="020B0A04020102020204" pitchFamily="34" charset="0"/>
              </a:rPr>
              <a:t>In the sweat of thy face shalt thou eat bread, till thou return unto the ground; for out of it wast thou taken: for dust thou art, and unto dust shalt thou return.</a:t>
            </a:r>
          </a:p>
          <a:p>
            <a:endParaRPr lang="en-US" dirty="0"/>
          </a:p>
        </p:txBody>
      </p:sp>
    </p:spTree>
    <p:extLst>
      <p:ext uri="{BB962C8B-B14F-4D97-AF65-F5344CB8AC3E}">
        <p14:creationId xmlns:p14="http://schemas.microsoft.com/office/powerpoint/2010/main" val="47922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91D2-CC2D-4070-A75F-945CAB1DCD95}"/>
              </a:ext>
            </a:extLst>
          </p:cNvPr>
          <p:cNvSpPr>
            <a:spLocks noGrp="1"/>
          </p:cNvSpPr>
          <p:nvPr>
            <p:ph type="title"/>
          </p:nvPr>
        </p:nvSpPr>
        <p:spPr>
          <a:xfrm>
            <a:off x="996778" y="365760"/>
            <a:ext cx="9957734" cy="1325562"/>
          </a:xfrm>
        </p:spPr>
        <p:txBody>
          <a:bodyPr>
            <a:normAutofit fontScale="90000"/>
          </a:bodyPr>
          <a:lstStyle/>
          <a:p>
            <a:pPr marL="182880" lvl="0" indent="-182880">
              <a:lnSpc>
                <a:spcPct val="95000"/>
              </a:lnSpc>
              <a:spcBef>
                <a:spcPts val="1400"/>
              </a:spcBef>
              <a:spcAft>
                <a:spcPts val="200"/>
              </a:spcAft>
            </a:pPr>
            <a:br>
              <a:rPr lang="en-US" sz="3100" dirty="0">
                <a:latin typeface="Arial Black" panose="020B0A04020102020204" pitchFamily="34" charset="0"/>
                <a:ea typeface="Times New Roman" panose="02020603050405020304" pitchFamily="18" charset="0"/>
                <a:cs typeface="Times New Roman" panose="02020603050405020304" pitchFamily="18" charset="0"/>
              </a:rPr>
            </a:br>
            <a:r>
              <a:rPr lang="en-US" sz="3100" dirty="0">
                <a:latin typeface="Arial Black" panose="020B0A04020102020204" pitchFamily="34" charset="0"/>
                <a:ea typeface="Times New Roman" panose="02020603050405020304" pitchFamily="18" charset="0"/>
                <a:cs typeface="Times New Roman" panose="02020603050405020304" pitchFamily="18" charset="0"/>
              </a:rPr>
              <a:t>Romans 5-6 teaches us that through Adam sin reigned in all men.</a:t>
            </a:r>
            <a:br>
              <a:rPr lang="en-US" sz="1800" spc="10" dirty="0">
                <a:solidFill>
                  <a:srgbClr val="000000"/>
                </a:solidFill>
                <a:ea typeface="+mn-ea"/>
                <a:cs typeface="+mn-cs"/>
              </a:rPr>
            </a:br>
            <a:endParaRPr lang="en-US" dirty="0"/>
          </a:p>
        </p:txBody>
      </p:sp>
      <p:sp>
        <p:nvSpPr>
          <p:cNvPr id="3" name="Content Placeholder 2">
            <a:extLst>
              <a:ext uri="{FF2B5EF4-FFF2-40B4-BE49-F238E27FC236}">
                <a16:creationId xmlns:a16="http://schemas.microsoft.com/office/drawing/2014/main" id="{64EBD10C-56A7-4510-8E20-279594964B37}"/>
              </a:ext>
            </a:extLst>
          </p:cNvPr>
          <p:cNvSpPr>
            <a:spLocks noGrp="1"/>
          </p:cNvSpPr>
          <p:nvPr>
            <p:ph idx="1"/>
          </p:nvPr>
        </p:nvSpPr>
        <p:spPr>
          <a:xfrm>
            <a:off x="1261871" y="1828800"/>
            <a:ext cx="8845955" cy="4351337"/>
          </a:xfrm>
        </p:spPr>
        <p:txBody>
          <a:bodyPr>
            <a:normAutofit lnSpcReduction="10000"/>
          </a:bodyPr>
          <a:lstStyle/>
          <a:p>
            <a:r>
              <a:rPr lang="en-US" sz="2800" b="1" dirty="0">
                <a:solidFill>
                  <a:srgbClr val="000000"/>
                </a:solidFill>
              </a:rPr>
              <a:t>Romans 8:1 King James Version (KJV)</a:t>
            </a:r>
            <a:endParaRPr lang="en-US" sz="2800" b="1" dirty="0">
              <a:latin typeface="Arial Black" panose="020B0A04020102020204" pitchFamily="34" charset="0"/>
            </a:endParaRPr>
          </a:p>
          <a:p>
            <a:r>
              <a:rPr lang="en-US" sz="2800" b="1" dirty="0">
                <a:latin typeface="Arial Black" panose="020B0A04020102020204" pitchFamily="34" charset="0"/>
              </a:rPr>
              <a:t>1 There is therefore now no condemnation to them which are in Christ Jesus, </a:t>
            </a:r>
            <a:r>
              <a:rPr lang="en-US" sz="2800" b="1" u="sng" dirty="0">
                <a:latin typeface="Arial Black" panose="020B0A04020102020204" pitchFamily="34" charset="0"/>
              </a:rPr>
              <a:t>who walk not after the flesh</a:t>
            </a:r>
            <a:r>
              <a:rPr lang="en-US" sz="2800" b="1" dirty="0">
                <a:latin typeface="Arial Black" panose="020B0A04020102020204" pitchFamily="34" charset="0"/>
              </a:rPr>
              <a:t>, but after the Spirit.</a:t>
            </a:r>
          </a:p>
          <a:p>
            <a:r>
              <a:rPr lang="en-US" sz="2800" b="1" dirty="0"/>
              <a:t>Romans 6:23 King James Version (KJV)</a:t>
            </a:r>
          </a:p>
          <a:p>
            <a:r>
              <a:rPr lang="en-US" sz="3200" b="1" baseline="30000" dirty="0">
                <a:latin typeface="Arial Black" panose="020B0A04020102020204" pitchFamily="34" charset="0"/>
              </a:rPr>
              <a:t>23 </a:t>
            </a:r>
            <a:r>
              <a:rPr lang="en-US" sz="3200" b="1" dirty="0">
                <a:latin typeface="Arial Black" panose="020B0A04020102020204" pitchFamily="34" charset="0"/>
              </a:rPr>
              <a:t>For the </a:t>
            </a:r>
            <a:r>
              <a:rPr lang="en-US" sz="3200" b="1" u="sng" dirty="0">
                <a:latin typeface="Arial Black" panose="020B0A04020102020204" pitchFamily="34" charset="0"/>
              </a:rPr>
              <a:t>wages of sin</a:t>
            </a:r>
            <a:r>
              <a:rPr lang="en-US" sz="3200" b="1" dirty="0">
                <a:latin typeface="Arial Black" panose="020B0A04020102020204" pitchFamily="34" charset="0"/>
              </a:rPr>
              <a:t> is death; but the gift of God is eternal life through Jesus Christ our Lord.</a:t>
            </a:r>
          </a:p>
          <a:p>
            <a:endParaRPr lang="en-US" sz="2800" b="1" dirty="0">
              <a:latin typeface="Arial Black" panose="020B0A04020102020204" pitchFamily="34" charset="0"/>
            </a:endParaRPr>
          </a:p>
          <a:p>
            <a:endParaRPr lang="en-US" dirty="0"/>
          </a:p>
        </p:txBody>
      </p:sp>
    </p:spTree>
    <p:extLst>
      <p:ext uri="{BB962C8B-B14F-4D97-AF65-F5344CB8AC3E}">
        <p14:creationId xmlns:p14="http://schemas.microsoft.com/office/powerpoint/2010/main" val="302147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A5F6-F782-4D82-9F00-CB13173A6C69}"/>
              </a:ext>
            </a:extLst>
          </p:cNvPr>
          <p:cNvSpPr>
            <a:spLocks noGrp="1"/>
          </p:cNvSpPr>
          <p:nvPr>
            <p:ph type="title"/>
          </p:nvPr>
        </p:nvSpPr>
        <p:spPr>
          <a:xfrm>
            <a:off x="1079157" y="365760"/>
            <a:ext cx="9875355" cy="1325562"/>
          </a:xfrm>
        </p:spPr>
        <p:txBody>
          <a:bodyPr/>
          <a:lstStyle/>
          <a:p>
            <a:pPr marL="0" marR="0">
              <a:spcBef>
                <a:spcPts val="0"/>
              </a:spcBef>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3. THE GLOBAL </a:t>
            </a:r>
            <a:r>
              <a:rPr lang="en-US" b="1" u="sng" dirty="0">
                <a:latin typeface="Calibri" panose="020F0502020204030204" pitchFamily="34" charset="0"/>
                <a:ea typeface="Times New Roman" panose="02020603050405020304" pitchFamily="18" charset="0"/>
                <a:cs typeface="Times New Roman" panose="02020603050405020304" pitchFamily="18" charset="0"/>
              </a:rPr>
              <a:t>FLOOD</a:t>
            </a:r>
            <a:r>
              <a:rPr lang="en-US" b="1" dirty="0">
                <a:latin typeface="Calibri" panose="020F0502020204030204" pitchFamily="34" charset="0"/>
                <a:ea typeface="Times New Roman" panose="02020603050405020304" pitchFamily="18" charset="0"/>
                <a:cs typeface="Times New Roman" panose="02020603050405020304" pitchFamily="18" charset="0"/>
              </a:rPr>
              <a:t> JUDGMENT</a:t>
            </a:r>
            <a:br>
              <a:rPr lang="en-US"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143491E-93BE-4F58-A289-6B47CF15412B}"/>
              </a:ext>
            </a:extLst>
          </p:cNvPr>
          <p:cNvSpPr>
            <a:spLocks noGrp="1"/>
          </p:cNvSpPr>
          <p:nvPr>
            <p:ph idx="1"/>
          </p:nvPr>
        </p:nvSpPr>
        <p:spPr>
          <a:xfrm>
            <a:off x="914399" y="1194486"/>
            <a:ext cx="9679459" cy="5214552"/>
          </a:xfrm>
        </p:spPr>
        <p:txBody>
          <a:bodyPr>
            <a:normAutofit fontScale="25000" lnSpcReduction="20000"/>
          </a:bodyPr>
          <a:lstStyle/>
          <a:p>
            <a:r>
              <a:rPr lang="en-US" sz="5900" dirty="0">
                <a:latin typeface="Arial Black" panose="020B0A04020102020204" pitchFamily="34" charset="0"/>
              </a:rPr>
              <a:t>Genesis 6-</a:t>
            </a:r>
          </a:p>
          <a:p>
            <a:r>
              <a:rPr lang="en-US" sz="11200" baseline="30000" dirty="0">
                <a:latin typeface="Arial Black" panose="020B0A04020102020204" pitchFamily="34" charset="0"/>
              </a:rPr>
              <a:t>5 </a:t>
            </a:r>
            <a:r>
              <a:rPr lang="en-US" sz="11200" dirty="0">
                <a:latin typeface="Arial Black" panose="020B0A04020102020204" pitchFamily="34" charset="0"/>
              </a:rPr>
              <a:t>And God saw that </a:t>
            </a:r>
            <a:r>
              <a:rPr lang="en-US" sz="11200" u="sng" dirty="0">
                <a:latin typeface="Arial Black" panose="020B0A04020102020204" pitchFamily="34" charset="0"/>
              </a:rPr>
              <a:t>the wickedness of man was great in the earth</a:t>
            </a:r>
            <a:r>
              <a:rPr lang="en-US" sz="11200" dirty="0">
                <a:latin typeface="Arial Black" panose="020B0A04020102020204" pitchFamily="34" charset="0"/>
              </a:rPr>
              <a:t>, and that </a:t>
            </a:r>
            <a:r>
              <a:rPr lang="en-US" sz="11200" u="sng" dirty="0">
                <a:latin typeface="Arial Black" panose="020B0A04020102020204" pitchFamily="34" charset="0"/>
              </a:rPr>
              <a:t>every imagination of the thoughts of his heart was only evil continually</a:t>
            </a:r>
            <a:r>
              <a:rPr lang="en-US" sz="11200" dirty="0">
                <a:latin typeface="Arial Black" panose="020B0A04020102020204" pitchFamily="34" charset="0"/>
              </a:rPr>
              <a:t>.</a:t>
            </a:r>
          </a:p>
          <a:p>
            <a:r>
              <a:rPr lang="en-US" sz="11200" baseline="30000" dirty="0">
                <a:latin typeface="Arial Black" panose="020B0A04020102020204" pitchFamily="34" charset="0"/>
              </a:rPr>
              <a:t>6 </a:t>
            </a:r>
            <a:r>
              <a:rPr lang="en-US" sz="11200" dirty="0">
                <a:latin typeface="Arial Black" panose="020B0A04020102020204" pitchFamily="34" charset="0"/>
              </a:rPr>
              <a:t>And it repented the </a:t>
            </a:r>
            <a:r>
              <a:rPr lang="en-US" sz="11200" cap="small" dirty="0">
                <a:latin typeface="Arial Black" panose="020B0A04020102020204" pitchFamily="34" charset="0"/>
              </a:rPr>
              <a:t>Lord</a:t>
            </a:r>
            <a:r>
              <a:rPr lang="en-US" sz="11200" dirty="0">
                <a:latin typeface="Arial Black" panose="020B0A04020102020204" pitchFamily="34" charset="0"/>
              </a:rPr>
              <a:t> that he had made man on the earth, and it grieved him at his heart.</a:t>
            </a:r>
          </a:p>
          <a:p>
            <a:r>
              <a:rPr lang="en-US" sz="11200" baseline="30000" dirty="0">
                <a:latin typeface="Arial Black" panose="020B0A04020102020204" pitchFamily="34" charset="0"/>
              </a:rPr>
              <a:t>7 </a:t>
            </a:r>
            <a:r>
              <a:rPr lang="en-US" sz="11200" dirty="0">
                <a:latin typeface="Arial Black" panose="020B0A04020102020204" pitchFamily="34" charset="0"/>
              </a:rPr>
              <a:t>And the </a:t>
            </a:r>
            <a:r>
              <a:rPr lang="en-US" sz="11200" cap="small" dirty="0">
                <a:latin typeface="Arial Black" panose="020B0A04020102020204" pitchFamily="34" charset="0"/>
              </a:rPr>
              <a:t>Lord</a:t>
            </a:r>
            <a:r>
              <a:rPr lang="en-US" sz="11200" dirty="0">
                <a:latin typeface="Arial Black" panose="020B0A04020102020204" pitchFamily="34" charset="0"/>
              </a:rPr>
              <a:t> said, </a:t>
            </a:r>
            <a:r>
              <a:rPr lang="en-US" sz="11200" u="sng" dirty="0">
                <a:latin typeface="Arial Black" panose="020B0A04020102020204" pitchFamily="34" charset="0"/>
              </a:rPr>
              <a:t>I will destroy man whom I have created from the face of the earth; both man, and beast, and the creeping thing, and the fowls of the air; for it </a:t>
            </a:r>
            <a:r>
              <a:rPr lang="en-US" sz="11200" u="sng" dirty="0" err="1">
                <a:latin typeface="Arial Black" panose="020B0A04020102020204" pitchFamily="34" charset="0"/>
              </a:rPr>
              <a:t>repenteth</a:t>
            </a:r>
            <a:r>
              <a:rPr lang="en-US" sz="11200" u="sng" dirty="0">
                <a:latin typeface="Arial Black" panose="020B0A04020102020204" pitchFamily="34" charset="0"/>
              </a:rPr>
              <a:t> me that I have made them.</a:t>
            </a:r>
          </a:p>
          <a:p>
            <a:r>
              <a:rPr lang="en-US" sz="11200" baseline="30000" dirty="0">
                <a:latin typeface="Arial Black" panose="020B0A04020102020204" pitchFamily="34" charset="0"/>
              </a:rPr>
              <a:t>8 </a:t>
            </a:r>
            <a:r>
              <a:rPr lang="en-US" sz="11200" dirty="0">
                <a:latin typeface="Arial Black" panose="020B0A04020102020204" pitchFamily="34" charset="0"/>
              </a:rPr>
              <a:t>But Noah found grace in the eyes of the </a:t>
            </a:r>
            <a:r>
              <a:rPr lang="en-US" sz="11200" cap="small" dirty="0">
                <a:latin typeface="Arial Black" panose="020B0A04020102020204" pitchFamily="34" charset="0"/>
              </a:rPr>
              <a:t>Lord</a:t>
            </a:r>
            <a:r>
              <a:rPr lang="en-US" sz="11200" dirty="0">
                <a:latin typeface="Arial Black" panose="020B0A04020102020204" pitchFamily="34" charset="0"/>
              </a:rPr>
              <a:t>.</a:t>
            </a:r>
          </a:p>
          <a:p>
            <a:endParaRPr lang="en-US" sz="1600" dirty="0">
              <a:latin typeface="Arial Black" panose="020B0A04020102020204" pitchFamily="34" charset="0"/>
            </a:endParaRPr>
          </a:p>
        </p:txBody>
      </p:sp>
    </p:spTree>
    <p:extLst>
      <p:ext uri="{BB962C8B-B14F-4D97-AF65-F5344CB8AC3E}">
        <p14:creationId xmlns:p14="http://schemas.microsoft.com/office/powerpoint/2010/main" val="1039208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717C-A8EF-4B48-9501-65EF464F3182}"/>
              </a:ext>
            </a:extLst>
          </p:cNvPr>
          <p:cNvSpPr>
            <a:spLocks noGrp="1"/>
          </p:cNvSpPr>
          <p:nvPr>
            <p:ph type="title"/>
          </p:nvPr>
        </p:nvSpPr>
        <p:spPr/>
        <p:txBody>
          <a:bodyPr/>
          <a:lstStyle/>
          <a:p>
            <a:r>
              <a:rPr lang="en-US" b="1" dirty="0"/>
              <a:t>4. THE CALVARY JUDGMENT</a:t>
            </a:r>
            <a:br>
              <a:rPr lang="en-US" dirty="0"/>
            </a:br>
            <a:endParaRPr lang="en-US" dirty="0"/>
          </a:p>
        </p:txBody>
      </p:sp>
      <p:sp>
        <p:nvSpPr>
          <p:cNvPr id="3" name="Content Placeholder 2">
            <a:extLst>
              <a:ext uri="{FF2B5EF4-FFF2-40B4-BE49-F238E27FC236}">
                <a16:creationId xmlns:a16="http://schemas.microsoft.com/office/drawing/2014/main" id="{138BE3CF-7118-4AFD-A16B-95BC8DF92696}"/>
              </a:ext>
            </a:extLst>
          </p:cNvPr>
          <p:cNvSpPr>
            <a:spLocks noGrp="1"/>
          </p:cNvSpPr>
          <p:nvPr>
            <p:ph idx="1"/>
          </p:nvPr>
        </p:nvSpPr>
        <p:spPr>
          <a:xfrm>
            <a:off x="1261872" y="1482811"/>
            <a:ext cx="8895382" cy="4647899"/>
          </a:xfrm>
        </p:spPr>
        <p:txBody>
          <a:bodyPr>
            <a:normAutofit lnSpcReduction="10000"/>
          </a:bodyPr>
          <a:lstStyle/>
          <a:p>
            <a:r>
              <a:rPr lang="en-US" sz="3200" dirty="0">
                <a:latin typeface="Arial Black" panose="020B0A04020102020204" pitchFamily="34" charset="0"/>
              </a:rPr>
              <a:t>2 Corinthians 5:20-21 King James Version (KJV)</a:t>
            </a:r>
          </a:p>
          <a:p>
            <a:r>
              <a:rPr lang="en-US" sz="3200" dirty="0">
                <a:latin typeface="Arial Black" panose="020B0A04020102020204" pitchFamily="34" charset="0"/>
              </a:rPr>
              <a:t>20 Now then we are ambassadors for Christ, as though God did beseech you by us: we pray you in Christ's stead, </a:t>
            </a:r>
            <a:r>
              <a:rPr lang="en-US" sz="3200" u="sng" dirty="0">
                <a:latin typeface="Arial Black" panose="020B0A04020102020204" pitchFamily="34" charset="0"/>
              </a:rPr>
              <a:t>be ye reconciled to God</a:t>
            </a:r>
            <a:r>
              <a:rPr lang="en-US" sz="3200" dirty="0">
                <a:latin typeface="Arial Black" panose="020B0A04020102020204" pitchFamily="34" charset="0"/>
              </a:rPr>
              <a:t>.</a:t>
            </a:r>
          </a:p>
          <a:p>
            <a:r>
              <a:rPr lang="en-US" sz="3200" dirty="0">
                <a:latin typeface="Arial Black" panose="020B0A04020102020204" pitchFamily="34" charset="0"/>
              </a:rPr>
              <a:t>21 </a:t>
            </a:r>
            <a:r>
              <a:rPr lang="en-US" sz="3200" b="1" u="sng" dirty="0">
                <a:latin typeface="Arial Black" panose="020B0A04020102020204" pitchFamily="34" charset="0"/>
              </a:rPr>
              <a:t>For he hath made him to be sin for us</a:t>
            </a:r>
            <a:r>
              <a:rPr lang="en-US" sz="3200" dirty="0">
                <a:latin typeface="Arial Black" panose="020B0A04020102020204" pitchFamily="34" charset="0"/>
              </a:rPr>
              <a:t>, </a:t>
            </a:r>
            <a:r>
              <a:rPr lang="en-US" sz="3200" u="sng" dirty="0">
                <a:latin typeface="Arial Black" panose="020B0A04020102020204" pitchFamily="34" charset="0"/>
              </a:rPr>
              <a:t>who knew no sin</a:t>
            </a:r>
            <a:r>
              <a:rPr lang="en-US" sz="3200" dirty="0">
                <a:latin typeface="Arial Black" panose="020B0A04020102020204" pitchFamily="34" charset="0"/>
              </a:rPr>
              <a:t>; </a:t>
            </a:r>
            <a:r>
              <a:rPr lang="en-US" sz="3200" dirty="0">
                <a:solidFill>
                  <a:srgbClr val="FF0000"/>
                </a:solidFill>
                <a:latin typeface="Arial Black" panose="020B0A04020102020204" pitchFamily="34" charset="0"/>
              </a:rPr>
              <a:t>that we might be made the righteousness of God in him</a:t>
            </a:r>
            <a:r>
              <a:rPr lang="en-US" sz="3200" dirty="0">
                <a:latin typeface="Arial Black" panose="020B0A04020102020204" pitchFamily="34" charset="0"/>
              </a:rPr>
              <a:t>.</a:t>
            </a:r>
          </a:p>
        </p:txBody>
      </p:sp>
    </p:spTree>
    <p:extLst>
      <p:ext uri="{BB962C8B-B14F-4D97-AF65-F5344CB8AC3E}">
        <p14:creationId xmlns:p14="http://schemas.microsoft.com/office/powerpoint/2010/main" val="3978586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62B28-7720-493A-830E-E54547383C83}"/>
              </a:ext>
            </a:extLst>
          </p:cNvPr>
          <p:cNvSpPr>
            <a:spLocks noGrp="1"/>
          </p:cNvSpPr>
          <p:nvPr>
            <p:ph type="title"/>
          </p:nvPr>
        </p:nvSpPr>
        <p:spPr>
          <a:xfrm>
            <a:off x="1261872" y="365760"/>
            <a:ext cx="9692640" cy="853440"/>
          </a:xfrm>
        </p:spPr>
        <p:txBody>
          <a:bodyPr/>
          <a:lstStyle/>
          <a:p>
            <a:r>
              <a:rPr lang="en-US" dirty="0"/>
              <a:t>5. THE WOODSHED JUDGMENT</a:t>
            </a:r>
          </a:p>
        </p:txBody>
      </p:sp>
      <p:sp>
        <p:nvSpPr>
          <p:cNvPr id="3" name="Content Placeholder 2">
            <a:extLst>
              <a:ext uri="{FF2B5EF4-FFF2-40B4-BE49-F238E27FC236}">
                <a16:creationId xmlns:a16="http://schemas.microsoft.com/office/drawing/2014/main" id="{C0A60F11-BB27-4F32-BB8C-C30AD98C9BCF}"/>
              </a:ext>
            </a:extLst>
          </p:cNvPr>
          <p:cNvSpPr>
            <a:spLocks noGrp="1"/>
          </p:cNvSpPr>
          <p:nvPr>
            <p:ph idx="1"/>
          </p:nvPr>
        </p:nvSpPr>
        <p:spPr>
          <a:xfrm>
            <a:off x="1261872" y="1392196"/>
            <a:ext cx="8887144" cy="4787942"/>
          </a:xfrm>
        </p:spPr>
        <p:txBody>
          <a:bodyPr>
            <a:normAutofit fontScale="92500"/>
          </a:bodyPr>
          <a:lstStyle/>
          <a:p>
            <a:r>
              <a:rPr lang="en-US" sz="3500" b="1" dirty="0">
                <a:latin typeface="Arial Black" panose="020B0A04020102020204" pitchFamily="34" charset="0"/>
              </a:rPr>
              <a:t>John 1:12 King James Version (KJV)</a:t>
            </a:r>
          </a:p>
          <a:p>
            <a:r>
              <a:rPr lang="en-US" sz="3500" baseline="30000" dirty="0">
                <a:latin typeface="Arial Black" panose="020B0A04020102020204" pitchFamily="34" charset="0"/>
              </a:rPr>
              <a:t>12 </a:t>
            </a:r>
            <a:r>
              <a:rPr lang="en-US" sz="3500" dirty="0">
                <a:latin typeface="Arial Black" panose="020B0A04020102020204" pitchFamily="34" charset="0"/>
              </a:rPr>
              <a:t>But as many as received him, to them gave he power to become the sons of God, even to them that believe on his name:</a:t>
            </a:r>
          </a:p>
          <a:p>
            <a:r>
              <a:rPr lang="en-US" sz="3200" b="1" dirty="0">
                <a:latin typeface="Arial Black" panose="020B0A04020102020204" pitchFamily="34" charset="0"/>
              </a:rPr>
              <a:t>Hebrews 12:6 King James Version (KJV)</a:t>
            </a:r>
          </a:p>
          <a:p>
            <a:r>
              <a:rPr lang="en-US" sz="3200" b="1" baseline="30000" dirty="0">
                <a:latin typeface="Arial Black" panose="020B0A04020102020204" pitchFamily="34" charset="0"/>
              </a:rPr>
              <a:t>6 </a:t>
            </a:r>
            <a:r>
              <a:rPr lang="en-US" sz="3200" b="1" dirty="0">
                <a:latin typeface="Arial Black" panose="020B0A04020102020204" pitchFamily="34" charset="0"/>
              </a:rPr>
              <a:t>For whom the Lord loveth he </a:t>
            </a:r>
            <a:r>
              <a:rPr lang="en-US" sz="3200" b="1" u="sng" dirty="0">
                <a:latin typeface="Arial Black" panose="020B0A04020102020204" pitchFamily="34" charset="0"/>
              </a:rPr>
              <a:t>chasteneth</a:t>
            </a:r>
            <a:r>
              <a:rPr lang="en-US" sz="3200" b="1" dirty="0">
                <a:latin typeface="Arial Black" panose="020B0A04020102020204" pitchFamily="34" charset="0"/>
              </a:rPr>
              <a:t>, and </a:t>
            </a:r>
            <a:r>
              <a:rPr lang="en-US" sz="3200" b="1" u="sng" dirty="0">
                <a:latin typeface="Arial Black" panose="020B0A04020102020204" pitchFamily="34" charset="0"/>
              </a:rPr>
              <a:t>scourgeth</a:t>
            </a:r>
            <a:r>
              <a:rPr lang="en-US" sz="3200" b="1" dirty="0">
                <a:latin typeface="Arial Black" panose="020B0A04020102020204" pitchFamily="34" charset="0"/>
              </a:rPr>
              <a:t> every son whom he receiveth.</a:t>
            </a:r>
          </a:p>
          <a:p>
            <a:endParaRPr lang="en-US" dirty="0"/>
          </a:p>
        </p:txBody>
      </p:sp>
    </p:spTree>
    <p:extLst>
      <p:ext uri="{BB962C8B-B14F-4D97-AF65-F5344CB8AC3E}">
        <p14:creationId xmlns:p14="http://schemas.microsoft.com/office/powerpoint/2010/main" val="382429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CB18C-8624-4191-961C-97532556E27F}"/>
              </a:ext>
            </a:extLst>
          </p:cNvPr>
          <p:cNvSpPr>
            <a:spLocks noGrp="1"/>
          </p:cNvSpPr>
          <p:nvPr>
            <p:ph type="title"/>
          </p:nvPr>
        </p:nvSpPr>
        <p:spPr/>
        <p:txBody>
          <a:bodyPr/>
          <a:lstStyle/>
          <a:p>
            <a:r>
              <a:rPr lang="en-US" dirty="0">
                <a:latin typeface="Arial Black" panose="020B0A04020102020204" pitchFamily="34" charset="0"/>
              </a:rPr>
              <a:t>6. THE WRATH OF GOD JUDGMENTS</a:t>
            </a:r>
          </a:p>
        </p:txBody>
      </p:sp>
      <p:sp>
        <p:nvSpPr>
          <p:cNvPr id="3" name="Content Placeholder 2">
            <a:extLst>
              <a:ext uri="{FF2B5EF4-FFF2-40B4-BE49-F238E27FC236}">
                <a16:creationId xmlns:a16="http://schemas.microsoft.com/office/drawing/2014/main" id="{BE96CE56-B9D8-4C4A-8621-23D7A2FBC576}"/>
              </a:ext>
            </a:extLst>
          </p:cNvPr>
          <p:cNvSpPr>
            <a:spLocks noGrp="1"/>
          </p:cNvSpPr>
          <p:nvPr>
            <p:ph idx="1"/>
          </p:nvPr>
        </p:nvSpPr>
        <p:spPr/>
        <p:txBody>
          <a:bodyPr>
            <a:normAutofit/>
          </a:bodyPr>
          <a:lstStyle/>
          <a:p>
            <a:r>
              <a:rPr lang="en-US" sz="3600" b="1" dirty="0"/>
              <a:t>In the Book of Revelation</a:t>
            </a:r>
          </a:p>
          <a:p>
            <a:r>
              <a:rPr lang="en-US" sz="3600" dirty="0">
                <a:latin typeface="Arial Black" panose="020B0A04020102020204" pitchFamily="34" charset="0"/>
              </a:rPr>
              <a:t>Seven angels are given seven bowls of God's wrath, each consisting of </a:t>
            </a:r>
            <a:r>
              <a:rPr lang="en-US" sz="3600" b="1" dirty="0">
                <a:latin typeface="Arial Black" panose="020B0A04020102020204" pitchFamily="34" charset="0"/>
              </a:rPr>
              <a:t>judgements</a:t>
            </a:r>
            <a:r>
              <a:rPr lang="en-US" sz="3600" dirty="0">
                <a:latin typeface="Arial Black" panose="020B0A04020102020204" pitchFamily="34" charset="0"/>
              </a:rPr>
              <a:t> full of the wrath of God.</a:t>
            </a:r>
            <a:endParaRPr lang="en-US" sz="3600" b="1" dirty="0">
              <a:latin typeface="Arial Black" panose="020B0A04020102020204" pitchFamily="34" charset="0"/>
            </a:endParaRPr>
          </a:p>
        </p:txBody>
      </p:sp>
    </p:spTree>
    <p:extLst>
      <p:ext uri="{BB962C8B-B14F-4D97-AF65-F5344CB8AC3E}">
        <p14:creationId xmlns:p14="http://schemas.microsoft.com/office/powerpoint/2010/main" val="411172188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E274086-DBC4-4534-ADD1-A99867C702D6}">
  <ds:schemaRefs>
    <ds:schemaRef ds:uri="http://schemas.microsoft.com/sharepoint/v3/contenttype/forms"/>
  </ds:schemaRefs>
</ds:datastoreItem>
</file>

<file path=customXml/itemProps2.xml><?xml version="1.0" encoding="utf-8"?>
<ds:datastoreItem xmlns:ds="http://schemas.openxmlformats.org/officeDocument/2006/customXml" ds:itemID="{01F3672F-4ECD-442D-A450-8D0D8AE9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C17B96-44E1-4D27-8275-49488FA5EBD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View design</Template>
  <TotalTime>0</TotalTime>
  <Words>1777</Words>
  <Application>Microsoft Office PowerPoint</Application>
  <PresentationFormat>Widescreen</PresentationFormat>
  <Paragraphs>85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Arial Rounded MT Bold</vt:lpstr>
      <vt:lpstr>Calibri</vt:lpstr>
      <vt:lpstr>Century Schoolbook</vt:lpstr>
      <vt:lpstr>Wingdings 2</vt:lpstr>
      <vt:lpstr>View</vt:lpstr>
      <vt:lpstr>Understanding the Judgements of God</vt:lpstr>
      <vt:lpstr>Introduction</vt:lpstr>
      <vt:lpstr>                                       1. THE HEAVENLY REBELLION JUDGMENT </vt:lpstr>
      <vt:lpstr>  2. THE CURSE OF SIN JUDGMENT </vt:lpstr>
      <vt:lpstr> Romans 5-6 teaches us that through Adam sin reigned in all men. </vt:lpstr>
      <vt:lpstr>3. THE GLOBAL FLOOD JUDGMENT </vt:lpstr>
      <vt:lpstr>4. THE CALVARY JUDGMENT </vt:lpstr>
      <vt:lpstr>5. THE WOODSHED JUDGMENT</vt:lpstr>
      <vt:lpstr>6. THE WRATH OF GOD JUDGMENTS</vt:lpstr>
      <vt:lpstr>Bowls of God's wrath</vt:lpstr>
      <vt:lpstr>Bowls of God's wrath</vt:lpstr>
      <vt:lpstr>Bowls of God's wrath</vt:lpstr>
      <vt:lpstr>Bowls of God's wrath</vt:lpstr>
      <vt:lpstr>Bowls of God's wrath</vt:lpstr>
      <vt:lpstr>7. THE BEMA JUDGMENT</vt:lpstr>
      <vt:lpstr>8. THE NATIONS JUDGMENT</vt:lpstr>
      <vt:lpstr>9. THE DEVIL’S FINAL JUDGMENT</vt:lpstr>
      <vt:lpstr>10. THE CELESTIAL AND GLOBAL CLEANSING JUDGMENT</vt:lpstr>
      <vt:lpstr>11. THE WICKED’S FINAL JUDGMENT</vt:lpstr>
      <vt:lpstr>11. THE WICKED’S FINAL JUDGMENT</vt:lpstr>
      <vt:lpstr>Let’s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2020-04-04T12:36:36Z</dcterms:created>
  <dcterms:modified xsi:type="dcterms:W3CDTF">2020-04-04T14:40:21Z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