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89" d="100"/>
          <a:sy n="89" d="100"/>
        </p:scale>
        <p:origin x="1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5/2/2020</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961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806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33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5/2/2020</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07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332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6652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3958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573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053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6162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5/2/2020</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3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5/2/2020</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463142909"/>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47" r:id="rId5"/>
    <p:sldLayoutId id="2147483752" r:id="rId6"/>
    <p:sldLayoutId id="2147483748" r:id="rId7"/>
    <p:sldLayoutId id="2147483749" r:id="rId8"/>
    <p:sldLayoutId id="2147483750" r:id="rId9"/>
    <p:sldLayoutId id="2147483751" r:id="rId10"/>
    <p:sldLayoutId id="21474837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930EBA3-4D2E-42E8-B828-834555328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Arc 19">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09791C-DF0D-47D1-88C4-A82AD3772B2E}"/>
              </a:ext>
            </a:extLst>
          </p:cNvPr>
          <p:cNvSpPr>
            <a:spLocks noGrp="1"/>
          </p:cNvSpPr>
          <p:nvPr>
            <p:ph type="ctrTitle"/>
          </p:nvPr>
        </p:nvSpPr>
        <p:spPr>
          <a:xfrm>
            <a:off x="6417732" y="957715"/>
            <a:ext cx="5130798" cy="2750419"/>
          </a:xfrm>
        </p:spPr>
        <p:txBody>
          <a:bodyPr>
            <a:normAutofit/>
          </a:bodyPr>
          <a:lstStyle/>
          <a:p>
            <a:r>
              <a:rPr lang="en-US" sz="4700" b="1">
                <a:effectLst/>
              </a:rPr>
              <a:t>Radical Acceptance</a:t>
            </a:r>
            <a:br>
              <a:rPr lang="en-US" sz="4700" b="1">
                <a:effectLst/>
              </a:rPr>
            </a:br>
            <a:r>
              <a:rPr lang="en-US" sz="4700" b="1"/>
              <a:t>Perfect Love Revealed</a:t>
            </a:r>
            <a:br>
              <a:rPr lang="en-US" sz="4700" b="1">
                <a:effectLst/>
              </a:rPr>
            </a:br>
            <a:endParaRPr lang="en-US" sz="4700"/>
          </a:p>
        </p:txBody>
      </p:sp>
      <p:sp>
        <p:nvSpPr>
          <p:cNvPr id="3" name="Subtitle 2">
            <a:extLst>
              <a:ext uri="{FF2B5EF4-FFF2-40B4-BE49-F238E27FC236}">
                <a16:creationId xmlns:a16="http://schemas.microsoft.com/office/drawing/2014/main" id="{3F717EAD-A03F-48D7-B18C-AF644A85E571}"/>
              </a:ext>
            </a:extLst>
          </p:cNvPr>
          <p:cNvSpPr>
            <a:spLocks noGrp="1"/>
          </p:cNvSpPr>
          <p:nvPr>
            <p:ph type="subTitle" idx="1"/>
          </p:nvPr>
        </p:nvSpPr>
        <p:spPr>
          <a:xfrm>
            <a:off x="6417732" y="3800209"/>
            <a:ext cx="5130798" cy="2307022"/>
          </a:xfrm>
        </p:spPr>
        <p:txBody>
          <a:bodyPr>
            <a:normAutofit/>
          </a:bodyPr>
          <a:lstStyle/>
          <a:p>
            <a:r>
              <a:rPr lang="en-US" b="1">
                <a:effectLst/>
              </a:rPr>
              <a:t>With Bishop Ronald K. Powell</a:t>
            </a:r>
          </a:p>
          <a:p>
            <a:endParaRPr lang="en-US" sz="3200" b="1">
              <a:effectLst/>
            </a:endParaRPr>
          </a:p>
          <a:p>
            <a:endParaRPr lang="en-US" dirty="0"/>
          </a:p>
        </p:txBody>
      </p:sp>
      <p:pic>
        <p:nvPicPr>
          <p:cNvPr id="4" name="Picture 3">
            <a:extLst>
              <a:ext uri="{FF2B5EF4-FFF2-40B4-BE49-F238E27FC236}">
                <a16:creationId xmlns:a16="http://schemas.microsoft.com/office/drawing/2014/main" id="{45D08A93-1F09-4BEB-93C5-DEA59987C5B2}"/>
              </a:ext>
            </a:extLst>
          </p:cNvPr>
          <p:cNvPicPr>
            <a:picLocks noChangeAspect="1"/>
          </p:cNvPicPr>
          <p:nvPr/>
        </p:nvPicPr>
        <p:blipFill>
          <a:blip r:embed="rId2"/>
          <a:stretch>
            <a:fillRect/>
          </a:stretch>
        </p:blipFill>
        <p:spPr>
          <a:xfrm>
            <a:off x="0" y="503808"/>
            <a:ext cx="5850384" cy="5850384"/>
          </a:xfrm>
          <a:custGeom>
            <a:avLst/>
            <a:gdLst/>
            <a:ahLst/>
            <a:cxnLst/>
            <a:rect l="l" t="t" r="r" b="b"/>
            <a:pathLst>
              <a:path w="6094252" h="6857998">
                <a:moveTo>
                  <a:pt x="0" y="0"/>
                </a:moveTo>
                <a:lnTo>
                  <a:pt x="5898122" y="0"/>
                </a:lnTo>
                <a:cubicBezTo>
                  <a:pt x="6006442" y="0"/>
                  <a:pt x="6094252" y="87810"/>
                  <a:pt x="6094252" y="196130"/>
                </a:cubicBezTo>
                <a:lnTo>
                  <a:pt x="6094252" y="6661869"/>
                </a:lnTo>
                <a:cubicBezTo>
                  <a:pt x="6094252" y="6756649"/>
                  <a:pt x="6027023" y="6835726"/>
                  <a:pt x="5937649" y="6854015"/>
                </a:cubicBezTo>
                <a:lnTo>
                  <a:pt x="5898132" y="6857998"/>
                </a:lnTo>
                <a:lnTo>
                  <a:pt x="0" y="6857998"/>
                </a:lnTo>
                <a:close/>
              </a:path>
            </a:pathLst>
          </a:custGeom>
        </p:spPr>
      </p:pic>
      <p:sp>
        <p:nvSpPr>
          <p:cNvPr id="32" name="Oval 21">
            <a:extLst>
              <a:ext uri="{FF2B5EF4-FFF2-40B4-BE49-F238E27FC236}">
                <a16:creationId xmlns:a16="http://schemas.microsoft.com/office/drawing/2014/main" id="{528AA953-F4F9-4DC5-97C7-491F4AF93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97079" y="5607717"/>
            <a:ext cx="513442" cy="4995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8941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A4C7C-954D-490B-8FB0-ED3F9812CB35}"/>
              </a:ext>
            </a:extLst>
          </p:cNvPr>
          <p:cNvSpPr>
            <a:spLocks noGrp="1"/>
          </p:cNvSpPr>
          <p:nvPr>
            <p:ph type="title"/>
          </p:nvPr>
        </p:nvSpPr>
        <p:spPr/>
        <p:txBody>
          <a:bodyPr/>
          <a:lstStyle/>
          <a:p>
            <a:r>
              <a:rPr lang="en-US" b="1" dirty="0"/>
              <a:t>I really want </a:t>
            </a:r>
            <a:r>
              <a:rPr lang="en-US" b="1" u="sng" dirty="0"/>
              <a:t>YOU</a:t>
            </a:r>
            <a:r>
              <a:rPr lang="en-US" b="1" dirty="0"/>
              <a:t> to experience the revelation of God’s love</a:t>
            </a:r>
            <a:r>
              <a:rPr lang="en-US" dirty="0"/>
              <a:t>.  </a:t>
            </a:r>
          </a:p>
        </p:txBody>
      </p:sp>
      <p:sp>
        <p:nvSpPr>
          <p:cNvPr id="3" name="Content Placeholder 2">
            <a:extLst>
              <a:ext uri="{FF2B5EF4-FFF2-40B4-BE49-F238E27FC236}">
                <a16:creationId xmlns:a16="http://schemas.microsoft.com/office/drawing/2014/main" id="{042A2DB4-496B-430F-A533-A0CDDA86F50D}"/>
              </a:ext>
            </a:extLst>
          </p:cNvPr>
          <p:cNvSpPr>
            <a:spLocks noGrp="1"/>
          </p:cNvSpPr>
          <p:nvPr>
            <p:ph idx="1"/>
          </p:nvPr>
        </p:nvSpPr>
        <p:spPr>
          <a:xfrm>
            <a:off x="838200" y="2323651"/>
            <a:ext cx="10515600" cy="3361715"/>
          </a:xfrm>
        </p:spPr>
        <p:txBody>
          <a:bodyPr>
            <a:normAutofit/>
          </a:bodyPr>
          <a:lstStyle/>
          <a:p>
            <a:r>
              <a:rPr lang="en-US" sz="3200" b="1" dirty="0">
                <a:solidFill>
                  <a:schemeClr val="accent6">
                    <a:lumMod val="75000"/>
                  </a:schemeClr>
                </a:solidFill>
              </a:rPr>
              <a:t>I can’t wait for you to feel God’s love in a tangible way. This will take you deeper into God’s love and acceptance, and will help you break free from rejection once and for all!  </a:t>
            </a:r>
          </a:p>
        </p:txBody>
      </p:sp>
    </p:spTree>
    <p:extLst>
      <p:ext uri="{BB962C8B-B14F-4D97-AF65-F5344CB8AC3E}">
        <p14:creationId xmlns:p14="http://schemas.microsoft.com/office/powerpoint/2010/main" val="2740722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2F2386-A781-400C-BD2E-D8F5101EEC38}"/>
              </a:ext>
            </a:extLst>
          </p:cNvPr>
          <p:cNvSpPr>
            <a:spLocks noGrp="1"/>
          </p:cNvSpPr>
          <p:nvPr>
            <p:ph idx="1"/>
          </p:nvPr>
        </p:nvSpPr>
        <p:spPr>
          <a:xfrm>
            <a:off x="838200" y="2043953"/>
            <a:ext cx="10515600" cy="3641414"/>
          </a:xfrm>
        </p:spPr>
        <p:txBody>
          <a:bodyPr/>
          <a:lstStyle/>
          <a:p>
            <a:r>
              <a:rPr lang="en-US" sz="3200" b="1" dirty="0"/>
              <a:t>I would like to begin with a Quote that is pretty much anonymous, although I have seen versions of it from Christian Philosophers.</a:t>
            </a:r>
          </a:p>
          <a:p>
            <a:endParaRPr lang="en-US" dirty="0"/>
          </a:p>
        </p:txBody>
      </p:sp>
    </p:spTree>
    <p:extLst>
      <p:ext uri="{BB962C8B-B14F-4D97-AF65-F5344CB8AC3E}">
        <p14:creationId xmlns:p14="http://schemas.microsoft.com/office/powerpoint/2010/main" val="80779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3C81A-3972-4411-BED5-9E7091CFF6B9}"/>
              </a:ext>
            </a:extLst>
          </p:cNvPr>
          <p:cNvSpPr>
            <a:spLocks noGrp="1"/>
          </p:cNvSpPr>
          <p:nvPr>
            <p:ph type="title"/>
          </p:nvPr>
        </p:nvSpPr>
        <p:spPr/>
        <p:txBody>
          <a:bodyPr>
            <a:normAutofit fontScale="90000"/>
          </a:bodyPr>
          <a:lstStyle/>
          <a:p>
            <a:br>
              <a:rPr lang="en-US" b="1" dirty="0"/>
            </a:br>
            <a:r>
              <a:rPr lang="en-US" b="1" dirty="0"/>
              <a:t>THIS IS IT:</a:t>
            </a:r>
            <a:r>
              <a:rPr lang="en-US" dirty="0"/>
              <a:t> </a:t>
            </a:r>
            <a:br>
              <a:rPr lang="en-US" dirty="0"/>
            </a:br>
            <a:endParaRPr lang="en-US" dirty="0"/>
          </a:p>
        </p:txBody>
      </p:sp>
      <p:sp>
        <p:nvSpPr>
          <p:cNvPr id="3" name="Content Placeholder 2">
            <a:extLst>
              <a:ext uri="{FF2B5EF4-FFF2-40B4-BE49-F238E27FC236}">
                <a16:creationId xmlns:a16="http://schemas.microsoft.com/office/drawing/2014/main" id="{7FE83348-5817-4D1B-984B-11A9F5567BAC}"/>
              </a:ext>
            </a:extLst>
          </p:cNvPr>
          <p:cNvSpPr>
            <a:spLocks noGrp="1"/>
          </p:cNvSpPr>
          <p:nvPr>
            <p:ph idx="1"/>
          </p:nvPr>
        </p:nvSpPr>
        <p:spPr>
          <a:xfrm>
            <a:off x="838200" y="1441525"/>
            <a:ext cx="10515600" cy="4243842"/>
          </a:xfrm>
        </p:spPr>
        <p:txBody>
          <a:bodyPr>
            <a:normAutofit fontScale="92500"/>
          </a:bodyPr>
          <a:lstStyle/>
          <a:p>
            <a:pPr lvl="1"/>
            <a:r>
              <a:rPr lang="en-US" sz="3200" dirty="0"/>
              <a:t>Our </a:t>
            </a:r>
            <a:r>
              <a:rPr lang="en-US" sz="3200" b="1" dirty="0"/>
              <a:t>Thoughts</a:t>
            </a:r>
            <a:r>
              <a:rPr lang="en-US" sz="3200" dirty="0"/>
              <a:t> Become </a:t>
            </a:r>
            <a:r>
              <a:rPr lang="en-US" sz="3200" b="1" dirty="0"/>
              <a:t>Words</a:t>
            </a:r>
            <a:r>
              <a:rPr lang="en-US" sz="3200" dirty="0"/>
              <a:t>. </a:t>
            </a:r>
          </a:p>
          <a:p>
            <a:pPr lvl="1"/>
            <a:r>
              <a:rPr lang="en-US" sz="3200" dirty="0"/>
              <a:t>Our </a:t>
            </a:r>
            <a:r>
              <a:rPr lang="en-US" sz="3200" b="1" dirty="0"/>
              <a:t>Words</a:t>
            </a:r>
            <a:r>
              <a:rPr lang="en-US" sz="3200" dirty="0"/>
              <a:t> become </a:t>
            </a:r>
            <a:r>
              <a:rPr lang="en-US" sz="3200" b="1" dirty="0"/>
              <a:t>Deeds</a:t>
            </a:r>
            <a:r>
              <a:rPr lang="en-US" sz="3200" dirty="0"/>
              <a:t>. </a:t>
            </a:r>
          </a:p>
          <a:p>
            <a:pPr lvl="1"/>
            <a:r>
              <a:rPr lang="en-US" sz="3200" dirty="0"/>
              <a:t>Our </a:t>
            </a:r>
            <a:r>
              <a:rPr lang="en-US" sz="3200" b="1" dirty="0"/>
              <a:t>Deeds</a:t>
            </a:r>
            <a:r>
              <a:rPr lang="en-US" sz="3200" dirty="0"/>
              <a:t> develop into </a:t>
            </a:r>
            <a:r>
              <a:rPr lang="en-US" sz="3200" b="1" dirty="0"/>
              <a:t>Habits</a:t>
            </a:r>
            <a:r>
              <a:rPr lang="en-US" sz="3200" dirty="0"/>
              <a:t>. </a:t>
            </a:r>
          </a:p>
          <a:p>
            <a:pPr lvl="1"/>
            <a:r>
              <a:rPr lang="en-US" sz="3200" b="1" dirty="0"/>
              <a:t>Habits</a:t>
            </a:r>
            <a:r>
              <a:rPr lang="en-US" sz="3200" dirty="0"/>
              <a:t> harden into </a:t>
            </a:r>
            <a:r>
              <a:rPr lang="en-US" sz="3200" b="1" dirty="0"/>
              <a:t>Character</a:t>
            </a:r>
            <a:r>
              <a:rPr lang="en-US" sz="3200" dirty="0"/>
              <a:t>. </a:t>
            </a:r>
          </a:p>
          <a:p>
            <a:pPr lvl="1"/>
            <a:r>
              <a:rPr lang="en-US" sz="3200" dirty="0"/>
              <a:t>And </a:t>
            </a:r>
            <a:r>
              <a:rPr lang="en-US" sz="3200" b="1" dirty="0"/>
              <a:t>Character</a:t>
            </a:r>
            <a:r>
              <a:rPr lang="en-US" sz="3200" dirty="0"/>
              <a:t> gives Birth to </a:t>
            </a:r>
            <a:r>
              <a:rPr lang="en-US" sz="3200" b="1" dirty="0"/>
              <a:t>Destiny.</a:t>
            </a:r>
            <a:r>
              <a:rPr lang="en-US" sz="3200" dirty="0"/>
              <a:t> </a:t>
            </a:r>
          </a:p>
          <a:p>
            <a:r>
              <a:rPr lang="en-US" sz="3600" b="1" dirty="0">
                <a:solidFill>
                  <a:schemeClr val="accent6">
                    <a:lumMod val="75000"/>
                  </a:schemeClr>
                </a:solidFill>
              </a:rPr>
              <a:t>The Moral of the Story:</a:t>
            </a:r>
            <a:r>
              <a:rPr lang="en-US" sz="3600" dirty="0">
                <a:solidFill>
                  <a:schemeClr val="accent6">
                    <a:lumMod val="75000"/>
                  </a:schemeClr>
                </a:solidFill>
              </a:rPr>
              <a:t> </a:t>
            </a:r>
          </a:p>
          <a:p>
            <a:r>
              <a:rPr lang="en-US" sz="3600" b="1" dirty="0">
                <a:solidFill>
                  <a:schemeClr val="accent6">
                    <a:lumMod val="75000"/>
                  </a:schemeClr>
                </a:solidFill>
              </a:rPr>
              <a:t>Watch your thoughts with Care and let them spring forth from love and respect for all Beings.</a:t>
            </a:r>
            <a:r>
              <a:rPr lang="en-US" sz="3600" dirty="0">
                <a:solidFill>
                  <a:schemeClr val="accent6">
                    <a:lumMod val="75000"/>
                  </a:schemeClr>
                </a:solidFill>
              </a:rPr>
              <a:t> </a:t>
            </a:r>
          </a:p>
          <a:p>
            <a:endParaRPr lang="en-US" dirty="0"/>
          </a:p>
        </p:txBody>
      </p:sp>
    </p:spTree>
    <p:extLst>
      <p:ext uri="{BB962C8B-B14F-4D97-AF65-F5344CB8AC3E}">
        <p14:creationId xmlns:p14="http://schemas.microsoft.com/office/powerpoint/2010/main" val="1272182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8C612-63DC-4B0E-86C5-47DF1B4E9154}"/>
              </a:ext>
            </a:extLst>
          </p:cNvPr>
          <p:cNvSpPr>
            <a:spLocks noGrp="1"/>
          </p:cNvSpPr>
          <p:nvPr>
            <p:ph type="title"/>
          </p:nvPr>
        </p:nvSpPr>
        <p:spPr/>
        <p:txBody>
          <a:bodyPr>
            <a:normAutofit fontScale="90000"/>
          </a:bodyPr>
          <a:lstStyle/>
          <a:p>
            <a:br>
              <a:rPr lang="en-US" b="1" dirty="0"/>
            </a:br>
            <a:r>
              <a:rPr lang="en-US" b="1" dirty="0"/>
              <a:t>In Biblical terms: Proverbs 3:6 Amplified Bible</a:t>
            </a:r>
            <a:br>
              <a:rPr lang="en-US" dirty="0"/>
            </a:br>
            <a:endParaRPr lang="en-US" dirty="0"/>
          </a:p>
        </p:txBody>
      </p:sp>
      <p:sp>
        <p:nvSpPr>
          <p:cNvPr id="3" name="Content Placeholder 2">
            <a:extLst>
              <a:ext uri="{FF2B5EF4-FFF2-40B4-BE49-F238E27FC236}">
                <a16:creationId xmlns:a16="http://schemas.microsoft.com/office/drawing/2014/main" id="{F0AE35CB-F300-4DE5-87C7-339D709F9616}"/>
              </a:ext>
            </a:extLst>
          </p:cNvPr>
          <p:cNvSpPr>
            <a:spLocks noGrp="1"/>
          </p:cNvSpPr>
          <p:nvPr>
            <p:ph idx="1"/>
          </p:nvPr>
        </p:nvSpPr>
        <p:spPr/>
        <p:txBody>
          <a:bodyPr/>
          <a:lstStyle/>
          <a:p>
            <a:r>
              <a:rPr lang="en-US" b="1" dirty="0"/>
              <a:t>6 In all your ways know </a:t>
            </a:r>
            <a:r>
              <a:rPr lang="en-US" b="1" i="1" dirty="0"/>
              <a:t>and</a:t>
            </a:r>
            <a:r>
              <a:rPr lang="en-US" b="1" dirty="0"/>
              <a:t> acknowledge </a:t>
            </a:r>
            <a:r>
              <a:rPr lang="en-US" b="1" i="1" dirty="0"/>
              <a:t>and</a:t>
            </a:r>
            <a:r>
              <a:rPr lang="en-US" b="1" dirty="0"/>
              <a:t> recognize Him, And He will make your paths straight </a:t>
            </a:r>
            <a:r>
              <a:rPr lang="en-US" b="1" i="1" dirty="0"/>
              <a:t>and</a:t>
            </a:r>
            <a:r>
              <a:rPr lang="en-US" b="1" dirty="0"/>
              <a:t> smooth [</a:t>
            </a:r>
            <a:r>
              <a:rPr lang="en-US" b="1" dirty="0">
                <a:solidFill>
                  <a:schemeClr val="accent6">
                    <a:lumMod val="75000"/>
                  </a:schemeClr>
                </a:solidFill>
              </a:rPr>
              <a:t>removing obstacles that block your way</a:t>
            </a:r>
            <a:r>
              <a:rPr lang="en-US" b="1" dirty="0"/>
              <a:t>].</a:t>
            </a:r>
            <a:r>
              <a:rPr lang="en-US" dirty="0"/>
              <a:t> </a:t>
            </a:r>
          </a:p>
          <a:p>
            <a:endParaRPr lang="en-US" dirty="0"/>
          </a:p>
          <a:p>
            <a:r>
              <a:rPr lang="en-US" b="1" dirty="0"/>
              <a:t>So, this is an expression of </a:t>
            </a:r>
            <a:r>
              <a:rPr lang="en-US" b="1" dirty="0">
                <a:solidFill>
                  <a:schemeClr val="accent6">
                    <a:lumMod val="75000"/>
                  </a:schemeClr>
                </a:solidFill>
              </a:rPr>
              <a:t>kismet</a:t>
            </a:r>
            <a:r>
              <a:rPr lang="en-US" b="1" dirty="0"/>
              <a:t> which really is saying that: Actions bring upon oneself inevitable results, good or bad, either in this life or in the life to come.</a:t>
            </a:r>
            <a:r>
              <a:rPr lang="en-US" dirty="0"/>
              <a:t> </a:t>
            </a:r>
          </a:p>
          <a:p>
            <a:endParaRPr lang="en-US" dirty="0"/>
          </a:p>
        </p:txBody>
      </p:sp>
    </p:spTree>
    <p:extLst>
      <p:ext uri="{BB962C8B-B14F-4D97-AF65-F5344CB8AC3E}">
        <p14:creationId xmlns:p14="http://schemas.microsoft.com/office/powerpoint/2010/main" val="122384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4944-22EB-43AB-B2C3-9F935FA843A0}"/>
              </a:ext>
            </a:extLst>
          </p:cNvPr>
          <p:cNvSpPr>
            <a:spLocks noGrp="1"/>
          </p:cNvSpPr>
          <p:nvPr>
            <p:ph type="title"/>
          </p:nvPr>
        </p:nvSpPr>
        <p:spPr>
          <a:xfrm>
            <a:off x="838200" y="365125"/>
            <a:ext cx="10515600" cy="915035"/>
          </a:xfrm>
        </p:spPr>
        <p:txBody>
          <a:bodyPr>
            <a:normAutofit fontScale="90000"/>
          </a:bodyPr>
          <a:lstStyle/>
          <a:p>
            <a:r>
              <a:rPr lang="en-US" b="1" dirty="0"/>
              <a:t>Biblical:</a:t>
            </a:r>
            <a:r>
              <a:rPr lang="en-US" dirty="0"/>
              <a:t> </a:t>
            </a:r>
            <a:r>
              <a:rPr lang="en-US" b="1" dirty="0"/>
              <a:t> Galatians 6:7-10 New English Translation </a:t>
            </a:r>
            <a:endParaRPr lang="en-US" dirty="0"/>
          </a:p>
        </p:txBody>
      </p:sp>
      <p:sp>
        <p:nvSpPr>
          <p:cNvPr id="3" name="Content Placeholder 2">
            <a:extLst>
              <a:ext uri="{FF2B5EF4-FFF2-40B4-BE49-F238E27FC236}">
                <a16:creationId xmlns:a16="http://schemas.microsoft.com/office/drawing/2014/main" id="{79F86D16-722B-405C-9B63-B7048BCAD4EC}"/>
              </a:ext>
            </a:extLst>
          </p:cNvPr>
          <p:cNvSpPr>
            <a:spLocks noGrp="1"/>
          </p:cNvSpPr>
          <p:nvPr>
            <p:ph idx="1"/>
          </p:nvPr>
        </p:nvSpPr>
        <p:spPr>
          <a:xfrm>
            <a:off x="838200" y="1280160"/>
            <a:ext cx="10515600" cy="4539727"/>
          </a:xfrm>
        </p:spPr>
        <p:txBody>
          <a:bodyPr>
            <a:normAutofit fontScale="92500"/>
          </a:bodyPr>
          <a:lstStyle/>
          <a:p>
            <a:r>
              <a:rPr lang="en-US" sz="3500" b="1" dirty="0"/>
              <a:t>7 Do not be deceived. God will not be made a fool. For a person will reap what he sows, 8 because the person who sows to his own flesh will reap corruption from the flesh, but the one who sows to the Spirit will reap eternal life from the Spirit. 9 So we must not grow weary in doing good, for in due time we will reap, if we do not give up. 10 So then, whenever we have an opportunity, let us do good to all people, and especially to those who belong to the family of faith.</a:t>
            </a:r>
            <a:r>
              <a:rPr lang="en-US" sz="3500" dirty="0"/>
              <a:t> </a:t>
            </a:r>
          </a:p>
          <a:p>
            <a:endParaRPr lang="en-US" dirty="0"/>
          </a:p>
        </p:txBody>
      </p:sp>
    </p:spTree>
    <p:extLst>
      <p:ext uri="{BB962C8B-B14F-4D97-AF65-F5344CB8AC3E}">
        <p14:creationId xmlns:p14="http://schemas.microsoft.com/office/powerpoint/2010/main" val="3711745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8FEAEA-91CC-47D7-87FB-06C63B35741A}"/>
              </a:ext>
            </a:extLst>
          </p:cNvPr>
          <p:cNvSpPr>
            <a:spLocks noGrp="1"/>
          </p:cNvSpPr>
          <p:nvPr>
            <p:ph idx="1"/>
          </p:nvPr>
        </p:nvSpPr>
        <p:spPr/>
        <p:txBody>
          <a:bodyPr/>
          <a:lstStyle/>
          <a:p>
            <a:r>
              <a:rPr lang="en-US" sz="3200" b="1" dirty="0">
                <a:solidFill>
                  <a:schemeClr val="accent6">
                    <a:lumMod val="75000"/>
                  </a:schemeClr>
                </a:solidFill>
              </a:rPr>
              <a:t>We all have a Habit of repeating behaviors again and again. Simply put we are creatures of Habit.</a:t>
            </a:r>
            <a:r>
              <a:rPr lang="en-US" sz="3200" dirty="0">
                <a:solidFill>
                  <a:schemeClr val="accent6">
                    <a:lumMod val="75000"/>
                  </a:schemeClr>
                </a:solidFill>
              </a:rPr>
              <a:t> </a:t>
            </a:r>
          </a:p>
          <a:p>
            <a:r>
              <a:rPr lang="en-US" sz="3200" b="1" dirty="0"/>
              <a:t>So when our Habits create our destiny, and when they are fear-based habits, these habits become a block to accessing all that we can be.</a:t>
            </a:r>
            <a:r>
              <a:rPr lang="en-US" sz="3200" dirty="0"/>
              <a:t> </a:t>
            </a:r>
          </a:p>
          <a:p>
            <a:r>
              <a:rPr lang="en-US" sz="3200" b="1" dirty="0">
                <a:solidFill>
                  <a:schemeClr val="accent6">
                    <a:lumMod val="75000"/>
                  </a:schemeClr>
                </a:solidFill>
              </a:rPr>
              <a:t>Access to: </a:t>
            </a:r>
            <a:r>
              <a:rPr lang="en-US" sz="3200" b="1" dirty="0"/>
              <a:t>Happiness, creativity, and a block to all God has intended us to become.</a:t>
            </a:r>
            <a:r>
              <a:rPr lang="en-US" sz="3200" dirty="0"/>
              <a:t> </a:t>
            </a:r>
          </a:p>
          <a:p>
            <a:endParaRPr lang="en-US" dirty="0"/>
          </a:p>
        </p:txBody>
      </p:sp>
    </p:spTree>
    <p:extLst>
      <p:ext uri="{BB962C8B-B14F-4D97-AF65-F5344CB8AC3E}">
        <p14:creationId xmlns:p14="http://schemas.microsoft.com/office/powerpoint/2010/main" val="3093656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072432-D266-4B9A-877E-CB4251BD72F2}"/>
              </a:ext>
            </a:extLst>
          </p:cNvPr>
          <p:cNvSpPr>
            <a:spLocks noGrp="1"/>
          </p:cNvSpPr>
          <p:nvPr>
            <p:ph idx="1"/>
          </p:nvPr>
        </p:nvSpPr>
        <p:spPr/>
        <p:txBody>
          <a:bodyPr>
            <a:normAutofit/>
          </a:bodyPr>
          <a:lstStyle/>
          <a:p>
            <a:r>
              <a:rPr lang="en-US" sz="3200" b="1" dirty="0"/>
              <a:t>SO, I WOULD SAY MY DEEPEST EXPRESSIONS OF DESPAIR COMES WHEN SOMEONE REMINDS ME OF A REPEATING PATTERN OF PUSHING AWAY PEOPLE OR GRASPING OUT OF INSECURITIES WHICH UNDERMINE MYSELF OR WHATEVER IT IS... THAT ALL MY LIFE HAS HINDERED LOVING RELATIONSHIPS FOR AS LONG AS I CAN REMEMBER.</a:t>
            </a:r>
            <a:r>
              <a:rPr lang="en-US" sz="3200" dirty="0"/>
              <a:t> </a:t>
            </a:r>
          </a:p>
        </p:txBody>
      </p:sp>
    </p:spTree>
    <p:extLst>
      <p:ext uri="{BB962C8B-B14F-4D97-AF65-F5344CB8AC3E}">
        <p14:creationId xmlns:p14="http://schemas.microsoft.com/office/powerpoint/2010/main" val="1643643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E259AC-59A1-47C0-9643-333940A8F38D}"/>
              </a:ext>
            </a:extLst>
          </p:cNvPr>
          <p:cNvSpPr>
            <a:spLocks noGrp="1"/>
          </p:cNvSpPr>
          <p:nvPr>
            <p:ph idx="1"/>
          </p:nvPr>
        </p:nvSpPr>
        <p:spPr>
          <a:xfrm>
            <a:off x="838200" y="839096"/>
            <a:ext cx="10515600" cy="4846271"/>
          </a:xfrm>
        </p:spPr>
        <p:txBody>
          <a:bodyPr>
            <a:normAutofit fontScale="92500" lnSpcReduction="10000"/>
          </a:bodyPr>
          <a:lstStyle/>
          <a:p>
            <a:r>
              <a:rPr lang="en-US" sz="3500" b="1" dirty="0"/>
              <a:t>That feeling of despair raises a question: “How can I ever change? It is so deeply grooved in my life.</a:t>
            </a:r>
            <a:r>
              <a:rPr lang="en-US" sz="3500" dirty="0"/>
              <a:t> </a:t>
            </a:r>
          </a:p>
          <a:p>
            <a:r>
              <a:rPr lang="en-US" sz="3500" b="1" dirty="0"/>
              <a:t>So, today’s reflection will really be on how we can awaken from these </a:t>
            </a:r>
            <a:r>
              <a:rPr lang="en-US" sz="3500" b="1" dirty="0">
                <a:solidFill>
                  <a:schemeClr val="accent6">
                    <a:lumMod val="75000"/>
                  </a:schemeClr>
                </a:solidFill>
              </a:rPr>
              <a:t>Habitual Chains of thinking, feeling, and acting.</a:t>
            </a:r>
            <a:r>
              <a:rPr lang="en-US" sz="3500" dirty="0">
                <a:solidFill>
                  <a:schemeClr val="accent6">
                    <a:lumMod val="75000"/>
                  </a:schemeClr>
                </a:solidFill>
              </a:rPr>
              <a:t> </a:t>
            </a:r>
          </a:p>
          <a:p>
            <a:r>
              <a:rPr lang="en-US" sz="3500" b="1" dirty="0"/>
              <a:t>This stimulus </a:t>
            </a:r>
            <a:r>
              <a:rPr lang="en-US" sz="3500" b="1" dirty="0">
                <a:solidFill>
                  <a:schemeClr val="accent6">
                    <a:lumMod val="75000"/>
                  </a:schemeClr>
                </a:solidFill>
              </a:rPr>
              <a:t>reaction cycle </a:t>
            </a:r>
            <a:r>
              <a:rPr lang="en-US" sz="3500" b="1" dirty="0"/>
              <a:t>that we get caught in that really can bind our lives.</a:t>
            </a:r>
            <a:r>
              <a:rPr lang="en-US" sz="3500" dirty="0"/>
              <a:t> </a:t>
            </a:r>
          </a:p>
          <a:p>
            <a:r>
              <a:rPr lang="en-US" sz="3500" b="1" dirty="0">
                <a:solidFill>
                  <a:schemeClr val="accent6">
                    <a:lumMod val="75000"/>
                  </a:schemeClr>
                </a:solidFill>
              </a:rPr>
              <a:t>Answer: </a:t>
            </a:r>
            <a:r>
              <a:rPr lang="en-US" sz="3500" b="1" dirty="0"/>
              <a:t>The freedom that comes from faith and not fear. “The freedom of responding and not reacting.”</a:t>
            </a:r>
            <a:r>
              <a:rPr lang="en-US" sz="3500" dirty="0"/>
              <a:t> </a:t>
            </a:r>
          </a:p>
          <a:p>
            <a:endParaRPr lang="en-US" dirty="0"/>
          </a:p>
        </p:txBody>
      </p:sp>
    </p:spTree>
    <p:extLst>
      <p:ext uri="{BB962C8B-B14F-4D97-AF65-F5344CB8AC3E}">
        <p14:creationId xmlns:p14="http://schemas.microsoft.com/office/powerpoint/2010/main" val="2844324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B9E50-F86A-4B55-9B5A-5A12AE0F4980}"/>
              </a:ext>
            </a:extLst>
          </p:cNvPr>
          <p:cNvSpPr>
            <a:spLocks noGrp="1"/>
          </p:cNvSpPr>
          <p:nvPr>
            <p:ph type="title"/>
          </p:nvPr>
        </p:nvSpPr>
        <p:spPr/>
        <p:txBody>
          <a:bodyPr/>
          <a:lstStyle/>
          <a:p>
            <a:r>
              <a:rPr lang="en-US" b="1" dirty="0"/>
              <a:t>1 John 4:18 New International Version</a:t>
            </a:r>
            <a:endParaRPr lang="en-US" dirty="0"/>
          </a:p>
        </p:txBody>
      </p:sp>
      <p:sp>
        <p:nvSpPr>
          <p:cNvPr id="3" name="Content Placeholder 2">
            <a:extLst>
              <a:ext uri="{FF2B5EF4-FFF2-40B4-BE49-F238E27FC236}">
                <a16:creationId xmlns:a16="http://schemas.microsoft.com/office/drawing/2014/main" id="{B955521C-5B8D-46E4-812F-8824040B2004}"/>
              </a:ext>
            </a:extLst>
          </p:cNvPr>
          <p:cNvSpPr>
            <a:spLocks noGrp="1"/>
          </p:cNvSpPr>
          <p:nvPr>
            <p:ph idx="1"/>
          </p:nvPr>
        </p:nvSpPr>
        <p:spPr/>
        <p:txBody>
          <a:bodyPr/>
          <a:lstStyle/>
          <a:p>
            <a:r>
              <a:rPr lang="en-US" sz="3200" b="1" dirty="0">
                <a:latin typeface="Arial Black" panose="020B0A04020102020204" pitchFamily="34" charset="0"/>
              </a:rPr>
              <a:t>18 </a:t>
            </a:r>
            <a:r>
              <a:rPr lang="en-US" sz="3200" b="1" dirty="0">
                <a:solidFill>
                  <a:schemeClr val="accent6">
                    <a:lumMod val="75000"/>
                  </a:schemeClr>
                </a:solidFill>
                <a:latin typeface="Arial Black" panose="020B0A04020102020204" pitchFamily="34" charset="0"/>
              </a:rPr>
              <a:t>There is no fear in love</a:t>
            </a:r>
            <a:r>
              <a:rPr lang="en-US" sz="3200" b="1" dirty="0">
                <a:latin typeface="Arial Black" panose="020B0A04020102020204" pitchFamily="34" charset="0"/>
              </a:rPr>
              <a:t>. But perfect love drives out fear, </a:t>
            </a:r>
            <a:r>
              <a:rPr lang="en-US" sz="3200" b="1" dirty="0">
                <a:solidFill>
                  <a:schemeClr val="accent6">
                    <a:lumMod val="75000"/>
                  </a:schemeClr>
                </a:solidFill>
                <a:latin typeface="Arial Black" panose="020B0A04020102020204" pitchFamily="34" charset="0"/>
              </a:rPr>
              <a:t>because fear has to do with punishment</a:t>
            </a:r>
            <a:r>
              <a:rPr lang="en-US" sz="3200" b="1" dirty="0">
                <a:latin typeface="Arial Black" panose="020B0A04020102020204" pitchFamily="34" charset="0"/>
              </a:rPr>
              <a:t>. The one who fears is not made perfect in love.</a:t>
            </a:r>
            <a:r>
              <a:rPr lang="en-US" sz="3200" dirty="0">
                <a:latin typeface="Arial Black" panose="020B0A04020102020204" pitchFamily="34" charset="0"/>
              </a:rPr>
              <a:t> </a:t>
            </a:r>
          </a:p>
          <a:p>
            <a:endParaRPr lang="en-US" dirty="0"/>
          </a:p>
        </p:txBody>
      </p:sp>
    </p:spTree>
    <p:extLst>
      <p:ext uri="{BB962C8B-B14F-4D97-AF65-F5344CB8AC3E}">
        <p14:creationId xmlns:p14="http://schemas.microsoft.com/office/powerpoint/2010/main" val="1001291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65E9-2FFF-4DE4-9CB4-D3D52725B9A8}"/>
              </a:ext>
            </a:extLst>
          </p:cNvPr>
          <p:cNvSpPr>
            <a:spLocks noGrp="1"/>
          </p:cNvSpPr>
          <p:nvPr>
            <p:ph type="title"/>
          </p:nvPr>
        </p:nvSpPr>
        <p:spPr/>
        <p:txBody>
          <a:bodyPr/>
          <a:lstStyle/>
          <a:p>
            <a:r>
              <a:rPr lang="en-US" b="1" dirty="0"/>
              <a:t>1 John 4:12 </a:t>
            </a:r>
            <a:r>
              <a:rPr lang="en-US" dirty="0"/>
              <a:t> </a:t>
            </a:r>
          </a:p>
        </p:txBody>
      </p:sp>
      <p:sp>
        <p:nvSpPr>
          <p:cNvPr id="3" name="Content Placeholder 2">
            <a:extLst>
              <a:ext uri="{FF2B5EF4-FFF2-40B4-BE49-F238E27FC236}">
                <a16:creationId xmlns:a16="http://schemas.microsoft.com/office/drawing/2014/main" id="{186F48A0-0B43-4DEF-9014-8E88D9F83C40}"/>
              </a:ext>
            </a:extLst>
          </p:cNvPr>
          <p:cNvSpPr>
            <a:spLocks noGrp="1"/>
          </p:cNvSpPr>
          <p:nvPr>
            <p:ph idx="1"/>
          </p:nvPr>
        </p:nvSpPr>
        <p:spPr/>
        <p:txBody>
          <a:bodyPr>
            <a:normAutofit/>
          </a:bodyPr>
          <a:lstStyle/>
          <a:p>
            <a:r>
              <a:rPr lang="en-US" sz="3200" dirty="0"/>
              <a:t>No one has seen God at any time; if we should </a:t>
            </a:r>
            <a:r>
              <a:rPr lang="en-US" sz="3200" b="1" dirty="0">
                <a:solidFill>
                  <a:schemeClr val="accent6">
                    <a:lumMod val="75000"/>
                  </a:schemeClr>
                </a:solidFill>
              </a:rPr>
              <a:t>love</a:t>
            </a:r>
            <a:r>
              <a:rPr lang="en-US" sz="3200" dirty="0"/>
              <a:t> one another, God abides in </a:t>
            </a:r>
            <a:r>
              <a:rPr lang="en-US" sz="3200" b="1" dirty="0">
                <a:solidFill>
                  <a:schemeClr val="accent6">
                    <a:lumMod val="75000"/>
                  </a:schemeClr>
                </a:solidFill>
              </a:rPr>
              <a:t>us</a:t>
            </a:r>
            <a:r>
              <a:rPr lang="en-US" sz="3200" dirty="0"/>
              <a:t>, and His </a:t>
            </a:r>
            <a:r>
              <a:rPr lang="en-US" sz="3200" b="1" dirty="0">
                <a:solidFill>
                  <a:schemeClr val="accent6">
                    <a:lumMod val="75000"/>
                  </a:schemeClr>
                </a:solidFill>
              </a:rPr>
              <a:t>love</a:t>
            </a:r>
            <a:r>
              <a:rPr lang="en-US" sz="3200" dirty="0"/>
              <a:t> is having been </a:t>
            </a:r>
            <a:r>
              <a:rPr lang="en-US" sz="3200" b="1" dirty="0">
                <a:solidFill>
                  <a:schemeClr val="accent6">
                    <a:lumMod val="75000"/>
                  </a:schemeClr>
                </a:solidFill>
              </a:rPr>
              <a:t>perfected in us</a:t>
            </a:r>
            <a:r>
              <a:rPr lang="en-US" sz="3200" dirty="0"/>
              <a:t>. </a:t>
            </a:r>
          </a:p>
          <a:p>
            <a:r>
              <a:rPr lang="en-US" sz="3200" b="1" dirty="0"/>
              <a:t>New American Standard Bible </a:t>
            </a:r>
            <a:r>
              <a:rPr lang="en-US" sz="3200" dirty="0"/>
              <a:t>No one has seen God at any time; </a:t>
            </a:r>
            <a:r>
              <a:rPr lang="en-US" sz="3200" u="sng" dirty="0"/>
              <a:t>if we </a:t>
            </a:r>
            <a:r>
              <a:rPr lang="en-US" sz="3200" b="1" u="sng" dirty="0"/>
              <a:t>love</a:t>
            </a:r>
            <a:r>
              <a:rPr lang="en-US" sz="3200" u="sng" dirty="0"/>
              <a:t> one another</a:t>
            </a:r>
            <a:r>
              <a:rPr lang="en-US" sz="3200" dirty="0"/>
              <a:t>, God abides in </a:t>
            </a:r>
            <a:r>
              <a:rPr lang="en-US" sz="3200" b="1" dirty="0"/>
              <a:t>us</a:t>
            </a:r>
            <a:r>
              <a:rPr lang="en-US" sz="3200" dirty="0"/>
              <a:t>, and His </a:t>
            </a:r>
            <a:r>
              <a:rPr lang="en-US" sz="3200" b="1" dirty="0"/>
              <a:t>love is perfected in us</a:t>
            </a:r>
            <a:r>
              <a:rPr lang="en-US" sz="3200" dirty="0"/>
              <a:t>. </a:t>
            </a:r>
          </a:p>
        </p:txBody>
      </p:sp>
    </p:spTree>
    <p:extLst>
      <p:ext uri="{BB962C8B-B14F-4D97-AF65-F5344CB8AC3E}">
        <p14:creationId xmlns:p14="http://schemas.microsoft.com/office/powerpoint/2010/main" val="362175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9720-BD14-4A2B-BD0E-180F0F62984F}"/>
              </a:ext>
            </a:extLst>
          </p:cNvPr>
          <p:cNvSpPr>
            <a:spLocks noGrp="1"/>
          </p:cNvSpPr>
          <p:nvPr>
            <p:ph type="title"/>
          </p:nvPr>
        </p:nvSpPr>
        <p:spPr/>
        <p:txBody>
          <a:bodyPr/>
          <a:lstStyle/>
          <a:p>
            <a:r>
              <a:rPr lang="en-US" b="1" dirty="0"/>
              <a:t>Mark 12:30-31 New International Version</a:t>
            </a:r>
            <a:endParaRPr lang="en-US" dirty="0"/>
          </a:p>
        </p:txBody>
      </p:sp>
      <p:sp>
        <p:nvSpPr>
          <p:cNvPr id="3" name="Content Placeholder 2">
            <a:extLst>
              <a:ext uri="{FF2B5EF4-FFF2-40B4-BE49-F238E27FC236}">
                <a16:creationId xmlns:a16="http://schemas.microsoft.com/office/drawing/2014/main" id="{0AEE63B1-D0CD-4724-B168-AF7AF143C03A}"/>
              </a:ext>
            </a:extLst>
          </p:cNvPr>
          <p:cNvSpPr>
            <a:spLocks noGrp="1"/>
          </p:cNvSpPr>
          <p:nvPr>
            <p:ph idx="1"/>
          </p:nvPr>
        </p:nvSpPr>
        <p:spPr/>
        <p:txBody>
          <a:bodyPr/>
          <a:lstStyle/>
          <a:p>
            <a:r>
              <a:rPr lang="en-US" sz="3200" dirty="0"/>
              <a:t>30 Love the Lord your God with all your heart and with all your soul and with all your mind and with all your strength.’ 31 </a:t>
            </a:r>
            <a:r>
              <a:rPr lang="en-US" sz="3200" b="1" dirty="0"/>
              <a:t>The second is this: ‘Love your neighbor as yourself.’</a:t>
            </a:r>
            <a:r>
              <a:rPr lang="en-US" sz="3200" dirty="0"/>
              <a:t> There is no commandment greater than these.” </a:t>
            </a:r>
          </a:p>
          <a:p>
            <a:endParaRPr lang="en-US" dirty="0"/>
          </a:p>
        </p:txBody>
      </p:sp>
    </p:spTree>
    <p:extLst>
      <p:ext uri="{BB962C8B-B14F-4D97-AF65-F5344CB8AC3E}">
        <p14:creationId xmlns:p14="http://schemas.microsoft.com/office/powerpoint/2010/main" val="4094593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ED423-C3F8-4546-B3B8-1E2F5A804E28}"/>
              </a:ext>
            </a:extLst>
          </p:cNvPr>
          <p:cNvSpPr>
            <a:spLocks noGrp="1"/>
          </p:cNvSpPr>
          <p:nvPr>
            <p:ph type="title"/>
          </p:nvPr>
        </p:nvSpPr>
        <p:spPr/>
        <p:txBody>
          <a:bodyPr/>
          <a:lstStyle/>
          <a:p>
            <a:r>
              <a:rPr lang="en-US" dirty="0"/>
              <a:t> </a:t>
            </a:r>
            <a:r>
              <a:rPr lang="en-US" b="1" dirty="0"/>
              <a:t>1 John 4:17</a:t>
            </a:r>
            <a:endParaRPr lang="en-US" dirty="0"/>
          </a:p>
        </p:txBody>
      </p:sp>
      <p:sp>
        <p:nvSpPr>
          <p:cNvPr id="3" name="Content Placeholder 2">
            <a:extLst>
              <a:ext uri="{FF2B5EF4-FFF2-40B4-BE49-F238E27FC236}">
                <a16:creationId xmlns:a16="http://schemas.microsoft.com/office/drawing/2014/main" id="{C86F469A-E4B9-4878-B387-1DA687536DE5}"/>
              </a:ext>
            </a:extLst>
          </p:cNvPr>
          <p:cNvSpPr>
            <a:spLocks noGrp="1"/>
          </p:cNvSpPr>
          <p:nvPr>
            <p:ph idx="1"/>
          </p:nvPr>
        </p:nvSpPr>
        <p:spPr/>
        <p:txBody>
          <a:bodyPr>
            <a:normAutofit lnSpcReduction="10000"/>
          </a:bodyPr>
          <a:lstStyle/>
          <a:p>
            <a:r>
              <a:rPr lang="en-US" sz="3200" b="1" dirty="0">
                <a:solidFill>
                  <a:schemeClr val="accent6">
                    <a:lumMod val="75000"/>
                  </a:schemeClr>
                </a:solidFill>
              </a:rPr>
              <a:t>Love</a:t>
            </a:r>
            <a:r>
              <a:rPr lang="en-US" sz="3200" b="1" dirty="0"/>
              <a:t> is made </a:t>
            </a:r>
            <a:r>
              <a:rPr lang="en-US" sz="3200" b="1" dirty="0">
                <a:solidFill>
                  <a:schemeClr val="accent6">
                    <a:lumMod val="75000"/>
                  </a:schemeClr>
                </a:solidFill>
              </a:rPr>
              <a:t>perfect in us </a:t>
            </a:r>
            <a:r>
              <a:rPr lang="en-US" sz="3200" b="1" dirty="0"/>
              <a:t>in order that we may have courage on the Judgment Day; and we will have it because our life in this world is the same as Christ's.  </a:t>
            </a:r>
          </a:p>
          <a:p>
            <a:endParaRPr lang="en-US" sz="3200" dirty="0"/>
          </a:p>
          <a:p>
            <a:r>
              <a:rPr lang="en-US" sz="3200" b="1" dirty="0"/>
              <a:t>Holman Christian Standard Bible</a:t>
            </a:r>
            <a:r>
              <a:rPr lang="en-US" sz="3200" dirty="0"/>
              <a:t> </a:t>
            </a:r>
            <a:r>
              <a:rPr lang="en-US" sz="3200" b="1" dirty="0">
                <a:solidFill>
                  <a:schemeClr val="accent6">
                    <a:lumMod val="75000"/>
                  </a:schemeClr>
                </a:solidFill>
              </a:rPr>
              <a:t>In this, love is perfected </a:t>
            </a:r>
            <a:r>
              <a:rPr lang="en-US" sz="3200" b="1" dirty="0"/>
              <a:t>with us so that we may have confidence in the day of judgment, </a:t>
            </a:r>
            <a:r>
              <a:rPr lang="en-US" sz="3200" b="1" dirty="0">
                <a:solidFill>
                  <a:schemeClr val="accent6">
                    <a:lumMod val="75000"/>
                  </a:schemeClr>
                </a:solidFill>
              </a:rPr>
              <a:t>for we are as He is in this world</a:t>
            </a:r>
            <a:r>
              <a:rPr lang="en-US" sz="3200" b="1" dirty="0"/>
              <a:t>.</a:t>
            </a:r>
            <a:r>
              <a:rPr lang="en-US" sz="3200" dirty="0"/>
              <a:t> </a:t>
            </a:r>
          </a:p>
          <a:p>
            <a:endParaRPr lang="en-US" dirty="0"/>
          </a:p>
        </p:txBody>
      </p:sp>
    </p:spTree>
    <p:extLst>
      <p:ext uri="{BB962C8B-B14F-4D97-AF65-F5344CB8AC3E}">
        <p14:creationId xmlns:p14="http://schemas.microsoft.com/office/powerpoint/2010/main" val="1216288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65BD2D-CC14-455D-94A3-BFE3F7F5AA8F}"/>
              </a:ext>
            </a:extLst>
          </p:cNvPr>
          <p:cNvSpPr>
            <a:spLocks noGrp="1"/>
          </p:cNvSpPr>
          <p:nvPr>
            <p:ph idx="1"/>
          </p:nvPr>
        </p:nvSpPr>
        <p:spPr/>
        <p:txBody>
          <a:bodyPr>
            <a:normAutofit/>
          </a:bodyPr>
          <a:lstStyle/>
          <a:p>
            <a:r>
              <a:rPr lang="en-US" sz="3600" b="1" i="1" dirty="0"/>
              <a:t>Each of these scriptures teach us to wake up from fears rooted in rejection, freeing ourselves from actions that push people away. Free yourselves and wake up from these chain reactions.</a:t>
            </a:r>
            <a:r>
              <a:rPr lang="en-US" sz="3600" dirty="0"/>
              <a:t> </a:t>
            </a:r>
          </a:p>
        </p:txBody>
      </p:sp>
    </p:spTree>
    <p:extLst>
      <p:ext uri="{BB962C8B-B14F-4D97-AF65-F5344CB8AC3E}">
        <p14:creationId xmlns:p14="http://schemas.microsoft.com/office/powerpoint/2010/main" val="3422005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82E90-77CD-45AD-8F7F-C4C366BA913E}"/>
              </a:ext>
            </a:extLst>
          </p:cNvPr>
          <p:cNvSpPr>
            <a:spLocks noGrp="1"/>
          </p:cNvSpPr>
          <p:nvPr>
            <p:ph type="title"/>
          </p:nvPr>
        </p:nvSpPr>
        <p:spPr/>
        <p:txBody>
          <a:bodyPr/>
          <a:lstStyle/>
          <a:p>
            <a:r>
              <a:rPr lang="en-US" b="1" dirty="0"/>
              <a:t>In Closing</a:t>
            </a:r>
            <a:r>
              <a:rPr lang="en-US" dirty="0"/>
              <a:t> </a:t>
            </a:r>
          </a:p>
        </p:txBody>
      </p:sp>
      <p:sp>
        <p:nvSpPr>
          <p:cNvPr id="3" name="Content Placeholder 2">
            <a:extLst>
              <a:ext uri="{FF2B5EF4-FFF2-40B4-BE49-F238E27FC236}">
                <a16:creationId xmlns:a16="http://schemas.microsoft.com/office/drawing/2014/main" id="{E9EC4509-9097-4895-BF34-F226227031AE}"/>
              </a:ext>
            </a:extLst>
          </p:cNvPr>
          <p:cNvSpPr>
            <a:spLocks noGrp="1"/>
          </p:cNvSpPr>
          <p:nvPr>
            <p:ph idx="1"/>
          </p:nvPr>
        </p:nvSpPr>
        <p:spPr/>
        <p:txBody>
          <a:bodyPr/>
          <a:lstStyle/>
          <a:p>
            <a:r>
              <a:rPr lang="en-US" b="1" dirty="0"/>
              <a:t>Don’t believe everything you think...</a:t>
            </a:r>
            <a:r>
              <a:rPr lang="en-US" dirty="0"/>
              <a:t> </a:t>
            </a:r>
          </a:p>
          <a:p>
            <a:r>
              <a:rPr lang="en-US" b="1" dirty="0"/>
              <a:t>Give yourself space to come back into God’s presence.</a:t>
            </a:r>
            <a:r>
              <a:rPr lang="en-US" dirty="0"/>
              <a:t> </a:t>
            </a:r>
          </a:p>
          <a:p>
            <a:r>
              <a:rPr lang="en-US" b="1" dirty="0"/>
              <a:t>Please remember to love other as Christ loves you.</a:t>
            </a:r>
            <a:r>
              <a:rPr lang="en-US" dirty="0"/>
              <a:t> </a:t>
            </a:r>
          </a:p>
          <a:p>
            <a:pPr marL="0" indent="0">
              <a:buNone/>
            </a:pPr>
            <a:endParaRPr lang="en-US" dirty="0"/>
          </a:p>
          <a:p>
            <a:r>
              <a:rPr lang="en-US" b="1" dirty="0"/>
              <a:t>Let’s Pray!</a:t>
            </a:r>
            <a:r>
              <a:rPr lang="en-US" dirty="0"/>
              <a:t> </a:t>
            </a:r>
          </a:p>
          <a:p>
            <a:endParaRPr lang="en-US" dirty="0"/>
          </a:p>
        </p:txBody>
      </p:sp>
    </p:spTree>
    <p:extLst>
      <p:ext uri="{BB962C8B-B14F-4D97-AF65-F5344CB8AC3E}">
        <p14:creationId xmlns:p14="http://schemas.microsoft.com/office/powerpoint/2010/main" val="116871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A52E-DDE4-4CBF-87AE-B2D6771279FB}"/>
              </a:ext>
            </a:extLst>
          </p:cNvPr>
          <p:cNvSpPr>
            <a:spLocks noGrp="1"/>
          </p:cNvSpPr>
          <p:nvPr>
            <p:ph type="title"/>
          </p:nvPr>
        </p:nvSpPr>
        <p:spPr/>
        <p:txBody>
          <a:bodyPr/>
          <a:lstStyle/>
          <a:p>
            <a:r>
              <a:rPr lang="en-US" b="1" dirty="0"/>
              <a:t>An Exercise in Self Love: </a:t>
            </a:r>
            <a:endParaRPr lang="en-US" dirty="0"/>
          </a:p>
        </p:txBody>
      </p:sp>
      <p:sp>
        <p:nvSpPr>
          <p:cNvPr id="3" name="Content Placeholder 2">
            <a:extLst>
              <a:ext uri="{FF2B5EF4-FFF2-40B4-BE49-F238E27FC236}">
                <a16:creationId xmlns:a16="http://schemas.microsoft.com/office/drawing/2014/main" id="{DA0A1E4E-F553-4AD1-AA5E-569A65186CD2}"/>
              </a:ext>
            </a:extLst>
          </p:cNvPr>
          <p:cNvSpPr>
            <a:spLocks noGrp="1"/>
          </p:cNvSpPr>
          <p:nvPr>
            <p:ph idx="1"/>
          </p:nvPr>
        </p:nvSpPr>
        <p:spPr/>
        <p:txBody>
          <a:bodyPr/>
          <a:lstStyle/>
          <a:p>
            <a:r>
              <a:rPr lang="en-US" sz="3200" b="1" dirty="0"/>
              <a:t>Take your left hand and put it over your chest caressing your Right Should and take you Right hand and place it over your chest and caress your Lest shoulder and say I love myself and appreciate myself. </a:t>
            </a:r>
          </a:p>
          <a:p>
            <a:r>
              <a:rPr lang="en-US" sz="3200" b="1" dirty="0"/>
              <a:t>Repeat in the reverse order... and tell your evil twin you love and appreciate Him or her. </a:t>
            </a:r>
          </a:p>
          <a:p>
            <a:endParaRPr lang="en-US" dirty="0"/>
          </a:p>
        </p:txBody>
      </p:sp>
    </p:spTree>
    <p:extLst>
      <p:ext uri="{BB962C8B-B14F-4D97-AF65-F5344CB8AC3E}">
        <p14:creationId xmlns:p14="http://schemas.microsoft.com/office/powerpoint/2010/main" val="1079825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E12CBA-8B5C-46E9-97A8-1627F5898F0A}"/>
              </a:ext>
            </a:extLst>
          </p:cNvPr>
          <p:cNvSpPr>
            <a:spLocks noGrp="1"/>
          </p:cNvSpPr>
          <p:nvPr>
            <p:ph idx="1"/>
          </p:nvPr>
        </p:nvSpPr>
        <p:spPr/>
        <p:txBody>
          <a:bodyPr/>
          <a:lstStyle/>
          <a:p>
            <a:r>
              <a:rPr lang="en-US" b="1" dirty="0">
                <a:solidFill>
                  <a:schemeClr val="accent6">
                    <a:lumMod val="75000"/>
                  </a:schemeClr>
                </a:solidFill>
              </a:rPr>
              <a:t> Today I really want to encourage people with the good news of God’s unconditional love—and to see that reality change our thinking and our emotions. </a:t>
            </a:r>
          </a:p>
          <a:p>
            <a:r>
              <a:rPr lang="en-US" b="1" dirty="0">
                <a:solidFill>
                  <a:schemeClr val="accent6">
                    <a:lumMod val="75000"/>
                  </a:schemeClr>
                </a:solidFill>
              </a:rPr>
              <a:t>I hate rejection. How about you?  </a:t>
            </a:r>
          </a:p>
          <a:p>
            <a:endParaRPr lang="en-US" dirty="0"/>
          </a:p>
        </p:txBody>
      </p:sp>
    </p:spTree>
    <p:extLst>
      <p:ext uri="{BB962C8B-B14F-4D97-AF65-F5344CB8AC3E}">
        <p14:creationId xmlns:p14="http://schemas.microsoft.com/office/powerpoint/2010/main" val="134161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04E2-F537-4758-B0FF-A58A93154510}"/>
              </a:ext>
            </a:extLst>
          </p:cNvPr>
          <p:cNvSpPr>
            <a:spLocks noGrp="1"/>
          </p:cNvSpPr>
          <p:nvPr>
            <p:ph type="title"/>
          </p:nvPr>
        </p:nvSpPr>
        <p:spPr/>
        <p:txBody>
          <a:bodyPr/>
          <a:lstStyle/>
          <a:p>
            <a:r>
              <a:rPr lang="en-US" b="1" dirty="0"/>
              <a:t>Rejection is uncomfortable. </a:t>
            </a:r>
            <a:br>
              <a:rPr lang="en-US" b="1" dirty="0"/>
            </a:br>
            <a:r>
              <a:rPr lang="en-US" b="1" dirty="0"/>
              <a:t>Self-Rejection even more so!</a:t>
            </a:r>
            <a:r>
              <a:rPr lang="en-US" dirty="0"/>
              <a:t> </a:t>
            </a:r>
          </a:p>
        </p:txBody>
      </p:sp>
      <p:sp>
        <p:nvSpPr>
          <p:cNvPr id="3" name="Content Placeholder 2">
            <a:extLst>
              <a:ext uri="{FF2B5EF4-FFF2-40B4-BE49-F238E27FC236}">
                <a16:creationId xmlns:a16="http://schemas.microsoft.com/office/drawing/2014/main" id="{7BDAAE58-F222-4AE6-A118-C7B8F7E1A86E}"/>
              </a:ext>
            </a:extLst>
          </p:cNvPr>
          <p:cNvSpPr>
            <a:spLocks noGrp="1"/>
          </p:cNvSpPr>
          <p:nvPr>
            <p:ph idx="1"/>
          </p:nvPr>
        </p:nvSpPr>
        <p:spPr/>
        <p:txBody>
          <a:bodyPr/>
          <a:lstStyle/>
          <a:p>
            <a:r>
              <a:rPr lang="en-US" dirty="0"/>
              <a:t>The side effects are unacceptable; </a:t>
            </a:r>
            <a:r>
              <a:rPr lang="en-US" b="1" i="1" dirty="0"/>
              <a:t>loneliness, anger, fear, and depression</a:t>
            </a:r>
            <a:r>
              <a:rPr lang="en-US" dirty="0"/>
              <a:t>. </a:t>
            </a:r>
          </a:p>
          <a:p>
            <a:r>
              <a:rPr lang="en-US" b="1" dirty="0"/>
              <a:t>Many of us try to deal with side effects, without ever getting to the root cause.</a:t>
            </a:r>
            <a:r>
              <a:rPr lang="en-US" dirty="0"/>
              <a:t> </a:t>
            </a:r>
          </a:p>
          <a:p>
            <a:r>
              <a:rPr lang="en-US" b="1" i="1" dirty="0">
                <a:solidFill>
                  <a:schemeClr val="accent6">
                    <a:lumMod val="75000"/>
                  </a:schemeClr>
                </a:solidFill>
              </a:rPr>
              <a:t>We can handle the side effects for a little while, but we will never break free and be 100% healthy until we deal with the root.  </a:t>
            </a:r>
          </a:p>
          <a:p>
            <a:endParaRPr lang="en-US" dirty="0"/>
          </a:p>
        </p:txBody>
      </p:sp>
    </p:spTree>
    <p:extLst>
      <p:ext uri="{BB962C8B-B14F-4D97-AF65-F5344CB8AC3E}">
        <p14:creationId xmlns:p14="http://schemas.microsoft.com/office/powerpoint/2010/main" val="19992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C84F5-8342-43B4-8E36-9E8FD5001262}"/>
              </a:ext>
            </a:extLst>
          </p:cNvPr>
          <p:cNvSpPr>
            <a:spLocks noGrp="1"/>
          </p:cNvSpPr>
          <p:nvPr>
            <p:ph type="title"/>
          </p:nvPr>
        </p:nvSpPr>
        <p:spPr/>
        <p:txBody>
          <a:bodyPr>
            <a:normAutofit fontScale="90000"/>
          </a:bodyPr>
          <a:lstStyle/>
          <a:p>
            <a:r>
              <a:rPr lang="en-US" b="1" dirty="0"/>
              <a:t>The secret to overcoming the root of rejection is found in what I call radical acceptance.</a:t>
            </a:r>
            <a:endParaRPr lang="en-US" dirty="0"/>
          </a:p>
        </p:txBody>
      </p:sp>
      <p:sp>
        <p:nvSpPr>
          <p:cNvPr id="3" name="Content Placeholder 2">
            <a:extLst>
              <a:ext uri="{FF2B5EF4-FFF2-40B4-BE49-F238E27FC236}">
                <a16:creationId xmlns:a16="http://schemas.microsoft.com/office/drawing/2014/main" id="{D5A2A05B-D4C5-466F-B926-EC88E6632136}"/>
              </a:ext>
            </a:extLst>
          </p:cNvPr>
          <p:cNvSpPr>
            <a:spLocks noGrp="1"/>
          </p:cNvSpPr>
          <p:nvPr>
            <p:ph idx="1"/>
          </p:nvPr>
        </p:nvSpPr>
        <p:spPr/>
        <p:txBody>
          <a:bodyPr>
            <a:normAutofit/>
          </a:bodyPr>
          <a:lstStyle/>
          <a:p>
            <a:r>
              <a:rPr lang="en-US" sz="3200" b="1" i="1" dirty="0">
                <a:solidFill>
                  <a:schemeClr val="accent6">
                    <a:lumMod val="75000"/>
                  </a:schemeClr>
                </a:solidFill>
              </a:rPr>
              <a:t>Radical acceptance means that, at your core, you are deeply convinced and assured that you are accepted and loved unconditionally by God. </a:t>
            </a:r>
            <a:r>
              <a:rPr lang="en-US" sz="3200" b="1" i="1" dirty="0"/>
              <a:t> </a:t>
            </a:r>
          </a:p>
        </p:txBody>
      </p:sp>
    </p:spTree>
    <p:extLst>
      <p:ext uri="{BB962C8B-B14F-4D97-AF65-F5344CB8AC3E}">
        <p14:creationId xmlns:p14="http://schemas.microsoft.com/office/powerpoint/2010/main" val="204417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FFF12-E028-4DC2-B025-DBB645FC6F0F}"/>
              </a:ext>
            </a:extLst>
          </p:cNvPr>
          <p:cNvSpPr>
            <a:spLocks noGrp="1"/>
          </p:cNvSpPr>
          <p:nvPr>
            <p:ph type="title"/>
          </p:nvPr>
        </p:nvSpPr>
        <p:spPr/>
        <p:txBody>
          <a:bodyPr/>
          <a:lstStyle/>
          <a:p>
            <a:r>
              <a:rPr lang="en-US" b="1" dirty="0"/>
              <a:t>Good news! In Hebrews 13:5 (AMPC), </a:t>
            </a:r>
            <a:br>
              <a:rPr lang="en-US" b="1" dirty="0"/>
            </a:br>
            <a:r>
              <a:rPr lang="en-US" b="1" dirty="0"/>
              <a:t>God says</a:t>
            </a:r>
            <a:r>
              <a:rPr lang="en-US" dirty="0"/>
              <a:t>;  </a:t>
            </a:r>
          </a:p>
        </p:txBody>
      </p:sp>
      <p:sp>
        <p:nvSpPr>
          <p:cNvPr id="3" name="Content Placeholder 2">
            <a:extLst>
              <a:ext uri="{FF2B5EF4-FFF2-40B4-BE49-F238E27FC236}">
                <a16:creationId xmlns:a16="http://schemas.microsoft.com/office/drawing/2014/main" id="{2A7BA7C9-6FE0-4270-8CA5-92ABD245515C}"/>
              </a:ext>
            </a:extLst>
          </p:cNvPr>
          <p:cNvSpPr>
            <a:spLocks noGrp="1"/>
          </p:cNvSpPr>
          <p:nvPr>
            <p:ph idx="1"/>
          </p:nvPr>
        </p:nvSpPr>
        <p:spPr/>
        <p:txBody>
          <a:bodyPr/>
          <a:lstStyle/>
          <a:p>
            <a:r>
              <a:rPr lang="en-US" b="1" i="1" dirty="0">
                <a:solidFill>
                  <a:schemeClr val="accent6">
                    <a:lumMod val="75000"/>
                  </a:schemeClr>
                </a:solidFill>
              </a:rPr>
              <a:t>“I will never [under any circumstances] desert you [nor give you up nor leave you without support, nor will I in any degree leave you helpless], nor will I forsake or let you down or relax My hold on you [assuredly not]!”</a:t>
            </a:r>
            <a:r>
              <a:rPr lang="en-US" dirty="0">
                <a:solidFill>
                  <a:schemeClr val="accent6">
                    <a:lumMod val="75000"/>
                  </a:schemeClr>
                </a:solidFill>
              </a:rPr>
              <a:t> </a:t>
            </a:r>
          </a:p>
        </p:txBody>
      </p:sp>
    </p:spTree>
    <p:extLst>
      <p:ext uri="{BB962C8B-B14F-4D97-AF65-F5344CB8AC3E}">
        <p14:creationId xmlns:p14="http://schemas.microsoft.com/office/powerpoint/2010/main" val="373972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5B9E-2692-49F0-8360-64D4F3BE8EE8}"/>
              </a:ext>
            </a:extLst>
          </p:cNvPr>
          <p:cNvSpPr>
            <a:spLocks noGrp="1"/>
          </p:cNvSpPr>
          <p:nvPr>
            <p:ph type="title"/>
          </p:nvPr>
        </p:nvSpPr>
        <p:spPr/>
        <p:txBody>
          <a:bodyPr/>
          <a:lstStyle/>
          <a:p>
            <a:r>
              <a:rPr lang="en-US" b="1" dirty="0"/>
              <a:t>That is RADICAL.</a:t>
            </a:r>
            <a:endParaRPr lang="en-US" dirty="0"/>
          </a:p>
        </p:txBody>
      </p:sp>
      <p:sp>
        <p:nvSpPr>
          <p:cNvPr id="3" name="Content Placeholder 2">
            <a:extLst>
              <a:ext uri="{FF2B5EF4-FFF2-40B4-BE49-F238E27FC236}">
                <a16:creationId xmlns:a16="http://schemas.microsoft.com/office/drawing/2014/main" id="{E9D89835-9364-4431-9E46-36AAE850F8EC}"/>
              </a:ext>
            </a:extLst>
          </p:cNvPr>
          <p:cNvSpPr>
            <a:spLocks noGrp="1"/>
          </p:cNvSpPr>
          <p:nvPr>
            <p:ph idx="1"/>
          </p:nvPr>
        </p:nvSpPr>
        <p:spPr/>
        <p:txBody>
          <a:bodyPr/>
          <a:lstStyle/>
          <a:p>
            <a:r>
              <a:rPr lang="en-US" dirty="0"/>
              <a:t>When we let </a:t>
            </a:r>
            <a:r>
              <a:rPr lang="en-US" b="1" dirty="0"/>
              <a:t>THIS kind of acceptance</a:t>
            </a:r>
            <a:r>
              <a:rPr lang="en-US" dirty="0"/>
              <a:t> take root in our lives, you will see the side effects go away. </a:t>
            </a:r>
          </a:p>
          <a:p>
            <a:r>
              <a:rPr lang="en-US" b="1" dirty="0"/>
              <a:t>Now here is the game-changer:</a:t>
            </a:r>
            <a:r>
              <a:rPr lang="en-US" dirty="0"/>
              <a:t> Regardless of what others think and say, </a:t>
            </a:r>
            <a:r>
              <a:rPr lang="en-US" b="1" dirty="0"/>
              <a:t>God does not need you to change for Him to accept you.</a:t>
            </a:r>
            <a:r>
              <a:rPr lang="en-US" dirty="0"/>
              <a:t>  </a:t>
            </a:r>
          </a:p>
          <a:p>
            <a:endParaRPr lang="en-US" dirty="0"/>
          </a:p>
        </p:txBody>
      </p:sp>
    </p:spTree>
    <p:extLst>
      <p:ext uri="{BB962C8B-B14F-4D97-AF65-F5344CB8AC3E}">
        <p14:creationId xmlns:p14="http://schemas.microsoft.com/office/powerpoint/2010/main" val="709042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34576B-514A-4E9A-BEFA-35D02D015117}"/>
              </a:ext>
            </a:extLst>
          </p:cNvPr>
          <p:cNvSpPr>
            <a:spLocks noGrp="1"/>
          </p:cNvSpPr>
          <p:nvPr>
            <p:ph idx="1"/>
          </p:nvPr>
        </p:nvSpPr>
        <p:spPr>
          <a:xfrm>
            <a:off x="838200" y="1409252"/>
            <a:ext cx="10515600" cy="4276115"/>
          </a:xfrm>
        </p:spPr>
        <p:txBody>
          <a:bodyPr>
            <a:normAutofit fontScale="92500"/>
          </a:bodyPr>
          <a:lstStyle/>
          <a:p>
            <a:r>
              <a:rPr lang="en-US" sz="3200" b="1" dirty="0">
                <a:solidFill>
                  <a:schemeClr val="accent6">
                    <a:lumMod val="75000"/>
                  </a:schemeClr>
                </a:solidFill>
              </a:rPr>
              <a:t>God doesn’t love what is washed. He washes what He loves. </a:t>
            </a:r>
            <a:r>
              <a:rPr lang="en-US" sz="3200" dirty="0">
                <a:solidFill>
                  <a:schemeClr val="accent6">
                    <a:lumMod val="75000"/>
                  </a:schemeClr>
                </a:solidFill>
              </a:rPr>
              <a:t> </a:t>
            </a:r>
          </a:p>
          <a:p>
            <a:r>
              <a:rPr lang="en-US" sz="3200" b="1" dirty="0"/>
              <a:t>He loves you and He will accept you... AS YOU ARE! </a:t>
            </a:r>
            <a:r>
              <a:rPr lang="en-US" sz="3200" dirty="0"/>
              <a:t> </a:t>
            </a:r>
          </a:p>
          <a:p>
            <a:r>
              <a:rPr lang="en-US" sz="3200" b="1" dirty="0"/>
              <a:t>When you get a hold of THIS understanding</a:t>
            </a:r>
            <a:r>
              <a:rPr lang="en-US" sz="3200" dirty="0"/>
              <a:t> — </a:t>
            </a:r>
            <a:r>
              <a:rPr lang="en-US" sz="3200" b="1" i="1" dirty="0"/>
              <a:t>that He loves you</a:t>
            </a:r>
            <a:r>
              <a:rPr lang="en-US" sz="3200" i="1" dirty="0"/>
              <a:t>... </a:t>
            </a:r>
            <a:r>
              <a:rPr lang="en-US" sz="3200" dirty="0"/>
              <a:t> </a:t>
            </a:r>
          </a:p>
          <a:p>
            <a:pPr marL="0" indent="0">
              <a:buNone/>
            </a:pPr>
            <a:r>
              <a:rPr lang="en-US" sz="3200" b="1" i="1" dirty="0"/>
              <a:t>THEN washes you AND makes you a king and a priest (Rev 1:5-6) </a:t>
            </a:r>
            <a:r>
              <a:rPr lang="en-US" sz="3200" b="1" dirty="0"/>
              <a:t>— this radical acceptance will take root and overtake </a:t>
            </a:r>
            <a:r>
              <a:rPr lang="en-US" sz="3200" b="1" dirty="0">
                <a:solidFill>
                  <a:schemeClr val="accent6">
                    <a:lumMod val="75000"/>
                  </a:schemeClr>
                </a:solidFill>
              </a:rPr>
              <a:t>every</a:t>
            </a:r>
            <a:r>
              <a:rPr lang="en-US" sz="3200" dirty="0">
                <a:solidFill>
                  <a:schemeClr val="accent6">
                    <a:lumMod val="75000"/>
                  </a:schemeClr>
                </a:solidFill>
              </a:rPr>
              <a:t> </a:t>
            </a:r>
            <a:r>
              <a:rPr lang="en-US" sz="3200" b="1" dirty="0">
                <a:solidFill>
                  <a:schemeClr val="accent6">
                    <a:lumMod val="75000"/>
                  </a:schemeClr>
                </a:solidFill>
              </a:rPr>
              <a:t>negative side effect of rejection</a:t>
            </a:r>
            <a:r>
              <a:rPr lang="en-US" sz="3200" dirty="0">
                <a:solidFill>
                  <a:schemeClr val="accent6">
                    <a:lumMod val="75000"/>
                  </a:schemeClr>
                </a:solidFill>
              </a:rPr>
              <a:t>! </a:t>
            </a:r>
          </a:p>
          <a:p>
            <a:pPr marL="0" indent="0">
              <a:buNone/>
            </a:pPr>
            <a:endParaRPr lang="en-US" dirty="0"/>
          </a:p>
        </p:txBody>
      </p:sp>
    </p:spTree>
    <p:extLst>
      <p:ext uri="{BB962C8B-B14F-4D97-AF65-F5344CB8AC3E}">
        <p14:creationId xmlns:p14="http://schemas.microsoft.com/office/powerpoint/2010/main" val="957494751"/>
      </p:ext>
    </p:extLst>
  </p:cSld>
  <p:clrMapOvr>
    <a:masterClrMapping/>
  </p:clrMapOvr>
</p:sld>
</file>

<file path=ppt/theme/theme1.xml><?xml version="1.0" encoding="utf-8"?>
<a:theme xmlns:a="http://schemas.openxmlformats.org/drawingml/2006/main" name="ShapesVTI">
  <a:themeElements>
    <a:clrScheme name="AnalogousFromDarkSeedLeftStep">
      <a:dk1>
        <a:srgbClr val="000000"/>
      </a:dk1>
      <a:lt1>
        <a:srgbClr val="FFFFFF"/>
      </a:lt1>
      <a:dk2>
        <a:srgbClr val="413024"/>
      </a:dk2>
      <a:lt2>
        <a:srgbClr val="E8E2E8"/>
      </a:lt2>
      <a:accent1>
        <a:srgbClr val="4DB748"/>
      </a:accent1>
      <a:accent2>
        <a:srgbClr val="72B13B"/>
      </a:accent2>
      <a:accent3>
        <a:srgbClr val="9CA742"/>
      </a:accent3>
      <a:accent4>
        <a:srgbClr val="B18E3B"/>
      </a:accent4>
      <a:accent5>
        <a:srgbClr val="C36E4D"/>
      </a:accent5>
      <a:accent6>
        <a:srgbClr val="B13B4A"/>
      </a:accent6>
      <a:hlink>
        <a:srgbClr val="B5723C"/>
      </a:hlink>
      <a:folHlink>
        <a:srgbClr val="7F7F7F"/>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33</TotalTime>
  <Words>1242</Words>
  <Application>Microsoft Office PowerPoint</Application>
  <PresentationFormat>Widescreen</PresentationFormat>
  <Paragraphs>65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Black</vt:lpstr>
      <vt:lpstr>Avenir Next LT Pro</vt:lpstr>
      <vt:lpstr>Calibri</vt:lpstr>
      <vt:lpstr>Tw Cen MT</vt:lpstr>
      <vt:lpstr>ShapesVTI</vt:lpstr>
      <vt:lpstr>Radical Acceptance Perfect Love Revealed </vt:lpstr>
      <vt:lpstr>Mark 12:30-31 New International Version</vt:lpstr>
      <vt:lpstr>An Exercise in Self Love: </vt:lpstr>
      <vt:lpstr>PowerPoint Presentation</vt:lpstr>
      <vt:lpstr>Rejection is uncomfortable.  Self-Rejection even more so! </vt:lpstr>
      <vt:lpstr>The secret to overcoming the root of rejection is found in what I call radical acceptance.</vt:lpstr>
      <vt:lpstr>Good news! In Hebrews 13:5 (AMPC),  God says;  </vt:lpstr>
      <vt:lpstr>That is RADICAL.</vt:lpstr>
      <vt:lpstr>PowerPoint Presentation</vt:lpstr>
      <vt:lpstr>I really want YOU to experience the revelation of God’s love.  </vt:lpstr>
      <vt:lpstr>PowerPoint Presentation</vt:lpstr>
      <vt:lpstr> THIS IS IT:  </vt:lpstr>
      <vt:lpstr> In Biblical terms: Proverbs 3:6 Amplified Bible </vt:lpstr>
      <vt:lpstr>Biblical:  Galatians 6:7-10 New English Translation </vt:lpstr>
      <vt:lpstr>PowerPoint Presentation</vt:lpstr>
      <vt:lpstr>PowerPoint Presentation</vt:lpstr>
      <vt:lpstr>PowerPoint Presentation</vt:lpstr>
      <vt:lpstr>1 John 4:18 New International Version</vt:lpstr>
      <vt:lpstr>1 John 4:12  </vt:lpstr>
      <vt:lpstr> 1 John 4:17</vt:lpstr>
      <vt:lpstr>PowerPoint Presentation</vt:lpstr>
      <vt:lpstr>In Closing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Radical Acceptance Perfect Love Revealed</dc:title>
  <dc:creator>Ronald Powell</dc:creator>
  <cp:lastModifiedBy>Ronald Powell</cp:lastModifiedBy>
  <cp:revision>5</cp:revision>
  <dcterms:created xsi:type="dcterms:W3CDTF">2020-05-02T18:09:49Z</dcterms:created>
  <dcterms:modified xsi:type="dcterms:W3CDTF">2020-05-02T18:45:14Z</dcterms:modified>
</cp:coreProperties>
</file>